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Default Extension="emf" ContentType="image/x-emf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8.xml" ContentType="application/vnd.openxmlformats-officedocument.presentationml.notes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tags/tag2.xml" ContentType="application/vnd.openxmlformats-officedocument.presentationml.tags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76" r:id="rId2"/>
    <p:sldId id="391" r:id="rId3"/>
    <p:sldId id="392" r:id="rId4"/>
    <p:sldId id="395" r:id="rId5"/>
    <p:sldId id="390" r:id="rId6"/>
    <p:sldId id="398" r:id="rId7"/>
    <p:sldId id="389" r:id="rId8"/>
    <p:sldId id="396" r:id="rId9"/>
    <p:sldId id="279" r:id="rId10"/>
    <p:sldId id="416" r:id="rId11"/>
    <p:sldId id="352" r:id="rId12"/>
    <p:sldId id="404" r:id="rId13"/>
    <p:sldId id="400" r:id="rId14"/>
    <p:sldId id="405" r:id="rId15"/>
    <p:sldId id="408" r:id="rId16"/>
    <p:sldId id="386" r:id="rId17"/>
    <p:sldId id="409" r:id="rId18"/>
    <p:sldId id="417" r:id="rId19"/>
    <p:sldId id="418" r:id="rId20"/>
    <p:sldId id="419" r:id="rId21"/>
    <p:sldId id="432" r:id="rId22"/>
    <p:sldId id="421" r:id="rId23"/>
    <p:sldId id="420" r:id="rId24"/>
    <p:sldId id="424" r:id="rId25"/>
    <p:sldId id="422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3" r:id="rId34"/>
    <p:sldId id="412" r:id="rId35"/>
    <p:sldId id="259" r:id="rId36"/>
    <p:sldId id="257" r:id="rId37"/>
    <p:sldId id="283" r:id="rId38"/>
    <p:sldId id="258" r:id="rId39"/>
    <p:sldId id="284" r:id="rId40"/>
    <p:sldId id="260" r:id="rId41"/>
    <p:sldId id="262" r:id="rId42"/>
    <p:sldId id="263" r:id="rId43"/>
    <p:sldId id="289" r:id="rId44"/>
    <p:sldId id="264" r:id="rId45"/>
    <p:sldId id="265" r:id="rId46"/>
    <p:sldId id="267" r:id="rId47"/>
    <p:sldId id="268" r:id="rId48"/>
    <p:sldId id="310" r:id="rId49"/>
    <p:sldId id="269" r:id="rId50"/>
    <p:sldId id="270" r:id="rId51"/>
  </p:sldIdLst>
  <p:sldSz cx="9144000" cy="6858000" type="screen4x3"/>
  <p:notesSz cx="7315200" cy="9601200"/>
  <p:embeddedFontLst>
    <p:embeddedFont>
      <p:font typeface="Comic Sans MS"/>
      <p:regular r:id="rId54"/>
      <p:bold r:id="rId55"/>
    </p:embeddedFont>
    <p:embeddedFont>
      <p:font typeface="Calibri"/>
      <p:regular r:id="rId56"/>
      <p:bold r:id="rId57"/>
      <p:italic r:id="rId58"/>
      <p:boldItalic r:id="rId59"/>
    </p:embeddedFont>
    <p:embeddedFont>
      <p:font typeface="CMEX10"/>
      <p:regular r:id="rId60"/>
    </p:embeddedFont>
    <p:embeddedFont>
      <p:font typeface="EURM10"/>
      <p:regular r:id="rId61"/>
    </p:embeddedFont>
    <p:embeddedFont>
      <p:font typeface="Euclid Symbol" charset="2"/>
      <p:regular r:id="rId62"/>
      <p:bold r:id="rId63"/>
      <p:italic r:id="rId64"/>
      <p:boldItalic r:id="rId65"/>
    </p:embeddedFont>
    <p:embeddedFont>
      <p:font typeface="cmsy10"/>
      <p:regular r:id="rId66"/>
    </p:embeddedFont>
    <p:embeddedFont>
      <p:font typeface="Euclid Math Two" charset="2"/>
      <p:regular r:id="rId67"/>
      <p:bold r:id="rId68"/>
    </p:embeddedFont>
  </p:embeddedFontLst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126" d="100"/>
          <a:sy n="126" d="100"/>
        </p:scale>
        <p:origin x="-384" y="-104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11.fntdata"/><Relationship Id="rId60" Type="http://schemas.openxmlformats.org/officeDocument/2006/relationships/font" Target="fonts/font7.fntdata"/><Relationship Id="rId39" Type="http://schemas.openxmlformats.org/officeDocument/2006/relationships/slide" Target="slides/slide38.xml"/><Relationship Id="rId70" Type="http://schemas.openxmlformats.org/officeDocument/2006/relationships/tags" Target="tags/tag1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tableStyles" Target="tableStyles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font" Target="fonts/font10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presProps" Target="pres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5.fntdata"/><Relationship Id="rId42" Type="http://schemas.openxmlformats.org/officeDocument/2006/relationships/slide" Target="slides/slide41.xml"/><Relationship Id="rId73" Type="http://schemas.openxmlformats.org/officeDocument/2006/relationships/theme" Target="theme/theme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printerSettings" Target="printerSettings/printerSettings1.bin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4.fntdata"/><Relationship Id="rId59" Type="http://schemas.openxmlformats.org/officeDocument/2006/relationships/font" Target="fonts/font6.fntdata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font" Target="fonts/font2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9.fntdata"/><Relationship Id="rId66" Type="http://schemas.openxmlformats.org/officeDocument/2006/relationships/font" Target="fonts/font13.fntdata"/><Relationship Id="rId36" Type="http://schemas.openxmlformats.org/officeDocument/2006/relationships/slide" Target="slides/slide35.xml"/><Relationship Id="rId7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font" Target="fonts/font3.fntdata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notesMaster" Target="notesMasters/notesMaster1.xml"/><Relationship Id="rId65" Type="http://schemas.openxmlformats.org/officeDocument/2006/relationships/font" Target="fonts/font12.fntdata"/><Relationship Id="rId67" Type="http://schemas.openxmlformats.org/officeDocument/2006/relationships/font" Target="fonts/font14.fntdata"/><Relationship Id="rId54" Type="http://schemas.openxmlformats.org/officeDocument/2006/relationships/font" Target="fonts/font1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font" Target="fonts/font8.fntdata"/><Relationship Id="rId53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font" Target="fonts/font15.fntdata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2/18/10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6FE66-BD4D-40D6-BBBD-C7B7000E39EB}" type="slidenum">
              <a:rPr lang="en-US"/>
              <a:pPr/>
              <a:t>11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12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13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14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15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16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17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18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19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20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21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22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24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28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29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30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31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32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33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35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A6C5F-0F3E-45E7-8190-75F9845BB43A}" type="slidenum">
              <a:rPr lang="en-US"/>
              <a:pPr/>
              <a:t>36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A6C5F-0F3E-45E7-8190-75F9845BB43A}" type="slidenum">
              <a:rPr lang="en-US"/>
              <a:pPr/>
              <a:t>37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02CCD-666B-4F70-AE96-B9680B0F7239}" type="slidenum">
              <a:rPr lang="en-US"/>
              <a:pPr/>
              <a:t>38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74DD0-07C3-4B08-91A0-62FCFCB096E8}" type="slidenum">
              <a:rPr lang="en-US"/>
              <a:pPr/>
              <a:t>40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4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724DA-C363-4CB7-948F-E8CFF89C8D87}" type="slidenum">
              <a:rPr lang="en-US"/>
              <a:pPr/>
              <a:t>41</a:t>
            </a:fld>
            <a:endParaRPr lang="en-US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01AD5-3FE1-4635-ABDA-D8C4BBD0AEA3}" type="slidenum">
              <a:rPr lang="en-US"/>
              <a:pPr/>
              <a:t>42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01AD5-3FE1-4635-ABDA-D8C4BBD0AEA3}" type="slidenum">
              <a:rPr lang="en-US"/>
              <a:pPr/>
              <a:t>43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EFA45-569C-45F6-935A-70582CD3D761}" type="slidenum">
              <a:rPr lang="en-US"/>
              <a:pPr/>
              <a:t>44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85A64-157B-4935-B0A8-DC381AEDD03D}" type="slidenum">
              <a:rPr lang="en-US"/>
              <a:pPr/>
              <a:t>45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57BBF-557C-44C1-8A66-0DCF62C94808}" type="slidenum">
              <a:rPr lang="en-US"/>
              <a:pPr/>
              <a:t>46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47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686E6-C2B2-4008-9502-B9FD06BD823B}" type="slidenum">
              <a:rPr lang="en-US"/>
              <a:pPr/>
              <a:t>48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686E6-C2B2-4008-9502-B9FD06BD823B}" type="slidenum">
              <a:rPr lang="en-US"/>
              <a:pPr/>
              <a:t>49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50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5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7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lec4W.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51200" y="6553200"/>
            <a:ext cx="2489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Feb. 24,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9" Type="http://schemas.openxmlformats.org/officeDocument/2006/relationships/image" Target="../media/image12.emf"/><Relationship Id="rId3" Type="http://schemas.openxmlformats.org/officeDocument/2006/relationships/image" Target="../media/image6.emf"/><Relationship Id="rId6" Type="http://schemas.openxmlformats.org/officeDocument/2006/relationships/image" Target="../media/image9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152400" y="2133600"/>
            <a:ext cx="891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800" b="1" dirty="0">
                <a:latin typeface="Comic Sans MS" pitchFamily="66" charset="0"/>
              </a:rPr>
              <a:t>Partial </a:t>
            </a:r>
            <a:r>
              <a:rPr lang="en-US" sz="8800" b="1" dirty="0" smtClean="0">
                <a:latin typeface="Comic Sans MS" pitchFamily="66" charset="0"/>
              </a:rPr>
              <a:t>Orders</a:t>
            </a:r>
            <a:endParaRPr lang="en-US" sz="8800" b="1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EURM10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strict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64048" y="1295400"/>
            <a:ext cx="8146552" cy="483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400" dirty="0" smtClean="0">
                <a:latin typeface="Comic Sans MS" pitchFamily="66" charset="0"/>
              </a:rPr>
              <a:t>,”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Times" pitchFamily="18" charset="0"/>
              </a:rPr>
              <a:t>&lt;</a:t>
            </a:r>
            <a:r>
              <a:rPr lang="en-US" sz="4400" dirty="0" smtClean="0">
                <a:latin typeface="Comic Sans MS" pitchFamily="66" charset="0"/>
              </a:rPr>
              <a:t>, on the real numbers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ranked higher than</a:t>
            </a:r>
            <a:r>
              <a:rPr lang="en-US" sz="4400" dirty="0" smtClean="0">
                <a:latin typeface="Comic Sans MS" pitchFamily="66" charset="0"/>
              </a:rPr>
              <a:t>” on professional tennis players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indirect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prereq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for</a:t>
            </a:r>
            <a:r>
              <a:rPr lang="en-US" sz="4400" dirty="0" smtClean="0">
                <a:latin typeface="Comic Sans MS" pitchFamily="66" charset="0"/>
              </a:rPr>
              <a:t>” on MIT subjects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Subject Prerequisites</a:t>
            </a: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603849" y="2432649"/>
            <a:ext cx="781553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>
                <a:latin typeface="Comic Sans MS" pitchFamily="66" charset="0"/>
              </a:rPr>
              <a:t>subject </a:t>
            </a:r>
            <a:r>
              <a:rPr lang="en-US" sz="5400" b="1" dirty="0">
                <a:latin typeface="Comic Sans MS" pitchFamily="66" charset="0"/>
              </a:rPr>
              <a:t>c</a:t>
            </a:r>
            <a:r>
              <a:rPr lang="en-US" sz="4800" dirty="0">
                <a:latin typeface="Comic Sans MS" pitchFamily="66" charset="0"/>
              </a:rPr>
              <a:t>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direct </a:t>
            </a:r>
            <a:r>
              <a:rPr lang="en-US" sz="4800" dirty="0">
                <a:latin typeface="Comic Sans MS" pitchFamily="66" charset="0"/>
              </a:rPr>
              <a:t>prerequisite for subject </a:t>
            </a:r>
            <a:r>
              <a:rPr lang="en-US" sz="5400" b="1" dirty="0">
                <a:latin typeface="Comic Sans MS" pitchFamily="66" charset="0"/>
              </a:rPr>
              <a:t>d</a:t>
            </a:r>
            <a:r>
              <a:rPr lang="en-US" sz="4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</a:p>
        </p:txBody>
      </p:sp>
      <p:pic>
        <p:nvPicPr>
          <p:cNvPr id="622596" name="Picture 4" descr="s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1710" y="1094117"/>
            <a:ext cx="1905000" cy="1905000"/>
          </a:xfrm>
          <a:prstGeom prst="rect">
            <a:avLst/>
          </a:prstGeom>
          <a:noFill/>
        </p:spPr>
      </p:pic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2819400" y="4038600"/>
            <a:ext cx="3352800" cy="15557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9600" dirty="0" err="1" smtClean="0">
                <a:latin typeface="Comic Sans MS" pitchFamily="66" charset="0"/>
              </a:rPr>
              <a:t>c</a:t>
            </a:r>
            <a:r>
              <a:rPr lang="en-US" sz="9600" b="1" dirty="0" err="1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9600" dirty="0" err="1" smtClean="0">
                <a:latin typeface="Comic Sans MS" pitchFamily="66" charset="0"/>
              </a:rPr>
              <a:t>d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33CC"/>
                </a:solidFill>
              </a:rPr>
              <a:t>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549924" y="3429000"/>
            <a:ext cx="805060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18.01 is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400" dirty="0" smtClean="0">
                <a:latin typeface="Comic Sans MS" pitchFamily="66" charset="0"/>
              </a:rPr>
              <a:t>prerequisite</a:t>
            </a:r>
          </a:p>
          <a:p>
            <a:pPr algn="l">
              <a:spcBef>
                <a:spcPct val="0"/>
              </a:spcBef>
            </a:pPr>
            <a:r>
              <a:rPr lang="en-US" sz="4400" dirty="0" smtClean="0">
                <a:latin typeface="Comic Sans MS" pitchFamily="66" charset="0"/>
              </a:rPr>
              <a:t>of 6.042 and 6.840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/>
      <p:bldP spid="771079" grpId="0" animBg="1"/>
      <p:bldP spid="7710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190500" y="34290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  another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err="1" smtClean="0">
                <a:latin typeface="Comic Sans MS" pitchFamily="66" charset="0"/>
              </a:rPr>
              <a:t>prereq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304800" y="3429000"/>
            <a:ext cx="8610600" cy="166199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3 more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smtClean="0">
                <a:latin typeface="Comic Sans MS" pitchFamily="66" charset="0"/>
              </a:rPr>
              <a:t>prerequisites</a:t>
            </a:r>
          </a:p>
          <a:p>
            <a:pPr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 is a special case of </a:t>
            </a:r>
            <a:r>
              <a:rPr lang="en-US" sz="5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28800" y="2133600"/>
            <a:ext cx="5410200" cy="533400"/>
            <a:chOff x="1828800" y="2133600"/>
            <a:chExt cx="5410200" cy="533400"/>
          </a:xfrm>
        </p:grpSpPr>
        <p:sp>
          <p:nvSpPr>
            <p:cNvPr id="8" name="Oval 7"/>
            <p:cNvSpPr/>
            <p:nvPr/>
          </p:nvSpPr>
          <p:spPr>
            <a:xfrm>
              <a:off x="1828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767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00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subjects </a:t>
            </a:r>
            <a:r>
              <a:rPr lang="en-US" dirty="0">
                <a:solidFill>
                  <a:srgbClr val="1E03BD"/>
                </a:solidFill>
              </a:rPr>
              <a:t>c, d</a:t>
            </a:r>
            <a:r>
              <a:rPr lang="en-US" dirty="0"/>
              <a:t> are </a:t>
            </a:r>
            <a:r>
              <a:rPr lang="en-US" i="1" dirty="0"/>
              <a:t>mutual </a:t>
            </a:r>
            <a:r>
              <a:rPr lang="en-US" dirty="0" err="1" smtClean="0"/>
              <a:t>prereq’s</a:t>
            </a:r>
            <a:endParaRPr lang="en-US" dirty="0"/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1E03BD"/>
                </a:solidFill>
              </a:rPr>
              <a:t>c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4400" dirty="0"/>
              <a:t>and </a:t>
            </a:r>
            <a:r>
              <a:rPr lang="en-US" sz="4800" dirty="0">
                <a:solidFill>
                  <a:srgbClr val="1E03BD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1E03BD"/>
                </a:solidFill>
              </a:rPr>
              <a:t>c</a:t>
            </a:r>
          </a:p>
          <a:p>
            <a:pPr algn="ctr">
              <a:buFontTx/>
              <a:buNone/>
            </a:pPr>
            <a:r>
              <a:rPr lang="en-US" sz="4400" dirty="0">
                <a:solidFill>
                  <a:srgbClr val="FF0000"/>
                </a:solidFill>
              </a:rPr>
              <a:t>then no one can graduate!</a:t>
            </a:r>
          </a:p>
          <a:p>
            <a:pPr>
              <a:buFontTx/>
              <a:buNone/>
            </a:pPr>
            <a:r>
              <a:rPr lang="en-US" sz="4400" dirty="0"/>
              <a:t>Comm. on Curricula ensures: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400" dirty="0"/>
              <a:t>if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5400" b="1" dirty="0"/>
              <a:t> </a:t>
            </a:r>
            <a:r>
              <a:rPr lang="en-US" sz="4400" dirty="0">
                <a:solidFill>
                  <a:srgbClr val="1E03BD"/>
                </a:solidFill>
              </a:rPr>
              <a:t>d</a:t>
            </a:r>
            <a:r>
              <a:rPr lang="en-US" sz="4400" dirty="0"/>
              <a:t>, then </a:t>
            </a:r>
            <a:r>
              <a:rPr lang="en-US" sz="3600" dirty="0" smtClean="0">
                <a:solidFill>
                  <a:srgbClr val="FF0000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ym typeface="Euclid Symbol" pitchFamily="18" charset="2"/>
              </a:rPr>
              <a:t>(</a:t>
            </a:r>
            <a:r>
              <a:rPr lang="en-US" sz="44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 smtClean="0"/>
              <a:t>)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7030A0"/>
                </a:solidFill>
              </a:rPr>
              <a:t>asymmetry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8000" b="1" dirty="0" smtClean="0">
                <a:solidFill>
                  <a:srgbClr val="00B050"/>
                </a:solidFill>
                <a:cs typeface="Times New Roman" pitchFamily="18" charset="0"/>
              </a:rPr>
              <a:t>→ </a:t>
            </a:r>
            <a:r>
              <a:rPr lang="en-US" sz="6600" dirty="0" smtClean="0">
                <a:cs typeface="Times New Roman" pitchFamily="18" charset="0"/>
              </a:rPr>
              <a:t>better be a strict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partial order on MIT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subjects</a:t>
            </a:r>
            <a:endParaRPr lang="en-US" sz="72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⊂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81000"/>
            <a:ext cx="7239000" cy="11430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the </a:t>
            </a:r>
            <a:r>
              <a:rPr lang="en-US" sz="4800" b="1" dirty="0" smtClean="0">
                <a:latin typeface="Comic Sans MS" pitchFamily="66" charset="0"/>
              </a:rPr>
              <a:t>subset relation 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⊆</a:t>
            </a:r>
            <a:endParaRPr lang="en-US" sz="4800" b="1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8200" y="16002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8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⊆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and maybe </a:t>
            </a:r>
            <a:r>
              <a:rPr lang="en-US" sz="66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A=B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524000" y="381000"/>
            <a:ext cx="7315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882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   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improper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subset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  <a:sym typeface="Euclid Symbol"/>
              </a:rPr>
              <a:t>⊆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⊂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1143000"/>
          </a:xfrm>
        </p:spPr>
        <p:txBody>
          <a:bodyPr/>
          <a:lstStyle/>
          <a:p>
            <a:r>
              <a:rPr lang="en-US" dirty="0" err="1" smtClean="0"/>
              <a:t>p.o</a:t>
            </a:r>
            <a:r>
              <a:rPr lang="en-US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Theorem: 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/>
          <a:lstStyle/>
          <a:p>
            <a:r>
              <a:rPr lang="en-US" dirty="0" err="1" smtClean="0"/>
              <a:t>p.o</a:t>
            </a:r>
            <a:r>
              <a:rPr lang="en-US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7" y="3200400"/>
          <a:ext cx="7916863" cy="2032335"/>
        </p:xfrm>
        <a:graphic>
          <a:graphicData uri="http://schemas.openxmlformats.org/presentationml/2006/ole">
            <p:oleObj spid="_x0000_s120834" name="Equation" r:id="rId3" imgW="1879600" imgH="482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</a:p>
          <a:p>
            <a:pPr marL="742950" indent="-285750" algn="ctr"/>
            <a:r>
              <a:rPr lang="en-US" sz="5400" dirty="0" smtClean="0">
                <a:solidFill>
                  <a:srgbClr val="660066"/>
                </a:solidFill>
                <a:latin typeface="Comic Sans MS" pitchFamily="66" charset="0"/>
              </a:rPr>
              <a:t>reflexivity</a:t>
            </a:r>
          </a:p>
        </p:txBody>
      </p:sp>
    </p:spTree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5400" smtClean="0">
                <a:latin typeface="Comic Sans MS" pitchFamily="66" charset="0"/>
                <a:sym typeface="Euclid Symbol"/>
              </a:rPr>
              <a:t>on </a:t>
            </a:r>
            <a:r>
              <a:rPr lang="en-US" sz="5400" b="1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1600200"/>
            <a:ext cx="6898117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660066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765280"/>
            <a:ext cx="89916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it is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asymmetric except for </a:t>
            </a:r>
          </a:p>
          <a:p>
            <a:pPr marL="742950" indent="-285750" algn="l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76400" y="3048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	</a:t>
            </a: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1524000" y="381000"/>
            <a:ext cx="6019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565076" y="1443841"/>
            <a:ext cx="7861447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latin typeface="Comic Sans MS" pitchFamily="66" charset="0"/>
              </a:rPr>
              <a:t>::= 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aRb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or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so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 </a:t>
            </a:r>
            <a:r>
              <a:rPr lang="en-US" sz="6000" b="1" dirty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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reflexivity</a:t>
            </a:r>
            <a:endParaRPr lang="en-US" sz="72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/>
              <a:t>Weak</a:t>
            </a:r>
            <a:r>
              <a:rPr lang="en-US" sz="4800" dirty="0">
                <a:solidFill>
                  <a:schemeClr val="tx1"/>
                </a:solidFill>
              </a:rPr>
              <a:t> Partial</a:t>
            </a:r>
            <a:r>
              <a:rPr lang="en-US" sz="4800" dirty="0"/>
              <a:t> </a:t>
            </a:r>
            <a:r>
              <a:rPr lang="en-US" sz="4800" dirty="0" smtClean="0"/>
              <a:t>Order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16423" y="1906012"/>
            <a:ext cx="8558753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If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is a partial order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then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weak</a:t>
            </a:r>
            <a:r>
              <a:rPr lang="en-US" sz="7200" dirty="0" smtClean="0">
                <a:latin typeface="Comic Sans MS" pitchFamily="66" charset="0"/>
              </a:rPr>
              <a:t> partial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weak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1752600"/>
            <a:ext cx="71628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 reflexive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1−3</a:t>
            </a:r>
            <a:endParaRPr lang="en-US" sz="127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total </a:t>
            </a:r>
            <a:r>
              <a:rPr lang="en-US" sz="4000" dirty="0">
                <a:solidFill>
                  <a:srgbClr val="7030A0"/>
                </a:solidFill>
              </a:rPr>
              <a:t>o</a:t>
            </a:r>
            <a:r>
              <a:rPr lang="en-US" sz="4000" dirty="0" smtClean="0">
                <a:solidFill>
                  <a:srgbClr val="7030A0"/>
                </a:solidFill>
              </a:rPr>
              <a:t>rders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252" y="1676400"/>
            <a:ext cx="8069495" cy="2571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i="1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5400" i="1" dirty="0" smtClean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5400" dirty="0" smtClean="0">
                <a:sym typeface="Symbol" pitchFamily="18" charset="2"/>
              </a:rPr>
              <a:t>“</a:t>
            </a:r>
            <a:r>
              <a:rPr lang="en-US" sz="54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“)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79167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030A0"/>
                </a:solidFill>
                <a:latin typeface="Comic Sans MS" pitchFamily="66" charset="0"/>
              </a:rPr>
              <a:t>no incomparable elements</a:t>
            </a:r>
            <a:endParaRPr lang="en-US" sz="5400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162800" cy="1173162"/>
          </a:xfrm>
        </p:spPr>
        <p:txBody>
          <a:bodyPr>
            <a:noAutofit/>
          </a:bodyPr>
          <a:lstStyle/>
          <a:p>
            <a:r>
              <a:rPr lang="en-US" dirty="0" err="1" smtClean="0">
                <a:cs typeface="Times New Roman" pitchFamily="18" charset="0"/>
              </a:rPr>
              <a:t>reals</a:t>
            </a:r>
            <a:r>
              <a:rPr lang="en-US" dirty="0" smtClean="0">
                <a:cs typeface="Times New Roman" pitchFamily="18" charset="0"/>
              </a:rPr>
              <a:t> are totally ordered</a:t>
            </a:r>
            <a:endParaRPr lang="en-US" dirty="0"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3352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5400" dirty="0" smtClean="0">
                <a:sym typeface="Symbol" pitchFamily="18" charset="2"/>
              </a:rPr>
              <a:t>for real numbers 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a </a:t>
            </a:r>
            <a:r>
              <a:rPr lang="en-US" sz="5400" dirty="0" smtClean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 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b</a:t>
            </a:r>
          </a:p>
          <a:p>
            <a:pPr marL="609600" indent="-609600" algn="ctr">
              <a:buFontTx/>
              <a:buNone/>
            </a:pPr>
            <a:r>
              <a:rPr lang="en-US" sz="8000" dirty="0" smtClean="0">
                <a:solidFill>
                  <a:srgbClr val="1E03BD"/>
                </a:solidFill>
                <a:sym typeface="Symbol" pitchFamily="18" charset="2"/>
              </a:rPr>
              <a:t>a </a:t>
            </a:r>
            <a:r>
              <a:rPr lang="en-US" sz="8000" b="1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8000" dirty="0">
                <a:solidFill>
                  <a:srgbClr val="1E03BD"/>
                </a:solidFill>
                <a:sym typeface="Symbol" pitchFamily="18" charset="2"/>
              </a:rPr>
              <a:t> b</a:t>
            </a:r>
            <a:r>
              <a:rPr lang="en-US" sz="8000" dirty="0">
                <a:sym typeface="Symbol" pitchFamily="18" charset="2"/>
              </a:rPr>
              <a:t> or </a:t>
            </a:r>
            <a:r>
              <a:rPr lang="en-US" sz="8000" dirty="0">
                <a:solidFill>
                  <a:srgbClr val="1E03BD"/>
                </a:solidFill>
                <a:sym typeface="Symbol" pitchFamily="18" charset="2"/>
              </a:rPr>
              <a:t>b </a:t>
            </a:r>
            <a:r>
              <a:rPr lang="en-US" sz="8000" b="1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8000" dirty="0">
                <a:solidFill>
                  <a:srgbClr val="1E03BD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 sz="8000" dirty="0" smtClean="0">
                <a:solidFill>
                  <a:srgbClr val="1E03BD"/>
                </a:solidFill>
                <a:sym typeface="Symbol" pitchFamily="18" charset="2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162800" cy="1173162"/>
          </a:xfrm>
        </p:spPr>
        <p:txBody>
          <a:bodyPr>
            <a:noAutofit/>
          </a:bodyPr>
          <a:lstStyle/>
          <a:p>
            <a:r>
              <a:rPr lang="en-US" dirty="0" smtClean="0">
                <a:cs typeface="Times New Roman" pitchFamily="18" charset="0"/>
              </a:rPr>
              <a:t>rankings are totally ordered</a:t>
            </a:r>
            <a:endParaRPr lang="en-US" dirty="0"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6553200" cy="3810000"/>
          </a:xfrm>
        </p:spPr>
        <p:txBody>
          <a:bodyPr>
            <a:noAutofit/>
          </a:bodyPr>
          <a:lstStyle/>
          <a:p>
            <a:pPr marL="609600" indent="-609600" algn="ctr">
              <a:buNone/>
            </a:pP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venus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serena</a:t>
            </a:r>
            <a:endParaRPr lang="en-US" sz="6600" dirty="0">
              <a:solidFill>
                <a:srgbClr val="0033CC"/>
              </a:solidFill>
              <a:sym typeface="Symbol" pitchFamily="18" charset="2"/>
            </a:endParaRPr>
          </a:p>
          <a:p>
            <a:pPr marL="609600" indent="-609600" algn="ctr">
              <a:buNone/>
            </a:pPr>
            <a:r>
              <a:rPr lang="en-US" sz="6600" dirty="0" smtClean="0">
                <a:sym typeface="Symbol" pitchFamily="18" charset="2"/>
              </a:rPr>
              <a:t>or</a:t>
            </a:r>
          </a:p>
          <a:p>
            <a:pPr marL="609600" indent="-609600" algn="ctr">
              <a:buNone/>
            </a:pP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serena</a:t>
            </a:r>
            <a:r>
              <a:rPr lang="en-US" sz="66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b="1" dirty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6600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sz="6600" dirty="0" err="1" smtClean="0">
                <a:solidFill>
                  <a:srgbClr val="0033CC"/>
                </a:solidFill>
                <a:sym typeface="Symbol" pitchFamily="18" charset="2"/>
              </a:rPr>
              <a:t>venus</a:t>
            </a:r>
            <a:endParaRPr lang="en-US" sz="6600" dirty="0" smtClean="0">
              <a:solidFill>
                <a:srgbClr val="0033CC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76" y="274638"/>
            <a:ext cx="5870560" cy="1082214"/>
          </a:xfrm>
        </p:spPr>
        <p:txBody>
          <a:bodyPr/>
          <a:lstStyle/>
          <a:p>
            <a:r>
              <a:rPr lang="en-US" sz="4800" dirty="0" smtClean="0">
                <a:cs typeface="Times New Roman" pitchFamily="18" charset="0"/>
              </a:rPr>
              <a:t>total o</a:t>
            </a:r>
            <a:r>
              <a:rPr lang="en-US" sz="4800" dirty="0" smtClean="0"/>
              <a:t>rder </a:t>
            </a:r>
            <a:r>
              <a:rPr lang="en-US" sz="4800" dirty="0"/>
              <a:t>on </a:t>
            </a:r>
            <a:r>
              <a:rPr lang="en-US" sz="4800" dirty="0">
                <a:solidFill>
                  <a:srgbClr val="1E03BD"/>
                </a:solidFill>
              </a:rPr>
              <a:t>A</a:t>
            </a:r>
            <a:endParaRPr lang="en-US" sz="4800" dirty="0">
              <a:solidFill>
                <a:srgbClr val="1E03BD"/>
              </a:solidFill>
              <a:cs typeface="Times New Roman" pitchFamily="18" charset="0"/>
              <a:sym typeface="Euclid Math Two" pitchFamily="18" charset="2"/>
            </a:endParaRP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340" y="1524001"/>
            <a:ext cx="7752735" cy="1081547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4800" dirty="0" smtClean="0"/>
              <a:t>partial order</a:t>
            </a:r>
            <a:r>
              <a:rPr lang="en-US" sz="4800" dirty="0"/>
              <a:t>,</a:t>
            </a:r>
            <a:r>
              <a:rPr lang="en-US" sz="4800" i="1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R</a:t>
            </a:r>
            <a:r>
              <a:rPr lang="en-US" sz="4800" dirty="0"/>
              <a:t>, such that</a:t>
            </a:r>
            <a:r>
              <a:rPr lang="en-US" sz="4800" dirty="0">
                <a:sym typeface="Symbol" pitchFamily="18" charset="2"/>
              </a:rPr>
              <a:t> </a:t>
            </a:r>
          </a:p>
        </p:txBody>
      </p:sp>
      <p:sp>
        <p:nvSpPr>
          <p:cNvPr id="773124" name="Text Box 4"/>
          <p:cNvSpPr txBox="1">
            <a:spLocks noChangeArrowheads="1"/>
          </p:cNvSpPr>
          <p:nvPr/>
        </p:nvSpPr>
        <p:spPr bwMode="auto">
          <a:xfrm>
            <a:off x="877528" y="2519363"/>
            <a:ext cx="7391400" cy="34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8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aRb</a:t>
            </a:r>
            <a:r>
              <a:rPr lang="en-US" sz="8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8000" dirty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8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8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bRa</a:t>
            </a:r>
            <a:endParaRPr lang="en-US" sz="8000" dirty="0">
              <a:solidFill>
                <a:srgbClr val="1E03BD"/>
              </a:solidFill>
              <a:latin typeface="Comic Sans MS" pitchFamily="66" charset="0"/>
              <a:sym typeface="Symbol" pitchFamily="18" charset="2"/>
            </a:endParaRPr>
          </a:p>
          <a:p>
            <a:pPr marL="742950" indent="-285750">
              <a:spcBef>
                <a:spcPts val="2400"/>
              </a:spcBef>
            </a:pPr>
            <a:r>
              <a:rPr lang="en-US" sz="6000" dirty="0">
                <a:latin typeface="Comic Sans MS" pitchFamily="66" charset="0"/>
                <a:sym typeface="Symbol" pitchFamily="18" charset="2"/>
              </a:rPr>
              <a:t>for all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err="1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a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A</a:t>
            </a:r>
          </a:p>
          <a:p>
            <a:pPr marL="742950" indent="-285750" algn="ctr"/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is a </a:t>
            </a:r>
            <a:r>
              <a:rPr lang="en-US" sz="6000" i="1" dirty="0" smtClean="0">
                <a:latin typeface="Comic Sans MS" pitchFamily="66" charset="0"/>
                <a:sym typeface="Symbol" pitchFamily="18" charset="2"/>
              </a:rPr>
              <a:t>total 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order</a:t>
            </a:r>
            <a:endParaRPr lang="en-US" sz="60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43800" cy="1173162"/>
          </a:xfrm>
        </p:spPr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remark:</a:t>
            </a:r>
            <a:r>
              <a:rPr lang="en-US" dirty="0" smtClean="0"/>
              <a:t> total order vs.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3276599"/>
          </a:xfrm>
        </p:spPr>
        <p:txBody>
          <a:bodyPr/>
          <a:lstStyle/>
          <a:p>
            <a:r>
              <a:rPr lang="en-US" dirty="0" smtClean="0"/>
              <a:t>“total” for relations not same</a:t>
            </a:r>
          </a:p>
          <a:p>
            <a:pPr>
              <a:buNone/>
            </a:pPr>
            <a:r>
              <a:rPr lang="en-US" dirty="0" smtClean="0"/>
              <a:t>    as ”total” for orders.</a:t>
            </a:r>
          </a:p>
          <a:p>
            <a:r>
              <a:rPr lang="en-US" dirty="0" smtClean="0"/>
              <a:t>long standing clash of </a:t>
            </a:r>
          </a:p>
          <a:p>
            <a:pPr>
              <a:buNone/>
            </a:pPr>
            <a:r>
              <a:rPr lang="en-US" dirty="0" smtClean="0"/>
              <a:t>  terminology in the subject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6002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81000"/>
            <a:ext cx="6019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p:oleObj spid="_x0000_s24578" name="Equation" r:id="rId4" imgW="419100" imgH="1778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91200" y="4572000"/>
            <a:ext cx="2362200" cy="1219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72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7200" b="1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⊄ </a:t>
            </a:r>
            <a:r>
              <a:rPr lang="en-US" sz="72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72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39624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irreflexivity</a:t>
            </a:r>
            <a:endParaRPr lang="en-US" sz="4000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225" y="1500028"/>
            <a:ext cx="8537824" cy="39658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800" dirty="0"/>
              <a:t>If </a:t>
            </a:r>
            <a:r>
              <a:rPr lang="en-US" sz="4800" dirty="0">
                <a:solidFill>
                  <a:srgbClr val="0033CC"/>
                </a:solidFill>
              </a:rPr>
              <a:t>R</a:t>
            </a:r>
            <a:r>
              <a:rPr lang="en-US" sz="4800" dirty="0"/>
              <a:t> is a strict partial order,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then</a:t>
            </a:r>
            <a:endParaRPr lang="en-US" sz="4800" dirty="0"/>
          </a:p>
          <a:p>
            <a:pPr algn="ctr">
              <a:buFontTx/>
              <a:buNone/>
            </a:pPr>
            <a:r>
              <a:rPr lang="en-US" sz="7200" b="1" dirty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sz="7200" dirty="0">
                <a:solidFill>
                  <a:srgbClr val="0033CC"/>
                </a:solidFill>
                <a:sym typeface="Symbol" pitchFamily="18" charset="2"/>
              </a:rPr>
              <a:t>(</a:t>
            </a:r>
            <a:r>
              <a:rPr lang="en-US" sz="7200" dirty="0" err="1">
                <a:solidFill>
                  <a:srgbClr val="1E03BD"/>
                </a:solidFill>
              </a:rPr>
              <a:t>aRa</a:t>
            </a:r>
            <a:r>
              <a:rPr lang="en-US" sz="7200" dirty="0">
                <a:solidFill>
                  <a:srgbClr val="1E03BD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sz="4800" dirty="0"/>
              <a:t>for all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a </a:t>
            </a:r>
            <a:r>
              <a:rPr lang="en-US" sz="4800" b="1" dirty="0" smtClean="0">
                <a:solidFill>
                  <a:srgbClr val="1E03BD"/>
                </a:solidFill>
                <a:sym typeface="Euclid Symbol" pitchFamily="18" charset="2"/>
              </a:rPr>
              <a:t></a:t>
            </a:r>
            <a:r>
              <a:rPr lang="en-US" sz="4800" dirty="0" smtClean="0">
                <a:solidFill>
                  <a:srgbClr val="1E03BD"/>
                </a:solidFill>
                <a:sym typeface="Euclid Symbol" pitchFamily="18" charset="2"/>
              </a:rPr>
              <a:t> </a:t>
            </a:r>
            <a:r>
              <a:rPr lang="en-US" sz="4800" dirty="0">
                <a:solidFill>
                  <a:srgbClr val="1E03BD"/>
                </a:solidFill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467600" cy="1249362"/>
          </a:xfrm>
        </p:spPr>
        <p:txBody>
          <a:bodyPr>
            <a:noAutofit/>
          </a:bodyPr>
          <a:lstStyle/>
          <a:p>
            <a:r>
              <a:rPr lang="en-US" sz="4000" dirty="0" smtClean="0"/>
              <a:t>a non-total </a:t>
            </a:r>
            <a:r>
              <a:rPr lang="en-US" sz="4000" dirty="0" err="1" smtClean="0"/>
              <a:t>p.o</a:t>
            </a:r>
            <a:r>
              <a:rPr lang="en-US" sz="4000" dirty="0" smtClean="0"/>
              <a:t>. on </a:t>
            </a:r>
            <a:r>
              <a:rPr lang="en-US" sz="4000" dirty="0" err="1" smtClean="0"/>
              <a:t>nunbers</a:t>
            </a:r>
            <a:endParaRPr lang="en-US" sz="4000" dirty="0"/>
          </a:p>
        </p:txBody>
      </p:sp>
      <p:sp>
        <p:nvSpPr>
          <p:cNvPr id="335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2514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>
                <a:solidFill>
                  <a:srgbClr val="1E03BD"/>
                </a:solidFill>
                <a:cs typeface="Times New Roman" pitchFamily="18" charset="0"/>
              </a:rPr>
              <a:t>y </a:t>
            </a:r>
            <a:r>
              <a:rPr lang="en-US" sz="6000" b="1" dirty="0" smtClean="0">
                <a:solidFill>
                  <a:srgbClr val="1E03BD"/>
                </a:solidFill>
                <a:latin typeface="cmsy10"/>
                <a:cs typeface="Times New Roman" pitchFamily="18" charset="0"/>
              </a:rPr>
              <a:t>¿</a:t>
            </a:r>
            <a:r>
              <a:rPr lang="en-US" sz="60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 x </a:t>
            </a:r>
            <a:r>
              <a:rPr lang="en-US" sz="6000" dirty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6000" dirty="0" smtClean="0">
                <a:cs typeface="Times New Roman" pitchFamily="18" charset="0"/>
                <a:sym typeface="Symbol" pitchFamily="18" charset="2"/>
              </a:rPr>
              <a:t>::=    [</a:t>
            </a:r>
            <a:r>
              <a:rPr lang="en-US" sz="54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y </a:t>
            </a:r>
            <a:r>
              <a:rPr lang="en-US" sz="5400" dirty="0">
                <a:solidFill>
                  <a:srgbClr val="1E03BD"/>
                </a:solidFill>
                <a:cs typeface="Times New Roman" pitchFamily="18" charset="0"/>
              </a:rPr>
              <a:t>+ 2 </a:t>
            </a:r>
            <a:r>
              <a:rPr lang="en-US" sz="5400" dirty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  </a:t>
            </a:r>
            <a:r>
              <a:rPr lang="en-US" sz="5400" dirty="0" smtClean="0">
                <a:solidFill>
                  <a:srgbClr val="1E03BD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]</a:t>
            </a:r>
            <a:endParaRPr lang="en-US" sz="5400" dirty="0">
              <a:cs typeface="Times New Roman" pitchFamily="18" charset="0"/>
              <a:sym typeface="Symbol" pitchFamily="18" charset="2"/>
            </a:endParaRPr>
          </a:p>
          <a:p>
            <a:pPr algn="ctr">
              <a:buNone/>
            </a:pP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3 </a:t>
            </a:r>
            <a:r>
              <a:rPr lang="en-US" sz="54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6000" dirty="0" smtClean="0">
                <a:cs typeface="Times New Roman" pitchFamily="18" charset="0"/>
              </a:rPr>
              <a:t> 4  and  </a:t>
            </a:r>
            <a:r>
              <a:rPr lang="en-US" sz="6000" dirty="0" smtClean="0"/>
              <a:t>4 </a:t>
            </a:r>
            <a:r>
              <a:rPr lang="en-US" sz="60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6000" dirty="0">
                <a:solidFill>
                  <a:srgbClr val="0033CC"/>
                </a:solidFill>
              </a:rPr>
              <a:t> </a:t>
            </a:r>
            <a:r>
              <a:rPr lang="en-US" sz="6000" dirty="0" smtClean="0"/>
              <a:t>3</a:t>
            </a:r>
            <a:endParaRPr lang="en-US" sz="6000" dirty="0">
              <a:cs typeface="Times New Roman" pitchFamily="18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533400" y="4038600"/>
            <a:ext cx="809708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4800" dirty="0" smtClean="0">
                <a:latin typeface="Comic Sans MS" pitchFamily="66" charset="0"/>
              </a:rPr>
              <a:t>3 &amp; 4 are </a:t>
            </a:r>
            <a:r>
              <a:rPr lang="en-US" sz="4800" b="1" dirty="0" smtClean="0">
                <a:latin typeface="cmsy10"/>
                <a:cs typeface="Times New Roman" pitchFamily="18" charset="0"/>
                <a:sym typeface="Symbol" pitchFamily="18" charset="2"/>
              </a:rPr>
              <a:t>¿</a:t>
            </a:r>
            <a:r>
              <a:rPr lang="en-US" sz="4800" i="1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-i</a:t>
            </a:r>
            <a:r>
              <a:rPr lang="en-US" sz="4800" i="1" dirty="0" smtClean="0">
                <a:latin typeface="Comic Sans MS" pitchFamily="66" charset="0"/>
              </a:rPr>
              <a:t>ncomparable</a:t>
            </a:r>
            <a:endParaRPr lang="en-US" sz="4800" i="1" dirty="0">
              <a:latin typeface="Comic Sans MS" pitchFamily="66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57400" y="2590800"/>
            <a:ext cx="4953000" cy="914400"/>
            <a:chOff x="2057400" y="2590800"/>
            <a:chExt cx="4953000" cy="91440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1943100" y="2705100"/>
              <a:ext cx="914400" cy="68580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6210300" y="2705100"/>
              <a:ext cx="914400" cy="68580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752" y="1524000"/>
            <a:ext cx="8443448" cy="3810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dirty="0" smtClean="0"/>
              <a:t>relation, </a:t>
            </a: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>
                <a:sym typeface="Euclid Math Two" pitchFamily="18" charset="2"/>
              </a:rPr>
              <a:t>,</a:t>
            </a:r>
            <a:r>
              <a:rPr lang="en-US" sz="4400" dirty="0" smtClean="0"/>
              <a:t> on students</a:t>
            </a:r>
          </a:p>
          <a:p>
            <a:pPr algn="ctr">
              <a:buFontTx/>
              <a:buNone/>
            </a:pPr>
            <a:r>
              <a:rPr lang="en-US" sz="4400" dirty="0" smtClean="0"/>
              <a:t>“shorter/younger”</a:t>
            </a:r>
          </a:p>
          <a:p>
            <a:pPr>
              <a:buFontTx/>
              <a:buNone/>
            </a:pPr>
            <a:r>
              <a:rPr lang="en-US" sz="4400" dirty="0" smtClean="0"/>
              <a:t>Let 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</a:rPr>
              <a:t>x</a:t>
            </a:r>
            <a:r>
              <a:rPr lang="en-US" sz="4400" dirty="0" err="1" smtClean="0">
                <a:latin typeface="Comic Sans MS"/>
              </a:rPr>
              <a:t>,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</a:rPr>
              <a:t>x</a:t>
            </a:r>
            <a:r>
              <a:rPr lang="en-US" sz="4400" dirty="0" smtClean="0"/>
              <a:t>) be the </a:t>
            </a:r>
            <a:r>
              <a:rPr lang="en-US" sz="4400" b="1" dirty="0" smtClean="0"/>
              <a:t>h</a:t>
            </a:r>
            <a:r>
              <a:rPr lang="en-US" sz="4400" dirty="0" smtClean="0"/>
              <a:t>eight (in inches) and </a:t>
            </a:r>
            <a:r>
              <a:rPr lang="en-US" sz="4400" b="1" dirty="0" smtClean="0"/>
              <a:t>a</a:t>
            </a:r>
            <a:r>
              <a:rPr lang="en-US" sz="4400" dirty="0" smtClean="0"/>
              <a:t>ge (in months) of student </a:t>
            </a:r>
            <a:r>
              <a:rPr lang="en-US" sz="4400" dirty="0" smtClean="0">
                <a:solidFill>
                  <a:srgbClr val="0000FF"/>
                </a:solidFill>
              </a:rPr>
              <a:t>x</a:t>
            </a:r>
            <a:r>
              <a:rPr lang="en-US" sz="4400" dirty="0" smtClean="0"/>
              <a:t>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/>
          <a:lstStyle/>
          <a:p>
            <a:r>
              <a:rPr lang="en-US" sz="3200" dirty="0" smtClean="0"/>
              <a:t>height/age </a:t>
            </a:r>
            <a:r>
              <a:rPr lang="en-US" sz="3200" dirty="0"/>
              <a:t>p</a:t>
            </a:r>
            <a:r>
              <a:rPr lang="en-US" sz="3200" dirty="0" smtClean="0"/>
              <a:t>artial </a:t>
            </a:r>
            <a:r>
              <a:rPr lang="en-US" sz="3200" dirty="0"/>
              <a:t>o</a:t>
            </a:r>
            <a:r>
              <a:rPr lang="en-US" sz="3200" dirty="0" smtClean="0"/>
              <a:t>rder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552" y="1752600"/>
            <a:ext cx="8519648" cy="342900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sz="6000" dirty="0" smtClean="0"/>
              <a:t>student </a:t>
            </a:r>
            <a:r>
              <a:rPr lang="en-US" sz="6000" dirty="0" smtClean="0">
                <a:solidFill>
                  <a:srgbClr val="0000FF"/>
                </a:solidFill>
              </a:rPr>
              <a:t>x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6000" dirty="0" smtClean="0"/>
              <a:t>  student </a:t>
            </a:r>
            <a:r>
              <a:rPr lang="en-US" sz="6000" dirty="0" smtClean="0">
                <a:solidFill>
                  <a:srgbClr val="0000FF"/>
                </a:solidFill>
              </a:rPr>
              <a:t>y</a:t>
            </a:r>
          </a:p>
          <a:p>
            <a:pPr algn="ctr">
              <a:buFontTx/>
              <a:buNone/>
            </a:pP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pPr lvl="1" algn="ctr"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(</a:t>
            </a:r>
            <a:r>
              <a:rPr lang="en-US" sz="6000" dirty="0" err="1" smtClean="0">
                <a:solidFill>
                  <a:srgbClr val="0033CC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33CC"/>
                </a:solidFill>
              </a:rPr>
              <a:t>x</a:t>
            </a:r>
            <a:r>
              <a:rPr lang="en-US" sz="6000" b="1" dirty="0" smtClean="0">
                <a:solidFill>
                  <a:srgbClr val="0033CC"/>
                </a:solidFill>
                <a:cs typeface="Times New Roman" pitchFamily="18" charset="0"/>
                <a:sym typeface="Symbol"/>
              </a:rPr>
              <a:t></a:t>
            </a:r>
            <a:r>
              <a:rPr lang="en-US" sz="60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  <a:sym typeface="Symbol"/>
              </a:rPr>
              <a:t>&lt;</a:t>
            </a:r>
            <a:r>
              <a:rPr lang="en-US" sz="60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33CC"/>
                </a:solidFill>
              </a:rPr>
              <a:t>y</a:t>
            </a:r>
            <a:r>
              <a:rPr lang="en-US" sz="6000" dirty="0" smtClean="0">
                <a:solidFill>
                  <a:srgbClr val="0033CC"/>
                </a:solidFill>
              </a:rPr>
              <a:t>)  </a:t>
            </a:r>
            <a:r>
              <a:rPr lang="en-US" sz="6000" dirty="0" smtClean="0">
                <a:solidFill>
                  <a:srgbClr val="0000FF"/>
                </a:solidFill>
              </a:rPr>
              <a:t>and</a:t>
            </a:r>
            <a:r>
              <a:rPr lang="en-US" sz="6000" dirty="0" smtClean="0">
                <a:solidFill>
                  <a:srgbClr val="0033CC"/>
                </a:solidFill>
              </a:rPr>
              <a:t>  (a</a:t>
            </a:r>
            <a:r>
              <a:rPr lang="en-US" sz="6000" baseline="-25000" dirty="0" smtClean="0">
                <a:solidFill>
                  <a:srgbClr val="0033CC"/>
                </a:solidFill>
              </a:rPr>
              <a:t>x</a:t>
            </a:r>
            <a:r>
              <a:rPr lang="en-US" sz="6000" dirty="0" smtClean="0">
                <a:solidFill>
                  <a:srgbClr val="0033CC"/>
                </a:solidFill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  <a:sym typeface="Symbol"/>
              </a:rPr>
              <a:t>&lt;</a:t>
            </a:r>
            <a:r>
              <a:rPr lang="en-US" sz="6000" dirty="0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a</a:t>
            </a:r>
            <a:r>
              <a:rPr lang="en-US" sz="6000" baseline="-25000" dirty="0" smtClean="0">
                <a:solidFill>
                  <a:srgbClr val="0033CC"/>
                </a:solidFill>
              </a:rPr>
              <a:t>y</a:t>
            </a:r>
            <a:r>
              <a:rPr lang="en-US" sz="6000" dirty="0" smtClean="0">
                <a:solidFill>
                  <a:srgbClr val="0033CC"/>
                </a:solidFill>
              </a:rPr>
              <a:t>)</a:t>
            </a:r>
            <a:endParaRPr lang="en-US" sz="6000" dirty="0">
              <a:solidFill>
                <a:srgbClr val="0033CC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dirty="0" smtClean="0"/>
              <a:t>height/age </a:t>
            </a:r>
            <a:r>
              <a:rPr lang="en-US" dirty="0"/>
              <a:t>p</a:t>
            </a:r>
            <a:r>
              <a:rPr lang="en-US" dirty="0" smtClean="0"/>
              <a:t>artial </a:t>
            </a:r>
            <a:r>
              <a:rPr lang="en-US" dirty="0"/>
              <a:t>o</a:t>
            </a:r>
            <a:r>
              <a:rPr lang="en-US" dirty="0" smtClean="0"/>
              <a:t>rder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667" y="274638"/>
            <a:ext cx="6662057" cy="1105126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height/age partial order</a:t>
            </a:r>
            <a:endParaRPr lang="en-US" sz="3200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429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/>
              <a:t>-</a:t>
            </a:r>
            <a:r>
              <a:rPr lang="en-US" sz="4400" i="1" dirty="0" smtClean="0"/>
              <a:t>chain</a:t>
            </a:r>
            <a:r>
              <a:rPr lang="en-US" sz="4400" dirty="0" smtClean="0"/>
              <a:t>  of </a:t>
            </a:r>
            <a:r>
              <a:rPr lang="en-US" sz="4400" dirty="0"/>
              <a:t>students:</a:t>
            </a:r>
          </a:p>
          <a:p>
            <a:pPr algn="ctr">
              <a:buFontTx/>
              <a:buNone/>
            </a:pPr>
            <a:r>
              <a:rPr lang="en-US" sz="4400" dirty="0"/>
              <a:t>get </a:t>
            </a:r>
            <a:r>
              <a:rPr lang="en-US" sz="4400" dirty="0">
                <a:solidFill>
                  <a:srgbClr val="0033CC"/>
                </a:solidFill>
              </a:rPr>
              <a:t>older </a:t>
            </a:r>
            <a:r>
              <a:rPr lang="en-US" sz="4400" i="1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as </a:t>
            </a:r>
            <a:r>
              <a:rPr lang="en-US" sz="4400" dirty="0"/>
              <a:t>they get</a:t>
            </a:r>
            <a:r>
              <a:rPr lang="en-US" sz="4400" dirty="0">
                <a:solidFill>
                  <a:srgbClr val="0033CC"/>
                </a:solidFill>
              </a:rPr>
              <a:t> taller</a:t>
            </a:r>
            <a:r>
              <a:rPr lang="en-US" sz="4400" dirty="0"/>
              <a:t>.</a:t>
            </a:r>
          </a:p>
          <a:p>
            <a:pPr>
              <a:buFontTx/>
              <a:buNone/>
            </a:pPr>
            <a:r>
              <a:rPr lang="en-US" sz="4400" b="1" dirty="0" smtClean="0">
                <a:solidFill>
                  <a:srgbClr val="028822"/>
                </a:solidFill>
                <a:latin typeface="cmsy10"/>
              </a:rPr>
              <a:t>Á</a:t>
            </a:r>
            <a:r>
              <a:rPr lang="en-US" sz="4400" b="1" dirty="0" smtClean="0"/>
              <a:t>-</a:t>
            </a:r>
            <a:r>
              <a:rPr lang="en-US" sz="4400" i="1" dirty="0" err="1" smtClean="0">
                <a:solidFill>
                  <a:srgbClr val="660066"/>
                </a:solidFill>
              </a:rPr>
              <a:t>anti</a:t>
            </a:r>
            <a:r>
              <a:rPr lang="en-US" sz="4400" i="1" dirty="0" err="1" smtClean="0"/>
              <a:t>chain</a:t>
            </a:r>
            <a:r>
              <a:rPr lang="en-US" sz="4400" i="1" dirty="0" smtClean="0"/>
              <a:t> </a:t>
            </a:r>
            <a:r>
              <a:rPr lang="en-US" sz="4400" dirty="0"/>
              <a:t>of students: </a:t>
            </a:r>
          </a:p>
          <a:p>
            <a:pPr algn="ctr">
              <a:buFontTx/>
              <a:buNone/>
            </a:pPr>
            <a:r>
              <a:rPr lang="en-US" sz="4400" dirty="0"/>
              <a:t>get </a:t>
            </a:r>
            <a:r>
              <a:rPr lang="en-US" sz="4400" dirty="0" smtClean="0">
                <a:solidFill>
                  <a:srgbClr val="0033CC"/>
                </a:solidFill>
              </a:rPr>
              <a:t>younger </a:t>
            </a:r>
            <a:r>
              <a:rPr lang="en-US" sz="4400" dirty="0" smtClean="0"/>
              <a:t>as </a:t>
            </a:r>
            <a:r>
              <a:rPr lang="en-US" sz="4400" dirty="0"/>
              <a:t>they get</a:t>
            </a:r>
            <a:r>
              <a:rPr lang="en-US" sz="4400" dirty="0">
                <a:solidFill>
                  <a:srgbClr val="0033CC"/>
                </a:solidFill>
              </a:rPr>
              <a:t> taller.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 dirty="0"/>
              <a:t>   </a:t>
            </a:r>
            <a:r>
              <a:rPr lang="en-US" sz="6000" dirty="0"/>
              <a:t>Dilworth Demo</a:t>
            </a:r>
            <a:endParaRPr lang="en-US" sz="6600" dirty="0"/>
          </a:p>
        </p:txBody>
      </p:sp>
      <p:pic>
        <p:nvPicPr>
          <p:cNvPr id="675843" name="Picture 3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675844" name="Picture 4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675845" name="Picture 5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675846" name="Picture 6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675847" name="Picture 7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675848" name="Picture 8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675849" name="Picture 9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675850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51" name="Text Box 11"/>
          <p:cNvSpPr txBox="1">
            <a:spLocks noChangeArrowheads="1"/>
          </p:cNvSpPr>
          <p:nvPr/>
        </p:nvSpPr>
        <p:spPr bwMode="auto">
          <a:xfrm>
            <a:off x="3300384" y="4772016"/>
            <a:ext cx="2712602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5400" i="1" dirty="0" smtClean="0">
                <a:solidFill>
                  <a:srgbClr val="0033CC"/>
                </a:solidFill>
                <a:latin typeface="Comic Sans MS" pitchFamily="66" charset="0"/>
              </a:rPr>
              <a:t>younger</a:t>
            </a:r>
            <a:endParaRPr lang="en-US" sz="5400" i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dirty="0" smtClean="0">
                <a:solidFill>
                  <a:schemeClr val="tx1"/>
                </a:solidFill>
              </a:rPr>
              <a:t>epresenting </a:t>
            </a:r>
            <a:r>
              <a:rPr lang="en-US" dirty="0">
                <a:solidFill>
                  <a:schemeClr val="tx1"/>
                </a:solidFill>
              </a:rPr>
              <a:t>Partial Orders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1"/>
            <a:ext cx="7543801" cy="3505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4400" dirty="0">
                <a:cs typeface="Times New Roman" pitchFamily="18" charset="0"/>
              </a:rPr>
              <a:t>The </a:t>
            </a:r>
            <a:r>
              <a:rPr lang="en-US" sz="4400" i="1" dirty="0" smtClean="0">
                <a:cs typeface="Times New Roman" pitchFamily="18" charset="0"/>
              </a:rPr>
              <a:t>proper</a:t>
            </a:r>
            <a:r>
              <a:rPr lang="en-US" sz="4400" dirty="0" smtClean="0">
                <a:cs typeface="Times New Roman" pitchFamily="18" charset="0"/>
              </a:rPr>
              <a:t> subset relation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1E03BD"/>
                </a:solidFill>
                <a:latin typeface="cmsy10"/>
                <a:cs typeface="Times New Roman" pitchFamily="18" charset="0"/>
                <a:sym typeface="Euclid Symbol"/>
              </a:rPr>
              <a:t></a:t>
            </a:r>
            <a:r>
              <a:rPr lang="en-US" sz="44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4400" dirty="0" smtClean="0">
                <a:cs typeface="Times New Roman" pitchFamily="18" charset="0"/>
              </a:rPr>
              <a:t>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>
                <a:cs typeface="Times New Roman" pitchFamily="18" charset="0"/>
              </a:rPr>
              <a:t>is the </a:t>
            </a:r>
            <a:r>
              <a:rPr lang="en-US" sz="4400" b="1" i="1" dirty="0" smtClean="0">
                <a:solidFill>
                  <a:srgbClr val="028822"/>
                </a:solidFill>
                <a:cs typeface="Times New Roman" pitchFamily="18" charset="0"/>
                <a:sym typeface="Symbol" pitchFamily="18" charset="2"/>
              </a:rPr>
              <a:t>canonical exampl</a:t>
            </a:r>
            <a:r>
              <a:rPr lang="en-US" sz="4400" i="1" dirty="0" smtClean="0">
                <a:solidFill>
                  <a:srgbClr val="028822"/>
                </a:solidFill>
                <a:cs typeface="Times New Roman" pitchFamily="18" charset="0"/>
                <a:sym typeface="Symbol" pitchFamily="18" charset="2"/>
              </a:rPr>
              <a:t>e</a:t>
            </a:r>
            <a:r>
              <a:rPr lang="en-US" sz="4400" i="1" dirty="0" smtClean="0">
                <a:solidFill>
                  <a:srgbClr val="009900"/>
                </a:solidFill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>
                <a:cs typeface="Times New Roman" pitchFamily="18" charset="0"/>
                <a:sym typeface="Symbol" pitchFamily="18" charset="2"/>
              </a:rPr>
              <a:t>of a strict </a:t>
            </a:r>
            <a:r>
              <a:rPr lang="en-US" sz="4400" dirty="0">
                <a:cs typeface="Times New Roman" pitchFamily="18" charset="0"/>
                <a:sym typeface="Symbol" pitchFamily="18" charset="2"/>
              </a:rPr>
              <a:t>partial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p</a:t>
            </a:r>
            <a:r>
              <a:rPr lang="en-US" sz="4400" dirty="0" smtClean="0"/>
              <a:t>roper </a:t>
            </a:r>
            <a:r>
              <a:rPr lang="en-US" sz="4400" dirty="0"/>
              <a:t>s</a:t>
            </a:r>
            <a:r>
              <a:rPr lang="en-US" sz="4400" dirty="0" smtClean="0"/>
              <a:t>ubset </a:t>
            </a:r>
            <a:r>
              <a:rPr lang="en-US" sz="4400" dirty="0"/>
              <a:t>r</a:t>
            </a:r>
            <a:r>
              <a:rPr lang="en-US" sz="4400" dirty="0" smtClean="0"/>
              <a:t>elation</a:t>
            </a:r>
            <a:endParaRPr lang="en-US" sz="4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33400" y="1371600"/>
            <a:ext cx="8153400" cy="4724400"/>
            <a:chOff x="347662" y="1219200"/>
            <a:chExt cx="8796338" cy="50292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971800" y="5540514"/>
              <a:ext cx="79060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7662" y="1219200"/>
              <a:ext cx="8796338" cy="4800600"/>
              <a:chOff x="76200" y="1066800"/>
              <a:chExt cx="8796338" cy="4800600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76200" y="2209800"/>
                <a:ext cx="2387192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85800" y="2101851"/>
                <a:ext cx="6921500" cy="3765549"/>
                <a:chOff x="685800" y="2101851"/>
                <a:chExt cx="6921500" cy="3765549"/>
              </a:xfrm>
            </p:grpSpPr>
            <p:grpSp>
              <p:nvGrpSpPr>
                <p:cNvPr id="2" name="Group 38"/>
                <p:cNvGrpSpPr>
                  <a:grpSpLocks/>
                </p:cNvGrpSpPr>
                <p:nvPr/>
              </p:nvGrpSpPr>
              <p:grpSpPr bwMode="auto">
                <a:xfrm>
                  <a:off x="3860801" y="3581400"/>
                  <a:ext cx="3684588" cy="2209800"/>
                  <a:chOff x="2928" y="2160"/>
                  <a:chExt cx="2321" cy="1392"/>
                </a:xfrm>
              </p:grpSpPr>
              <p:grpSp>
                <p:nvGrpSpPr>
                  <p:cNvPr id="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928" y="2400"/>
                    <a:ext cx="1536" cy="1152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grpSp>
                <p:nvGrpSpPr>
                  <p:cNvPr id="4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688" y="2160"/>
                    <a:ext cx="1561" cy="1104"/>
                    <a:chOff x="3688" y="2160"/>
                    <a:chExt cx="1561" cy="1104"/>
                  </a:xfrm>
                </p:grpSpPr>
                <p:sp>
                  <p:nvSpPr>
                    <p:cNvPr id="588808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64" y="2160"/>
                      <a:ext cx="785" cy="44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 type="none" w="lg" len="lg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l">
                        <a:spcBef>
                          <a:spcPct val="0"/>
                        </a:spcBef>
                      </a:pPr>
                      <a:r>
                        <a:rPr lang="en-US" sz="3600">
                          <a:latin typeface="Comic Sans MS" pitchFamily="66" charset="0"/>
                        </a:rPr>
                        <a:t>{1,2}</a:t>
                      </a:r>
                    </a:p>
                  </p:txBody>
                </p:sp>
                <p:sp>
                  <p:nvSpPr>
                    <p:cNvPr id="58882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688" y="2976"/>
                      <a:ext cx="344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200" y="0"/>
                        </a:cxn>
                        <a:cxn ang="0">
                          <a:pos x="56" y="96"/>
                        </a:cxn>
                        <a:cxn ang="0">
                          <a:pos x="8" y="240"/>
                        </a:cxn>
                        <a:cxn ang="0">
                          <a:pos x="104" y="288"/>
                        </a:cxn>
                        <a:cxn ang="0">
                          <a:pos x="248" y="240"/>
                        </a:cxn>
                        <a:cxn ang="0">
                          <a:pos x="344" y="144"/>
                        </a:cxn>
                      </a:cxnLst>
                      <a:rect l="0" t="0" r="r" b="b"/>
                      <a:pathLst>
                        <a:path w="344" h="288">
                          <a:moveTo>
                            <a:pt x="200" y="0"/>
                          </a:moveTo>
                          <a:cubicBezTo>
                            <a:pt x="144" y="28"/>
                            <a:pt x="88" y="56"/>
                            <a:pt x="56" y="96"/>
                          </a:cubicBezTo>
                          <a:cubicBezTo>
                            <a:pt x="24" y="136"/>
                            <a:pt x="0" y="208"/>
                            <a:pt x="8" y="240"/>
                          </a:cubicBezTo>
                          <a:cubicBezTo>
                            <a:pt x="16" y="272"/>
                            <a:pt x="64" y="288"/>
                            <a:pt x="104" y="288"/>
                          </a:cubicBezTo>
                          <a:cubicBezTo>
                            <a:pt x="144" y="288"/>
                            <a:pt x="208" y="264"/>
                            <a:pt x="248" y="240"/>
                          </a:cubicBezTo>
                          <a:cubicBezTo>
                            <a:pt x="288" y="216"/>
                            <a:pt x="316" y="180"/>
                            <a:pt x="344" y="144"/>
                          </a:cubicBezTo>
                        </a:path>
                      </a:pathLst>
                    </a:custGeom>
                    <a:noFill/>
                    <a:ln w="25400" cap="flat" cmpd="sng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</p:grp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708400" y="5715000"/>
                  <a:ext cx="152400" cy="15240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5" name="Group 39"/>
                <p:cNvGrpSpPr>
                  <a:grpSpLocks/>
                </p:cNvGrpSpPr>
                <p:nvPr/>
              </p:nvGrpSpPr>
              <p:grpSpPr bwMode="auto">
                <a:xfrm>
                  <a:off x="685800" y="3657600"/>
                  <a:ext cx="3022600" cy="2133600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6" name="Group 40"/>
                <p:cNvGrpSpPr>
                  <a:grpSpLocks/>
                </p:cNvGrpSpPr>
                <p:nvPr/>
              </p:nvGrpSpPr>
              <p:grpSpPr bwMode="auto">
                <a:xfrm>
                  <a:off x="3708402" y="3657600"/>
                  <a:ext cx="1322388" cy="2079625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413000" y="2438400"/>
                  <a:ext cx="152400" cy="152400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1933575" y="2568575"/>
                  <a:ext cx="609600" cy="141605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565400" y="2514600"/>
                  <a:ext cx="1143000" cy="152400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45"/>
                <p:cNvGrpSpPr>
                  <a:grpSpLocks/>
                </p:cNvGrpSpPr>
                <p:nvPr/>
              </p:nvGrpSpPr>
              <p:grpSpPr bwMode="auto">
                <a:xfrm>
                  <a:off x="3784600" y="2101851"/>
                  <a:ext cx="3822700" cy="1909763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9" name="Group 50"/>
              <p:cNvGrpSpPr>
                <a:grpSpLocks/>
              </p:cNvGrpSpPr>
              <p:nvPr/>
            </p:nvGrpSpPr>
            <p:grpSpPr bwMode="auto">
              <a:xfrm>
                <a:off x="2489200" y="1066800"/>
                <a:ext cx="6383338" cy="1447800"/>
                <a:chOff x="1568" y="672"/>
                <a:chExt cx="4021" cy="912"/>
              </a:xfrm>
            </p:grpSpPr>
            <p:grpSp>
              <p:nvGrpSpPr>
                <p:cNvPr id="10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</a:t>
            </a:r>
            <a:r>
              <a:rPr lang="en-US" sz="4400" b="0" dirty="0"/>
              <a:t>o</a:t>
            </a:r>
            <a:r>
              <a:rPr lang="en-US" sz="4400" b="0" dirty="0" smtClean="0"/>
              <a:t>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077200" cy="26669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rgbClr val="1E03BD"/>
                </a:solidFill>
              </a:rPr>
              <a:t>a</a:t>
            </a:r>
            <a:r>
              <a:rPr lang="en-US" sz="6000" dirty="0" smtClean="0"/>
              <a:t> </a:t>
            </a:r>
            <a:r>
              <a:rPr lang="en-US" sz="6000" i="1" dirty="0"/>
              <a:t>divides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1E03BD"/>
                </a:solidFill>
              </a:rPr>
              <a:t>b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6000" dirty="0">
                <a:solidFill>
                  <a:srgbClr val="1E03BD"/>
                </a:solidFill>
              </a:rPr>
              <a:t>ka = b  </a:t>
            </a:r>
            <a:r>
              <a:rPr lang="en-US" sz="4800" dirty="0"/>
              <a:t> </a:t>
            </a:r>
            <a:r>
              <a:rPr lang="en-US" sz="5400" dirty="0"/>
              <a:t>for some </a:t>
            </a:r>
            <a:r>
              <a:rPr lang="en-US" sz="5400" dirty="0">
                <a:solidFill>
                  <a:srgbClr val="1E03BD"/>
                </a:solidFill>
              </a:rPr>
              <a:t>k</a:t>
            </a:r>
            <a:r>
              <a:rPr lang="en-US" sz="5400" dirty="0" smtClean="0">
                <a:solidFill>
                  <a:srgbClr val="1E03BD"/>
                </a:solidFill>
                <a:sym typeface="Symbol" pitchFamily="18" charset="2"/>
              </a:rPr>
              <a:t></a:t>
            </a:r>
            <a:r>
              <a:rPr lang="en-US" sz="5400" dirty="0" smtClean="0">
                <a:solidFill>
                  <a:srgbClr val="1E03BD"/>
                </a:solidFill>
                <a:sym typeface="Euclid Math Two" pitchFamily="18" charset="2"/>
              </a:rPr>
              <a:t></a:t>
            </a:r>
            <a:endParaRPr lang="en-US" sz="5400" b="1" dirty="0">
              <a:solidFill>
                <a:srgbClr val="1E03BD"/>
              </a:solidFill>
              <a:sym typeface="Euclid Math Two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</a:t>
            </a:r>
            <a:r>
              <a:rPr lang="en-US" sz="4400" b="0" dirty="0"/>
              <a:t>o</a:t>
            </a:r>
            <a:r>
              <a:rPr lang="en-US" sz="4400" b="0" dirty="0" smtClean="0"/>
              <a:t>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28" y="2453143"/>
            <a:ext cx="7220872" cy="219505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1E03BD"/>
                </a:solidFill>
              </a:rPr>
              <a:t>a</a:t>
            </a:r>
            <a:r>
              <a:rPr lang="en-US" sz="5400" dirty="0" smtClean="0"/>
              <a:t> </a:t>
            </a:r>
            <a:r>
              <a:rPr lang="en-US" sz="5400" i="1" dirty="0"/>
              <a:t>divides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1E03BD"/>
                </a:solidFill>
              </a:rPr>
              <a:t>b</a:t>
            </a:r>
            <a:r>
              <a:rPr lang="en-US" sz="5400" dirty="0"/>
              <a:t> </a:t>
            </a:r>
            <a:r>
              <a:rPr lang="en-US" sz="5400" dirty="0" err="1" smtClean="0"/>
              <a:t>iff</a:t>
            </a:r>
            <a:endParaRPr lang="en-US" sz="54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5400" dirty="0">
                <a:solidFill>
                  <a:srgbClr val="1E03BD"/>
                </a:solidFill>
              </a:rPr>
              <a:t>ka = b  </a:t>
            </a:r>
            <a:r>
              <a:rPr lang="en-US" sz="4400" dirty="0"/>
              <a:t> </a:t>
            </a:r>
            <a:r>
              <a:rPr lang="en-US" sz="4800" dirty="0"/>
              <a:t>for some </a:t>
            </a:r>
            <a:r>
              <a:rPr lang="en-US" sz="4800" dirty="0">
                <a:solidFill>
                  <a:srgbClr val="1E03BD"/>
                </a:solidFill>
              </a:rPr>
              <a:t>k</a:t>
            </a:r>
            <a:r>
              <a:rPr lang="en-US" sz="4800" dirty="0" smtClean="0">
                <a:solidFill>
                  <a:srgbClr val="1E03BD"/>
                </a:solidFill>
                <a:sym typeface="Symbol" pitchFamily="18" charset="2"/>
              </a:rPr>
              <a:t></a:t>
            </a:r>
            <a:r>
              <a:rPr lang="en-US" sz="4800" dirty="0" smtClean="0">
                <a:solidFill>
                  <a:srgbClr val="1E03BD"/>
                </a:solidFill>
                <a:sym typeface="Euclid Math Two" pitchFamily="18" charset="2"/>
              </a:rPr>
              <a:t></a:t>
            </a:r>
            <a:endParaRPr lang="en-US" sz="4800" b="1" dirty="0">
              <a:solidFill>
                <a:srgbClr val="1E03BD"/>
              </a:solidFill>
              <a:sym typeface="Euclid Math Two" pitchFamily="18" charset="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8078" y="1712259"/>
            <a:ext cx="2506730" cy="1063622"/>
            <a:chOff x="298078" y="1712259"/>
            <a:chExt cx="2506730" cy="1063622"/>
          </a:xfrm>
        </p:grpSpPr>
        <p:sp>
          <p:nvSpPr>
            <p:cNvPr id="8" name="TextBox 7"/>
            <p:cNvSpPr txBox="1"/>
            <p:nvPr/>
          </p:nvSpPr>
          <p:spPr>
            <a:xfrm>
              <a:off x="319024" y="1712259"/>
              <a:ext cx="2382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 smtClean="0">
                  <a:solidFill>
                    <a:srgbClr val="FF0000"/>
                  </a:solidFill>
                  <a:latin typeface="Comic Sans MS" pitchFamily="66" charset="0"/>
                </a:rPr>
                <a:t>properly</a:t>
              </a:r>
              <a:endParaRPr lang="en-US" sz="4400" i="1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1274118" y="1245192"/>
              <a:ext cx="554649" cy="2506730"/>
            </a:xfrm>
            <a:prstGeom prst="rightBrac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429000"/>
            <a:ext cx="3886200" cy="2066330"/>
            <a:chOff x="990600" y="3429000"/>
            <a:chExt cx="3886200" cy="2066330"/>
          </a:xfrm>
        </p:grpSpPr>
        <p:sp>
          <p:nvSpPr>
            <p:cNvPr id="10" name="TextBox 9"/>
            <p:cNvSpPr txBox="1"/>
            <p:nvPr/>
          </p:nvSpPr>
          <p:spPr>
            <a:xfrm>
              <a:off x="1295400" y="4572000"/>
              <a:ext cx="3581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and  a </a:t>
              </a:r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  <a:sym typeface="Symbol"/>
                </a:rPr>
                <a:t></a:t>
              </a:r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 b</a:t>
              </a:r>
              <a:endParaRPr lang="en-US" sz="54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4595" y="4191000"/>
              <a:ext cx="4748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Comic Sans MS" pitchFamily="66" charset="0"/>
                </a:rPr>
                <a:t>]</a:t>
              </a:r>
              <a:endParaRPr lang="en-US" sz="6000" dirty="0">
                <a:latin typeface="Comic Sans MS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0600" y="3429000"/>
              <a:ext cx="4748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Comic Sans MS" pitchFamily="66" charset="0"/>
                </a:rPr>
                <a:t>[</a:t>
              </a:r>
              <a:endParaRPr lang="en-US" sz="6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properties of </a:t>
            </a:r>
            <a:r>
              <a:rPr lang="en-US" sz="6600" dirty="0" smtClean="0">
                <a:solidFill>
                  <a:srgbClr val="0000FF"/>
                </a:solidFill>
                <a:latin typeface="Calibri"/>
                <a:ea typeface="+mn-ea"/>
                <a:cs typeface="+mn-cs"/>
                <a:sym typeface="Euclid Symbol"/>
              </a:rPr>
              <a:t>⊂</a:t>
            </a:r>
            <a:endParaRPr lang="en-US" sz="48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33400" y="2057400"/>
            <a:ext cx="8382000" cy="23391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6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sym typeface="Euclid Symbol"/>
              </a:rPr>
              <a:t>⊂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dirty="0">
                <a:latin typeface="Comic Sans MS" pitchFamily="66" charset="0"/>
                <a:sym typeface="Symbol" pitchFamily="18" charset="2"/>
              </a:rPr>
              <a:t> implies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600" b="1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⊄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</a:t>
            </a:r>
            <a:endParaRPr lang="en-US" sz="6600" dirty="0">
              <a:solidFill>
                <a:srgbClr val="1E03BD"/>
              </a:solidFill>
              <a:latin typeface="Comic Sans MS" pitchFamily="66" charset="0"/>
            </a:endParaRPr>
          </a:p>
          <a:p>
            <a:pPr algn="ctr"/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asymmetry</a:t>
            </a:r>
            <a:endParaRPr lang="en-US" sz="80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6662057" cy="1105126"/>
          </a:xfrm>
        </p:spPr>
        <p:txBody>
          <a:bodyPr/>
          <a:lstStyle/>
          <a:p>
            <a:r>
              <a:rPr lang="en-US" sz="4400" b="0" dirty="0"/>
              <a:t>p</a:t>
            </a:r>
            <a:r>
              <a:rPr lang="en-US" sz="4400" b="0" dirty="0" smtClean="0"/>
              <a:t>artial order</a:t>
            </a:r>
            <a:r>
              <a:rPr lang="en-US" sz="4400" b="0" dirty="0"/>
              <a:t>: </a:t>
            </a:r>
            <a:r>
              <a:rPr lang="en-US" sz="4400" b="0" i="1" dirty="0"/>
              <a:t>divides</a:t>
            </a:r>
            <a:r>
              <a:rPr lang="en-US" sz="4400" b="0" dirty="0"/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524000"/>
            <a:ext cx="8991600" cy="3847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ctr">
              <a:spcBef>
                <a:spcPts val="1200"/>
              </a:spcBef>
            </a:pP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implies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bRa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)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  for all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⊂ 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asymmetric</a:t>
            </a:r>
            <a:endParaRPr lang="en-US" sz="48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properties of </a:t>
            </a:r>
            <a:r>
              <a:rPr lang="en-US" sz="6000" dirty="0" smtClean="0">
                <a:solidFill>
                  <a:srgbClr val="0033CC"/>
                </a:solidFill>
                <a:ea typeface="+mn-ea"/>
                <a:cs typeface="+mn-cs"/>
                <a:sym typeface="Euclid Symbol"/>
              </a:rPr>
              <a:t>⊂</a:t>
            </a:r>
            <a:r>
              <a:rPr lang="en-US" sz="6000" b="0" dirty="0" smtClean="0">
                <a:solidFill>
                  <a:srgbClr val="0033CC"/>
                </a:solidFill>
                <a:ea typeface="+mn-ea"/>
                <a:cs typeface="+mn-cs"/>
                <a:sym typeface="Symbol" pitchFamily="18" charset="2"/>
              </a:rPr>
              <a:t> </a:t>
            </a:r>
            <a:endParaRPr lang="en-US" sz="54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762000" y="1783140"/>
            <a:ext cx="7467600" cy="32460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000" dirty="0">
                <a:latin typeface="Comic Sans MS" pitchFamily="66" charset="0"/>
              </a:rPr>
              <a:t>[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and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0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]</a:t>
            </a:r>
            <a:endParaRPr lang="en-US" sz="6000" dirty="0">
              <a:solidFill>
                <a:schemeClr val="tx2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         implies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</a:p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transitivity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76200" y="1524000"/>
            <a:ext cx="8915400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transitive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 algn="l"/>
            <a:r>
              <a:rPr lang="en-US" sz="5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5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  <a:sym typeface="Symbol" pitchFamily="18" charset="2"/>
              </a:rPr>
              <a:t>and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bRc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</a:rPr>
              <a:t>implies</a:t>
            </a:r>
            <a:r>
              <a:rPr lang="en-US" sz="5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aRc</a:t>
            </a:r>
            <a:endParaRPr lang="en-US" sz="5600" dirty="0">
              <a:solidFill>
                <a:srgbClr val="1E03BD"/>
              </a:solidFill>
              <a:latin typeface="Comic Sans MS" pitchFamily="66" charset="0"/>
            </a:endParaRPr>
          </a:p>
          <a:p>
            <a:pPr marL="742950" indent="-285750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  for </a:t>
            </a:r>
            <a:r>
              <a:rPr lang="en-US" sz="6000" dirty="0">
                <a:latin typeface="Comic Sans MS" pitchFamily="66" charset="0"/>
              </a:rPr>
              <a:t>all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a,b,c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⊂ 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transitive</a:t>
            </a:r>
            <a:endParaRPr lang="en-US" sz="48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strict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1075</Words>
  <Application>Microsoft Macintosh PowerPoint</Application>
  <PresentationFormat>On-screen Show (4:3)</PresentationFormat>
  <Paragraphs>288</Paragraphs>
  <Slides>50</Slides>
  <Notes>49</Notes>
  <HiddenSlides>21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Comic Sans MS</vt:lpstr>
      <vt:lpstr>Calibri</vt:lpstr>
      <vt:lpstr>CMEX10</vt:lpstr>
      <vt:lpstr>EURM10</vt:lpstr>
      <vt:lpstr>Euclid Symbol</vt:lpstr>
      <vt:lpstr>cmsy10</vt:lpstr>
      <vt:lpstr>Euclid Math Two</vt:lpstr>
      <vt:lpstr>Office Theme</vt:lpstr>
      <vt:lpstr>Equation</vt:lpstr>
      <vt:lpstr>Slide 1</vt:lpstr>
      <vt:lpstr>the subset relation ⊆</vt:lpstr>
      <vt:lpstr>Slide 3</vt:lpstr>
      <vt:lpstr>Slide 4</vt:lpstr>
      <vt:lpstr>properties of ⊂</vt:lpstr>
      <vt:lpstr>⊂ is asymmetric</vt:lpstr>
      <vt:lpstr>properties of ⊂ </vt:lpstr>
      <vt:lpstr>⊂ is transitive</vt:lpstr>
      <vt:lpstr>strict partial orders</vt:lpstr>
      <vt:lpstr>strict partial orders</vt:lpstr>
      <vt:lpstr> Subject Prerequisites</vt:lpstr>
      <vt:lpstr>Direct Prerequisites</vt:lpstr>
      <vt:lpstr>Indirect Prerequisites</vt:lpstr>
      <vt:lpstr>Indirect Prerequisites</vt:lpstr>
      <vt:lpstr>Indirect Prerequisites</vt:lpstr>
      <vt:lpstr>Indirect Prerequisites</vt:lpstr>
      <vt:lpstr>Indirect Prerequisites</vt:lpstr>
      <vt:lpstr>partial order: properly divides </vt:lpstr>
      <vt:lpstr>same shape</vt:lpstr>
      <vt:lpstr>proper subset</vt:lpstr>
      <vt:lpstr>partial order: properly divides </vt:lpstr>
      <vt:lpstr>same shape</vt:lpstr>
      <vt:lpstr>p.o. has same shape as ⊂</vt:lpstr>
      <vt:lpstr>subsets from divides</vt:lpstr>
      <vt:lpstr>p.o. has same shape as ⊂</vt:lpstr>
      <vt:lpstr>weak partial orders</vt:lpstr>
      <vt:lpstr>weak partial orders</vt:lpstr>
      <vt:lpstr>Reflexivity</vt:lpstr>
      <vt:lpstr>Slide 29</vt:lpstr>
      <vt:lpstr>A/Antisymmetry</vt:lpstr>
      <vt:lpstr>Reflexivity</vt:lpstr>
      <vt:lpstr>Weak Partial Order</vt:lpstr>
      <vt:lpstr>weak partial orders</vt:lpstr>
      <vt:lpstr>Team Problems</vt:lpstr>
      <vt:lpstr>total orders</vt:lpstr>
      <vt:lpstr>reals are totally ordered</vt:lpstr>
      <vt:lpstr>rankings are totally ordered</vt:lpstr>
      <vt:lpstr>total order on A</vt:lpstr>
      <vt:lpstr>remark: total order vs. relation</vt:lpstr>
      <vt:lpstr>irreflexivity</vt:lpstr>
      <vt:lpstr>a non-total p.o. on nunbers</vt:lpstr>
      <vt:lpstr>height/age partial order</vt:lpstr>
      <vt:lpstr>height/age partial order</vt:lpstr>
      <vt:lpstr>height/age partial order</vt:lpstr>
      <vt:lpstr>   Dilworth Demo</vt:lpstr>
      <vt:lpstr>representing Partial Orders</vt:lpstr>
      <vt:lpstr>proper subset relation</vt:lpstr>
      <vt:lpstr>partial order: divides </vt:lpstr>
      <vt:lpstr>partial order: divides </vt:lpstr>
      <vt:lpstr>partial order: divides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Meyer</cp:lastModifiedBy>
  <cp:revision>233</cp:revision>
  <dcterms:created xsi:type="dcterms:W3CDTF">2010-02-19T04:49:23Z</dcterms:created>
  <dcterms:modified xsi:type="dcterms:W3CDTF">2010-02-19T04:53:18Z</dcterms:modified>
</cp:coreProperties>
</file>