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5"/>
  </p:notesMasterIdLst>
  <p:handoutMasterIdLst>
    <p:handoutMasterId r:id="rId56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28" r:id="rId14"/>
    <p:sldId id="621" r:id="rId15"/>
    <p:sldId id="716" r:id="rId16"/>
    <p:sldId id="748" r:id="rId17"/>
    <p:sldId id="623" r:id="rId18"/>
    <p:sldId id="625" r:id="rId19"/>
    <p:sldId id="608" r:id="rId20"/>
    <p:sldId id="694" r:id="rId21"/>
    <p:sldId id="695" r:id="rId22"/>
    <p:sldId id="707" r:id="rId23"/>
    <p:sldId id="708" r:id="rId24"/>
    <p:sldId id="697" r:id="rId25"/>
    <p:sldId id="669" r:id="rId26"/>
    <p:sldId id="750" r:id="rId27"/>
    <p:sldId id="722" r:id="rId28"/>
    <p:sldId id="721" r:id="rId29"/>
    <p:sldId id="751" r:id="rId30"/>
    <p:sldId id="752" r:id="rId31"/>
    <p:sldId id="753" r:id="rId32"/>
    <p:sldId id="670" r:id="rId33"/>
    <p:sldId id="738" r:id="rId34"/>
    <p:sldId id="674" r:id="rId35"/>
    <p:sldId id="739" r:id="rId36"/>
    <p:sldId id="740" r:id="rId37"/>
    <p:sldId id="741" r:id="rId38"/>
    <p:sldId id="742" r:id="rId39"/>
    <p:sldId id="715" r:id="rId40"/>
    <p:sldId id="743" r:id="rId41"/>
    <p:sldId id="744" r:id="rId42"/>
    <p:sldId id="745" r:id="rId43"/>
    <p:sldId id="746" r:id="rId44"/>
    <p:sldId id="676" r:id="rId45"/>
    <p:sldId id="680" r:id="rId46"/>
    <p:sldId id="681" r:id="rId47"/>
    <p:sldId id="723" r:id="rId48"/>
    <p:sldId id="724" r:id="rId49"/>
    <p:sldId id="725" r:id="rId50"/>
    <p:sldId id="730" r:id="rId51"/>
    <p:sldId id="726" r:id="rId52"/>
    <p:sldId id="747" r:id="rId53"/>
    <p:sldId id="735" r:id="rId54"/>
  </p:sldIdLst>
  <p:sldSz cx="9144000" cy="6858000" type="screen4x3"/>
  <p:notesSz cx="7315200" cy="9601200"/>
  <p:embeddedFontLst>
    <p:embeddedFont>
      <p:font typeface="Comic Sans MS"/>
      <p:regular r:id="rId57"/>
      <p:bold r:id="rId58"/>
    </p:embeddedFont>
    <p:embeddedFont>
      <p:font typeface="EURM10"/>
      <p:regular r:id="rId59"/>
    </p:embeddedFont>
    <p:embeddedFont>
      <p:font typeface="EUFM10"/>
      <p:regular r:id="rId60"/>
    </p:embeddedFont>
    <p:embeddedFont>
      <p:font typeface="CMSY10"/>
      <p:regular r:id="rId61"/>
    </p:embeddedFont>
    <p:embeddedFont>
      <p:font typeface="Times"/>
      <p:regular r:id="rId62"/>
      <p:bold r:id="rId63"/>
      <p:italic r:id="rId64"/>
      <p:boldItalic r:id="rId65"/>
    </p:embeddedFont>
    <p:embeddedFont>
      <p:font typeface="Euclid Math Two" charset="2"/>
      <p:regular r:id="rId66"/>
      <p:bold r:id="rId67"/>
    </p:embeddedFont>
    <p:embeddedFont>
      <p:font typeface="Euclid Symbol" charset="2"/>
      <p:regular r:id="rId68"/>
      <p:bold r:id="rId69"/>
      <p:italic r:id="rId70"/>
      <p:boldItalic r:id="rId71"/>
    </p:embeddedFont>
    <p:embeddedFont>
      <p:font typeface="Euclid"/>
      <p:regular r:id="rId72"/>
      <p:bold r:id="rId73"/>
      <p:italic r:id="rId74"/>
      <p:boldItalic r:id="rId75"/>
    </p:embeddedFont>
    <p:embeddedFont>
      <p:font typeface="Greek Symbols"/>
      <p:regular r:id="rId76"/>
    </p:embeddedFont>
    <p:embeddedFont>
      <p:font typeface="cmmi10"/>
      <p:regular r:id="rId77"/>
    </p:embeddedFont>
    <p:embeddedFont>
      <p:font typeface="MT Extra" charset="2"/>
      <p:regular r:id="rId78"/>
    </p:embeddedFont>
    <p:embeddedFont>
      <p:font typeface="Mathematica4"/>
      <p:regular r:id="rId79"/>
      <p:bold r:id="rId80"/>
    </p:embeddedFont>
    <p:embeddedFont>
      <p:font typeface="Euclid Extra" charset="2"/>
      <p:regular r:id="rId81"/>
      <p:bold r:id="rId82"/>
    </p:embeddedFont>
    <p:embeddedFont>
      <p:font typeface="Cambria Math"/>
      <p:regular r:id="rId83"/>
    </p:embeddedFont>
    <p:embeddedFont>
      <p:font typeface="Mathematica7Mono"/>
      <p:regular r:id="rId84"/>
    </p:embeddedFont>
  </p:embeddedFontLst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9077" autoAdjust="0"/>
    <p:restoredTop sz="96453" autoAdjust="0"/>
  </p:normalViewPr>
  <p:slideViewPr>
    <p:cSldViewPr showGuides="1">
      <p:cViewPr varScale="1">
        <p:scale>
          <a:sx n="116" d="100"/>
          <a:sy n="116" d="100"/>
        </p:scale>
        <p:origin x="-5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8.fntdata"/><Relationship Id="rId60" Type="http://schemas.openxmlformats.org/officeDocument/2006/relationships/font" Target="fonts/font4.fntdata"/><Relationship Id="rId39" Type="http://schemas.openxmlformats.org/officeDocument/2006/relationships/slide" Target="slides/slide38.xml"/><Relationship Id="rId70" Type="http://schemas.openxmlformats.org/officeDocument/2006/relationships/font" Target="fonts/font14.fntdata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font" Target="fonts/font18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90" Type="http://schemas.openxmlformats.org/officeDocument/2006/relationships/tableStyles" Target="tableStyles.xml"/><Relationship Id="rId50" Type="http://schemas.openxmlformats.org/officeDocument/2006/relationships/slide" Target="slides/slide49.xml"/><Relationship Id="rId77" Type="http://schemas.openxmlformats.org/officeDocument/2006/relationships/font" Target="fonts/font21.fntdata"/><Relationship Id="rId63" Type="http://schemas.openxmlformats.org/officeDocument/2006/relationships/font" Target="fonts/font7.fntdata"/><Relationship Id="rId17" Type="http://schemas.openxmlformats.org/officeDocument/2006/relationships/slide" Target="slides/slide16.xml"/><Relationship Id="rId85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font" Target="fonts/font15.fntdata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2.fntdata"/><Relationship Id="rId42" Type="http://schemas.openxmlformats.org/officeDocument/2006/relationships/slide" Target="slides/slide41.xml"/><Relationship Id="rId73" Type="http://schemas.openxmlformats.org/officeDocument/2006/relationships/font" Target="fonts/font17.fntdata"/><Relationship Id="rId89" Type="http://schemas.openxmlformats.org/officeDocument/2006/relationships/theme" Target="theme/theme1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82" Type="http://schemas.openxmlformats.org/officeDocument/2006/relationships/font" Target="fonts/font26.fntdata"/><Relationship Id="rId69" Type="http://schemas.openxmlformats.org/officeDocument/2006/relationships/font" Target="fonts/font13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1.fntdata"/><Relationship Id="rId59" Type="http://schemas.openxmlformats.org/officeDocument/2006/relationships/font" Target="fonts/font3.fntdata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notesMaster" Target="notesMasters/notesMaster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6.fntdata"/><Relationship Id="rId66" Type="http://schemas.openxmlformats.org/officeDocument/2006/relationships/font" Target="fonts/font10.fntdata"/><Relationship Id="rId36" Type="http://schemas.openxmlformats.org/officeDocument/2006/relationships/slide" Target="slides/slide35.xml"/><Relationship Id="rId7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48" Type="http://schemas.openxmlformats.org/officeDocument/2006/relationships/slide" Target="slides/slide47.xml"/><Relationship Id="rId75" Type="http://schemas.openxmlformats.org/officeDocument/2006/relationships/font" Target="fonts/font19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font" Target="fonts/font9.fntdata"/><Relationship Id="rId67" Type="http://schemas.openxmlformats.org/officeDocument/2006/relationships/font" Target="fonts/font11.fntdata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font" Target="fonts/font20.fntdata"/><Relationship Id="rId79" Type="http://schemas.openxmlformats.org/officeDocument/2006/relationships/font" Target="fonts/font23.fntdata"/><Relationship Id="rId80" Type="http://schemas.openxmlformats.org/officeDocument/2006/relationships/font" Target="fonts/font24.fntdata"/><Relationship Id="rId81" Type="http://schemas.openxmlformats.org/officeDocument/2006/relationships/font" Target="fonts/font25.fntdata"/><Relationship Id="rId3" Type="http://schemas.openxmlformats.org/officeDocument/2006/relationships/slide" Target="slides/slide2.xml"/><Relationship Id="rId86" Type="http://schemas.openxmlformats.org/officeDocument/2006/relationships/tags" Target="tags/tag1.xml"/><Relationship Id="rId23" Type="http://schemas.openxmlformats.org/officeDocument/2006/relationships/slide" Target="slides/slide22.xml"/><Relationship Id="rId61" Type="http://schemas.openxmlformats.org/officeDocument/2006/relationships/font" Target="fonts/font5.fntdata"/><Relationship Id="rId53" Type="http://schemas.openxmlformats.org/officeDocument/2006/relationships/slide" Target="slides/slide52.xml"/><Relationship Id="rId84" Type="http://schemas.openxmlformats.org/officeDocument/2006/relationships/font" Target="fonts/font28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12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83" Type="http://schemas.openxmlformats.org/officeDocument/2006/relationships/font" Target="fonts/font27.fntdata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font" Target="fonts/font22.fntdata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ict"/><Relationship Id="rId3" Type="http://schemas.openxmlformats.org/officeDocument/2006/relationships/image" Target="../media/image6.pict"/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08044-7C62-4E0A-8B85-1661351ACE7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8FD7-A8FE-43D0-AB73-1B96892693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8D99-AD56-4A3A-B494-95169F81F4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69768-3475-4049-9C35-91309BB065F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AFAA-A1E9-4E0C-83C6-5B92242859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8F9-5742-495D-89ED-042B66F561E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6DCC-C025-4A67-AAB9-070458904D8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51200" y="6553200"/>
            <a:ext cx="2616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March 17,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5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5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8.xml"/><Relationship Id="rId5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8610600" cy="2438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Recursive Definitions</a:t>
            </a:r>
          </a:p>
          <a:p>
            <a:pPr eaLnBrk="1" hangingPunct="1"/>
            <a:r>
              <a:rPr lang="en-US" sz="6000" b="1" dirty="0" smtClean="0"/>
              <a:t>&amp; Structural Induction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strings in</a:t>
            </a:r>
            <a:r>
              <a:rPr lang="en-US" sz="4000" b="1" dirty="0" smtClean="0">
                <a:solidFill>
                  <a:srgbClr val="0000FF"/>
                </a:solidFill>
              </a:rPr>
              <a:t> 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EE9AF88-CE15-4EDC-B0E4-454B5C58D98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p:oleObj spid="_x0000_s48131" name="Equation" r:id="rId3" imgW="76200" imgH="165100" progId="Equation.DSMT4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p:oleObj spid="_x0000_s48132" name="Equation" r:id="rId4" imgW="76200" imgH="165100" progId="Equation.DSMT4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p:oleObj spid="_x0000_s48133" name="Equation" r:id="rId5" imgW="76200" imgH="1651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 Clause</a:t>
            </a:r>
            <a:r>
              <a:rPr lang="en-US" dirty="0" smtClean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(Implicit part of definition)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Structural Induction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8969C51-7BCB-4669-B22B-E2DC6920BE0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holds for all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 </a:t>
            </a:r>
            <a:r>
              <a:rPr lang="en-US" sz="4400" dirty="0" smtClean="0">
                <a:latin typeface="Comic Sans MS" pitchFamily="66" charset="0"/>
              </a:rPr>
              <a:t>in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prove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) for 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</a:t>
            </a:r>
            <a:r>
              <a:rPr lang="en-US" sz="4400" dirty="0">
                <a:latin typeface="Comic Sans MS" pitchFamily="66" charset="0"/>
              </a:rPr>
              <a:t>)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assuming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ind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hyp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983144A-2159-43E6-9883-EA7F9A63C95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70875" cy="18113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>
                <a:solidFill>
                  <a:srgbClr val="0066FF"/>
                </a:solidFill>
              </a:rPr>
              <a:t>Lemma</a:t>
            </a:r>
            <a:r>
              <a:rPr lang="en-US" sz="4000" i="1" dirty="0" smtClean="0"/>
              <a:t>:</a:t>
            </a:r>
            <a:r>
              <a:rPr lang="en-US" sz="4400" dirty="0" smtClean="0"/>
              <a:t> </a:t>
            </a: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 has the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same number of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sz="4800" dirty="0" smtClean="0"/>
              <a:t>’s and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sz="4800" dirty="0" smtClean="0"/>
              <a:t>’s.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4400" dirty="0" smtClean="0">
                <a:latin typeface="Comic Sans MS" pitchFamily="66" charset="0"/>
              </a:rPr>
              <a:t>structural induction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on the definition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93531" y="3134142"/>
            <a:ext cx="8193269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8BA477-95F3-4E3A-9350-72940DE80A21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708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same number of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 and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EQ</a:t>
            </a:r>
            <a:endParaRPr lang="en-US" sz="4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75365" y="1828800"/>
            <a:ext cx="8193269" cy="24622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8BA477-95F3-4E3A-9350-72940DE80A2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FD3E0AC-6773-4603-B05E-7A304BBEF6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4800" dirty="0" smtClean="0"/>
              <a:t>Ind. </a:t>
            </a:r>
            <a:r>
              <a:rPr lang="en-US" sz="4800" dirty="0" err="1" smtClean="0"/>
              <a:t>Hyp</a:t>
            </a:r>
            <a:r>
              <a:rPr lang="en-US" sz="4800" dirty="0" smtClean="0"/>
              <a:t>. P(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) ::= (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latin typeface="Symbol" pitchFamily="18" charset="2"/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EQ</a:t>
            </a:r>
            <a:r>
              <a:rPr lang="en-US" sz="4800" dirty="0" smtClean="0"/>
              <a:t>)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b="1" dirty="0">
                <a:solidFill>
                  <a:srgbClr val="006600"/>
                </a:solidFill>
                <a:latin typeface="Comic Sans MS" pitchFamily="66" charset="0"/>
              </a:rPr>
              <a:t>Base </a:t>
            </a:r>
            <a:r>
              <a:rPr lang="en-US" sz="4800" b="1" dirty="0" smtClean="0">
                <a:solidFill>
                  <a:srgbClr val="006600"/>
                </a:solidFill>
                <a:latin typeface="Comic Sans MS" pitchFamily="66" charset="0"/>
              </a:rPr>
              <a:t>case</a:t>
            </a:r>
            <a:r>
              <a:rPr lang="en-US" sz="5400" dirty="0" smtClean="0">
                <a:latin typeface="Comic Sans MS" pitchFamily="66" charset="0"/>
              </a:rPr>
              <a:t> (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=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):</a:t>
            </a:r>
            <a:endParaRPr lang="en-US" sz="5400" dirty="0" smtClean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 has 0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5400" dirty="0" smtClean="0">
                <a:latin typeface="Comic Sans MS" pitchFamily="66" charset="0"/>
              </a:rPr>
              <a:t>’</a:t>
            </a:r>
            <a:r>
              <a:rPr lang="en-US" sz="5400" dirty="0">
                <a:latin typeface="Comic Sans MS" pitchFamily="66" charset="0"/>
              </a:rPr>
              <a:t>s and 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latin typeface="Comic Sans MS" pitchFamily="66" charset="0"/>
              </a:rPr>
              <a:t>’s,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so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P(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) is true.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00050" y="992188"/>
            <a:ext cx="135966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48" y="5493603"/>
            <a:ext cx="578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base case </a:t>
            </a: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21C7B8C-A80A-41E5-B38A-4DDD0B0DE62B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Constructor step: </a:t>
            </a:r>
            <a:r>
              <a:rPr lang="en-US" dirty="0" err="1" smtClean="0">
                <a:solidFill>
                  <a:srgbClr val="00800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 [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>
                <a:solidFill>
                  <a:srgbClr val="008000"/>
                </a:solidFill>
              </a:rPr>
              <a:t>t</a:t>
            </a:r>
            <a:endParaRPr lang="en-US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can assume P(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/>
              <a:t>) and P(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)</a:t>
            </a:r>
            <a:r>
              <a:rPr lang="en-US" sz="4400" dirty="0" smtClean="0"/>
              <a:t>                  </a:t>
            </a:r>
            <a:endParaRPr lang="en-US" sz="4400" dirty="0" smtClean="0">
              <a:sym typeface="Euclid Symbol" pitchFamily="18" charset="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1650" y="2514600"/>
            <a:ext cx="2216150" cy="3124200"/>
            <a:chOff x="3041650" y="2514600"/>
            <a:chExt cx="2216150" cy="3124200"/>
          </a:xfrm>
        </p:grpSpPr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133600" cy="31242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3041650" y="4645025"/>
              <a:ext cx="2216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</a:t>
              </a:r>
              <a:r>
                <a:rPr lang="en-US" dirty="0" smtClean="0">
                  <a:latin typeface="Comic Sans MS" pitchFamily="66" charset="0"/>
                </a:rPr>
                <a:t>P(</a:t>
              </a:r>
              <a:r>
                <a:rPr lang="en-US" dirty="0" smtClean="0">
                  <a:solidFill>
                    <a:srgbClr val="008000"/>
                  </a:solidFill>
                  <a:latin typeface="Comic Sans MS" pitchFamily="66" charset="0"/>
                </a:rPr>
                <a:t>r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9612" y="2514600"/>
            <a:ext cx="2211388" cy="3048000"/>
            <a:chOff x="5789612" y="2514600"/>
            <a:chExt cx="2211388" cy="3048000"/>
          </a:xfrm>
        </p:grpSpPr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5791200" y="2514600"/>
              <a:ext cx="2133600" cy="3048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5789612" y="4645025"/>
              <a:ext cx="2211388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P(</a:t>
              </a:r>
              <a:r>
                <a:rPr lang="en-US" dirty="0">
                  <a:solidFill>
                    <a:srgbClr val="008000"/>
                  </a:solidFill>
                  <a:latin typeface="Comic Sans MS" pitchFamily="66" charset="0"/>
                </a:rPr>
                <a:t>t</a:t>
              </a:r>
              <a:r>
                <a:rPr lang="en-US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2514600"/>
            <a:ext cx="1981200" cy="3048000"/>
            <a:chOff x="446" y="1968"/>
            <a:chExt cx="1248" cy="1920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46" y="1968"/>
              <a:ext cx="1248" cy="192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52" y="3356"/>
              <a:ext cx="8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Euclid Symbol" pitchFamily="18" charset="2"/>
                </a:rPr>
                <a:t>so</a:t>
              </a:r>
              <a:r>
                <a:rPr lang="en-US" dirty="0" smtClean="0">
                  <a:latin typeface="Comic Sans MS" pitchFamily="66" charset="0"/>
                </a:rPr>
                <a:t>  </a:t>
              </a:r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15000"/>
            <a:ext cx="3954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P(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) is true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7448" y="5715000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</a:rPr>
              <a:t>constrct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case </a:t>
            </a:r>
            <a:r>
              <a:rPr lang="en-US" sz="3600" dirty="0" smtClean="0">
                <a:latin typeface="Comic Sans MS" pitchFamily="66" charset="0"/>
              </a:rPr>
              <a:t>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 bldLvl="2" autoUpdateAnimBg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82C0828-BE9F-4E7E-82B4-4ABB969B6BF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600" dirty="0" smtClean="0"/>
              <a:t>so by </a:t>
            </a:r>
            <a:r>
              <a:rPr lang="en-US" sz="6600" dirty="0" err="1" smtClean="0"/>
              <a:t>struct</a:t>
            </a:r>
            <a:r>
              <a:rPr lang="en-US" sz="6600" dirty="0" smtClean="0"/>
              <a:t>. induct.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7832" y="2819400"/>
          <a:ext cx="6328335" cy="1250950"/>
        </p:xfrm>
        <a:graphic>
          <a:graphicData uri="http://schemas.openxmlformats.org/presentationml/2006/ole">
            <p:oleObj spid="_x0000_s63490" name="Equation" r:id="rId4" imgW="1092200" imgH="2159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63491" name="Equation" r:id="rId5" imgW="139700" imgH="2286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7388" y="2541588"/>
          <a:ext cx="7769225" cy="1774825"/>
        </p:xfrm>
        <a:graphic>
          <a:graphicData uri="http://schemas.openxmlformats.org/presentationml/2006/ole">
            <p:oleObj spid="_x0000_s63492" name="Equation" r:id="rId6" imgW="939800" imgH="228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Deﬁnitions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FA709DD-B7D6-4639-80C7-4F036B9C5059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err="1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baseline="300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 </a:t>
            </a:r>
            <a:r>
              <a:rPr lang="en-US" sz="3600" dirty="0" smtClean="0">
                <a:sym typeface="Euclid Symbol" pitchFamily="18" charset="2"/>
              </a:rPr>
              <a:t>(the constant </a:t>
            </a:r>
            <a:r>
              <a:rPr lang="en-US" sz="3600" dirty="0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dirty="0" smtClean="0">
                <a:sym typeface="Euclid Symbol" pitchFamily="18" charset="2"/>
              </a:rPr>
              <a:t>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074A72C-E57A-45CB-B5EA-2D9BAFBFF91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184400" y="3817203"/>
            <a:ext cx="63214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23711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e</a:t>
            </a:r>
            <a:r>
              <a:rPr lang="en-US" sz="4800" baseline="30000" dirty="0">
                <a:latin typeface="Comic Sans MS" pitchFamily="66" charset="0"/>
              </a:rPr>
              <a:t>x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2050" name="Equation" r:id="rId4" imgW="114120" imgH="177480" progId="Equation.DSMT4">
              <p:embed/>
            </p:oleObj>
          </a:graphicData>
        </a:graphic>
      </p:graphicFrame>
      <p:graphicFrame>
        <p:nvGraphicFramePr>
          <p:cNvPr id="57345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p:oleObj spid="_x0000_s2051" name="Equation" r:id="rId5" imgW="253800" imgH="228600" progId="Equation.DSMT4">
              <p:embed/>
            </p:oleObj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/>
      <p:bldP spid="573445" grpId="0"/>
      <p:bldP spid="573452" grpId="0"/>
      <p:bldP spid="5734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BD4D73E-D824-429A-8847-FA2B043688DF}" type="slidenum">
              <a:rPr lang="en-US" smtClean="0"/>
              <a:pPr/>
              <a:t>22</a:t>
            </a:fld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3074" name="Equation" r:id="rId4" imgW="114120" imgH="177480" progId="Equation.DSMT4">
              <p:embed/>
            </p:oleObj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46386" y="1066800"/>
            <a:ext cx="8416614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Lemma.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A73591"/>
                </a:solidFill>
                <a:latin typeface="Comic Sans MS" pitchFamily="66" charset="0"/>
              </a:rPr>
              <a:t>closed</a:t>
            </a:r>
            <a:r>
              <a:rPr lang="en-US" sz="5400" dirty="0" smtClean="0">
                <a:latin typeface="Comic Sans MS" pitchFamily="66" charset="0"/>
              </a:rPr>
              <a:t> under</a:t>
            </a:r>
          </a:p>
          <a:p>
            <a:pPr algn="ctr"/>
            <a:r>
              <a:rPr lang="en-US" sz="5400" dirty="0" smtClean="0">
                <a:latin typeface="Comic Sans MS" pitchFamily="66" charset="0"/>
              </a:rPr>
              <a:t>taking derivatives: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>
                <a:latin typeface="Comic Sans MS" pitchFamily="66" charset="0"/>
              </a:rPr>
              <a:t>if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F18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469" y="4800600"/>
            <a:ext cx="5093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latin typeface="Comic Sans MS" pitchFamily="66" charset="0"/>
              </a:rPr>
              <a:t>Class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209A55F-2413-483A-BE10-A087E98FD24B}" type="slidenum">
              <a:rPr lang="en-US" smtClean="0"/>
              <a:pPr/>
              <a:t>23</a:t>
            </a:fld>
            <a:endParaRPr 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4098" name="Equation" r:id="rId4" imgW="114120" imgH="177480" progId="Equation.DSMT4">
              <p:embed/>
            </p:oleObj>
          </a:graphicData>
        </a:graphic>
      </p:graphicFrame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567069" cy="50198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if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(Structural Induction)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Id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= 1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sin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cos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5509941D-8309-4AAA-A903-4D57AEC2EC9F}" type="slidenum">
              <a:rPr lang="en-US" smtClean="0"/>
              <a:pPr/>
              <a:t>24</a:t>
            </a:fld>
            <a:endParaRPr lang="en-US" dirty="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5122" name="Equation" r:id="rId4" imgW="114120" imgH="177480" progId="Equation.DSMT4">
              <p:embed/>
            </p:oleObj>
          </a:graphicData>
        </a:graphic>
      </p:graphicFrame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195924" cy="483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</a:rPr>
              <a:t>if 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if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f,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(f +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err="1" smtClean="0">
                <a:latin typeface="Comic Sans MS" pitchFamily="66" charset="0"/>
              </a:rPr>
              <a:t>so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Char char="•"/>
            </a:pP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etc.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2971800" y="4611469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g)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882D82BC-455A-46A4-B2BB-34843D25408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1981200"/>
            <a:ext cx="8991600" cy="28194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Recursive Data Types</a:t>
            </a:r>
            <a:br>
              <a:rPr lang="en-US" sz="6000" dirty="0" smtClean="0"/>
            </a:br>
            <a:r>
              <a:rPr lang="en-US" sz="6000" dirty="0" smtClean="0"/>
              <a:t>&amp; Recursive Functions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err="1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err="1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ea typeface="Cambria Math"/>
                <a:sym typeface="Greek Symbols"/>
              </a:rPr>
              <a:t>)    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    </a:t>
            </a:r>
            <a:r>
              <a:rPr lang="en-US" sz="5400" dirty="0" smtClean="0">
                <a:ea typeface="Cambria Math"/>
                <a:sym typeface="Greek Symbols"/>
              </a:rPr>
              <a:t>max{1+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</a:t>
            </a:r>
            <a:r>
              <a:rPr lang="en-US" dirty="0" smtClean="0"/>
              <a:t>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70021F31-2A9B-4256-9023-4F49A0CC1177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  <a:endParaRPr lang="en-US" sz="4400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7EB1CE8-A0AE-4CF6-8B95-C1E0756CCC63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F2CE9F-95BC-441B-9BF8-65FCDDEAAF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143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CEA44F3-0AAF-46F8-BADD-99322BE333C9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b="1" dirty="0" smtClean="0">
                <a:solidFill>
                  <a:srgbClr val="0000FF"/>
                </a:solidFill>
              </a:rPr>
              <a:t>)</a:t>
            </a:r>
            <a:r>
              <a:rPr lang="en-US" sz="4800" dirty="0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31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>
                <a:solidFill>
                  <a:srgbClr val="0000FF"/>
                </a:solidFill>
              </a:rPr>
              <a:t>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31D554E-2255-4599-BA72-F7A6D7F0B795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D747DC21-DD6C-4C9E-880E-0C721ABF6EB1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6CD26AEE-0E32-4926-A5A9-661FC0FA76F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F2CE9F-95BC-441B-9BF8-65FCDDEAAF9E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CEA44F3-0AAF-46F8-BADD-99322BE333C9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46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5090077E-33FC-4861-9AB3-E869C8DF45B1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9115501F-E344-4697-9F2B-A97863F0B821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7ABD2B9-D2BB-4906-B837-443FAD86ABA4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loggy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4)</a:t>
            </a:r>
          </a:p>
          <a:p>
            <a:pPr>
              <a:buFontTx/>
              <a:buNone/>
            </a:pPr>
            <a:r>
              <a:rPr lang="en-US" sz="4800" dirty="0" smtClean="0"/>
              <a:t>        = 4 + </a:t>
            </a:r>
            <a:r>
              <a:rPr lang="en-US" sz="4800" dirty="0" err="1" smtClean="0"/>
              <a:t>loggy</a:t>
            </a:r>
            <a:r>
              <a:rPr lang="en-US" sz="4800" dirty="0" smtClean="0"/>
              <a:t>(4) = 4 + 3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33275EF6-C257-4EE8-AA1D-14D31FD0AA60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19200"/>
            <a:ext cx="8953500" cy="5329237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(4,4)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67135F6-F9E3-456F-BEE9-F3AED511DFC8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</a:t>
            </a:r>
            <a:r>
              <a:rPr lang="en-US" sz="1150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smtClean="0">
                <a:sym typeface="Euclid Symbol"/>
              </a:rPr>
              <a:t>3</a:t>
            </a:r>
            <a:endParaRPr lang="en-US" sz="1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53</a:t>
            </a:fld>
            <a:endParaRPr lang="en-US" sz="1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7844</TotalTime>
  <Words>2644</Words>
  <Application>Microsoft Macintosh PowerPoint</Application>
  <PresentationFormat>On-screen Show (4:3)</PresentationFormat>
  <Paragraphs>474</Paragraphs>
  <Slides>53</Slides>
  <Notes>32</Notes>
  <HiddenSlides>30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Comic Sans MS</vt:lpstr>
      <vt:lpstr>EURM10</vt:lpstr>
      <vt:lpstr>EUFM10</vt:lpstr>
      <vt:lpstr>CMSY10</vt:lpstr>
      <vt:lpstr>Times</vt:lpstr>
      <vt:lpstr>Euclid Math Two</vt:lpstr>
      <vt:lpstr>Euclid Symbol</vt:lpstr>
      <vt:lpstr>Euclid</vt:lpstr>
      <vt:lpstr>Greek Symbols</vt:lpstr>
      <vt:lpstr>cmmi10</vt:lpstr>
      <vt:lpstr>MT Extra</vt:lpstr>
      <vt:lpstr>Mathematica4</vt:lpstr>
      <vt:lpstr>Euclid Extra</vt:lpstr>
      <vt:lpstr>Cambria Math</vt:lpstr>
      <vt:lpstr>Mathematica7Mono</vt:lpstr>
      <vt:lpstr>6.042 Lecture Template</vt:lpstr>
      <vt:lpstr>Equation</vt:lpstr>
      <vt:lpstr>Slide 1</vt:lpstr>
      <vt:lpstr>Recursive Deﬁnitions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Paren Strings, M</vt:lpstr>
      <vt:lpstr>Matched Paren Strings M</vt:lpstr>
      <vt:lpstr>not in M</vt:lpstr>
      <vt:lpstr>Matched Paren Strings, M</vt:lpstr>
      <vt:lpstr>Structural Induction</vt:lpstr>
      <vt:lpstr>Matched Paren Strings M</vt:lpstr>
      <vt:lpstr>Matched Paren Strings M</vt:lpstr>
      <vt:lpstr>Matched Paren Strings, M</vt:lpstr>
      <vt:lpstr>Structural Induction on M</vt:lpstr>
      <vt:lpstr>Structural Induction on M</vt:lpstr>
      <vt:lpstr>Structural Induction on M</vt:lpstr>
      <vt:lpstr>The 18.01 Functions, F18</vt:lpstr>
      <vt:lpstr>The 18.01 Functions, F18</vt:lpstr>
      <vt:lpstr>The 18.01 Functions, F18</vt:lpstr>
      <vt:lpstr>The 18.01 Functions, F18</vt:lpstr>
      <vt:lpstr>The 18.01 Functions, F18</vt:lpstr>
      <vt:lpstr>Recursive Data Types &amp; Recursive Functions</vt:lpstr>
      <vt:lpstr>Recursive function on M</vt:lpstr>
      <vt:lpstr>kn   ⎯ recursive function on  N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1296</cp:revision>
  <dcterms:created xsi:type="dcterms:W3CDTF">2010-03-14T22:47:20Z</dcterms:created>
  <dcterms:modified xsi:type="dcterms:W3CDTF">2010-03-14T22:59:51Z</dcterms:modified>
</cp:coreProperties>
</file>