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0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92" y="-440"/>
      </p:cViewPr>
      <p:guideLst>
        <p:guide orient="horz" pos="216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04967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10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29" y="820890"/>
            <a:ext cx="8301182" cy="557529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sz="4400" dirty="0" smtClean="0"/>
              <a:t>       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rgbClr val="0000FF"/>
                </a:solidFill>
              </a:rPr>
              <a:t> S</a:t>
            </a:r>
            <a:r>
              <a:rPr lang="en-US" sz="4400" dirty="0" smtClean="0"/>
              <a:t> </a:t>
            </a:r>
            <a:r>
              <a:rPr lang="en-US" sz="4400" dirty="0"/>
              <a:t>::= #6's in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3K  </a:t>
            </a:r>
            <a:r>
              <a:rPr lang="en-US" sz="4400" dirty="0" smtClean="0"/>
              <a:t> 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rolls </a:t>
            </a:r>
            <a:r>
              <a:rPr lang="en-US" sz="4400" dirty="0"/>
              <a:t>of </a:t>
            </a:r>
            <a:r>
              <a:rPr lang="en-US" sz="4400" dirty="0" smtClean="0"/>
              <a:t>a fair die.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 smtClean="0"/>
              <a:t>Say you roll </a:t>
            </a:r>
            <a:r>
              <a:rPr lang="en-US" sz="4400" dirty="0"/>
              <a:t>626 </a:t>
            </a:r>
            <a:r>
              <a:rPr lang="en-US" sz="4400" dirty="0" smtClean="0"/>
              <a:t>sixes.</a:t>
            </a:r>
          </a:p>
          <a:p>
            <a:pPr marL="0" indent="0">
              <a:buNone/>
            </a:pPr>
            <a:r>
              <a:rPr lang="en-US" sz="4400" dirty="0" smtClean="0"/>
              <a:t>It might seem that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Pr</a:t>
            </a:r>
            <a:r>
              <a:rPr lang="en-US" sz="4400" dirty="0" smtClean="0">
                <a:solidFill>
                  <a:srgbClr val="0000FF"/>
                </a:solidFill>
              </a:rPr>
              <a:t>[the </a:t>
            </a:r>
            <a:r>
              <a:rPr lang="en-US" sz="4400" dirty="0">
                <a:solidFill>
                  <a:srgbClr val="0000FF"/>
                </a:solidFill>
              </a:rPr>
              <a:t>die is </a:t>
            </a:r>
            <a:r>
              <a:rPr lang="en-US" sz="4400" dirty="0" smtClean="0">
                <a:solidFill>
                  <a:srgbClr val="0000FF"/>
                </a:solidFill>
              </a:rPr>
              <a:t>unfair]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≥ </a:t>
            </a:r>
            <a:r>
              <a:rPr lang="en-US" sz="4400" dirty="0" smtClean="0">
                <a:solidFill>
                  <a:srgbClr val="0000FF"/>
                </a:solidFill>
              </a:rPr>
              <a:t>0.78</a:t>
            </a:r>
            <a:r>
              <a:rPr lang="en-US" sz="44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4400" dirty="0"/>
              <a:t>Explain why </a:t>
            </a:r>
            <a:r>
              <a:rPr lang="en-US" sz="4400" dirty="0">
                <a:solidFill>
                  <a:srgbClr val="FF0000"/>
                </a:solidFill>
              </a:rPr>
              <a:t>not</a:t>
            </a:r>
            <a:r>
              <a:rPr lang="en-US" sz="4400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62284"/>
              </p:ext>
            </p:extLst>
          </p:nvPr>
        </p:nvGraphicFramePr>
        <p:xfrm>
          <a:off x="1135483" y="2405516"/>
          <a:ext cx="7024758" cy="83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701800" imgH="203200" progId="Equation.DSMT4">
                  <p:embed/>
                </p:oleObj>
              </mc:Choice>
              <mc:Fallback>
                <p:oleObj name="Equation" r:id="rId3" imgW="1701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5483" y="2405516"/>
                        <a:ext cx="7024758" cy="838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969015" y="173250"/>
            <a:ext cx="34567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Microquiz14m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45270904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14472" y="331982"/>
            <a:ext cx="603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Microquiz14m-afternoon</a:t>
            </a:r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51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6091" y="2020455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605" y="2192288"/>
            <a:ext cx="7824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State </a:t>
            </a:r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Law of Large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Numbers</a:t>
            </a:r>
            <a:r>
              <a:rPr lang="en-US" sz="4800" dirty="0" smtClean="0">
                <a:latin typeface="Comic Sans MS" pitchFamily="66" charset="0"/>
              </a:rPr>
              <a:t> in ordinary</a:t>
            </a:r>
          </a:p>
          <a:p>
            <a:r>
              <a:rPr lang="en-US" sz="4800" dirty="0" smtClean="0">
                <a:latin typeface="Comic Sans MS" pitchFamily="66" charset="0"/>
              </a:rPr>
              <a:t>language without </a:t>
            </a:r>
            <a:r>
              <a:rPr lang="en-US" sz="4800" dirty="0" smtClean="0">
                <a:latin typeface="Comic Sans MS" pitchFamily="66" charset="0"/>
              </a:rPr>
              <a:t>formulas.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60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6.042 Lecture Template</vt:lpstr>
      <vt:lpstr>Equation</vt:lpstr>
      <vt:lpstr>MathType 6.0 Equation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44</cp:revision>
  <cp:lastPrinted>2013-05-10T02:45:31Z</cp:lastPrinted>
  <dcterms:created xsi:type="dcterms:W3CDTF">2013-04-05T15:54:17Z</dcterms:created>
  <dcterms:modified xsi:type="dcterms:W3CDTF">2013-05-13T13:14:20Z</dcterms:modified>
</cp:coreProperties>
</file>