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Default Extension="pict" ContentType="image/pict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vml" ContentType="application/vnd.openxmlformats-officedocument.vmlDrawing"/>
  <Override PartName="/ppt/embeddings/oleObject13.bin" ContentType="application/vnd.openxmlformats-officedocument.oleObject"/>
  <Default Extension="png" ContentType="image/png"/>
  <Override PartName="/ppt/notesSlides/notesSlide48.xml" ContentType="application/vnd.openxmlformats-officedocument.presentationml.notesSlide+xml"/>
  <Override PartName="/ppt/embeddings/oleObject1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embeddings/oleObject18.bin" ContentType="application/vnd.openxmlformats-officedocument.oleObject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61" r:id="rId19"/>
    <p:sldId id="862" r:id="rId20"/>
    <p:sldId id="863" r:id="rId21"/>
    <p:sldId id="961" r:id="rId22"/>
    <p:sldId id="865" r:id="rId23"/>
    <p:sldId id="962" r:id="rId24"/>
    <p:sldId id="866" r:id="rId25"/>
    <p:sldId id="868" r:id="rId26"/>
    <p:sldId id="888" r:id="rId27"/>
    <p:sldId id="889" r:id="rId28"/>
    <p:sldId id="890" r:id="rId29"/>
    <p:sldId id="891" r:id="rId30"/>
    <p:sldId id="975" r:id="rId31"/>
    <p:sldId id="976" r:id="rId32"/>
    <p:sldId id="979" r:id="rId33"/>
    <p:sldId id="980" r:id="rId34"/>
    <p:sldId id="983" r:id="rId35"/>
    <p:sldId id="895" r:id="rId36"/>
    <p:sldId id="965" r:id="rId37"/>
    <p:sldId id="896" r:id="rId38"/>
    <p:sldId id="964" r:id="rId39"/>
    <p:sldId id="897" r:id="rId40"/>
    <p:sldId id="963" r:id="rId41"/>
    <p:sldId id="898" r:id="rId42"/>
    <p:sldId id="954" r:id="rId43"/>
    <p:sldId id="900" r:id="rId44"/>
    <p:sldId id="901" r:id="rId45"/>
    <p:sldId id="902" r:id="rId46"/>
    <p:sldId id="903" r:id="rId47"/>
    <p:sldId id="904" r:id="rId48"/>
    <p:sldId id="966" r:id="rId49"/>
    <p:sldId id="984" r:id="rId50"/>
    <p:sldId id="967" r:id="rId51"/>
  </p:sldIdLst>
  <p:sldSz cx="9144000" cy="6858000" type="screen4x3"/>
  <p:notesSz cx="7315200" cy="9601200"/>
  <p:embeddedFontLst>
    <p:embeddedFont>
      <p:font typeface="Comic Sans MS"/>
      <p:regular r:id="rId54"/>
      <p:bold r:id="rId55"/>
    </p:embeddedFont>
    <p:embeddedFont>
      <p:font typeface="Euclid Symbol" charset="2"/>
      <p:regular r:id="rId56"/>
      <p:bold r:id="rId57"/>
      <p:italic r:id="rId58"/>
      <p:boldItalic r:id="rId59"/>
    </p:embeddedFont>
    <p:embeddedFont>
      <p:font typeface="cmsy10"/>
      <p:regular r:id="rId60"/>
    </p:embeddedFont>
  </p:embeddedFontLst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8000"/>
    <a:srgbClr val="FF00FF"/>
    <a:srgbClr val="0033CC"/>
    <a:srgbClr val="CC9900"/>
    <a:srgbClr val="FF6600"/>
    <a:srgbClr val="996633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44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viewProps" Target="viewProps.xml"/><Relationship Id="rId60" Type="http://schemas.openxmlformats.org/officeDocument/2006/relationships/font" Target="fonts/font7.fntdata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presProps" Target="pres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5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4.fntdata"/><Relationship Id="rId59" Type="http://schemas.openxmlformats.org/officeDocument/2006/relationships/font" Target="fonts/font6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font" Target="fonts/font2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tags" Target="tags/tag1.xml"/><Relationship Id="rId66" Type="http://schemas.openxmlformats.org/officeDocument/2006/relationships/tableStyles" Target="tableStyle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3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54" Type="http://schemas.openxmlformats.org/officeDocument/2006/relationships/font" Target="fonts/font1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printerSettings" Target="printerSettings/printerSettings1.bin"/><Relationship Id="rId53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ict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ict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1" Type="http://schemas.openxmlformats.org/officeDocument/2006/relationships/image" Target="../media/image10.wmf"/><Relationship Id="rId2" Type="http://schemas.openxmlformats.org/officeDocument/2006/relationships/image" Target="../media/image7.wmf"/><Relationship Id="rId3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8120D98-37E9-4FA5-A636-2CC24F5D2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14C18E-11D5-46A4-AF04-22DE1651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50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5542E40-17B8-4C15-A16E-B340F93CDF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6" y="0"/>
            <a:ext cx="5622610" cy="114111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2B85F4F-283E-4189-852D-A91091BAC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63968897-EB25-43A6-9FDD-937216BCFC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5C97963-29EC-4289-B6EC-03D50CBEA0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9D4AD78-B353-44FE-8A65-B5BC61FF90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7M.</a:t>
            </a:r>
            <a:fld id="{F045EC79-A747-4180-A4FB-6D80CCDB3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477" y="113355"/>
            <a:ext cx="5849320" cy="76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29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8ADFB3E-3608-4A53-B5CA-949C15FA45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317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9860" y="6614744"/>
            <a:ext cx="2897208" cy="2432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March 15,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  <p:sldLayoutId id="2147483693" r:id="rId4"/>
    <p:sldLayoutId id="2147483694" r:id="rId5"/>
    <p:sldLayoutId id="214748369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<Relationship Id="rId5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Relationship Id="rId5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Relationship Id="rId6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7.xml"/><Relationship Id="rId5" Type="http://schemas.openxmlformats.org/officeDocument/2006/relationships/oleObject" Target="../embeddings/oleObject1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Relationship Id="rId5" Type="http://schemas.openxmlformats.org/officeDocument/2006/relationships/oleObject" Target="../embeddings/oleObject16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9.xml"/><Relationship Id="rId5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966" y="1769518"/>
            <a:ext cx="8060267" cy="326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6000" b="1" dirty="0" smtClean="0">
                <a:solidFill>
                  <a:schemeClr val="tx2"/>
                </a:solidFill>
                <a:latin typeface="Comic Sans MS" pitchFamily="8" charset="0"/>
              </a:rPr>
              <a:t>Graph Coloring</a:t>
            </a:r>
          </a:p>
          <a:p>
            <a:pPr algn="ctr"/>
            <a:r>
              <a:rPr lang="en-US" sz="6000" b="1" dirty="0" smtClean="0">
                <a:latin typeface="+mj-lt"/>
              </a:rPr>
              <a:t>Bipartite Matching</a:t>
            </a:r>
            <a:endParaRPr lang="en-US" sz="36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dirty="0" smtClean="0">
                <a:sym typeface="Euclid Symbol" pitchFamily="18" charset="2"/>
              </a:rPr>
              <a:t>lemma:</a:t>
            </a:r>
            <a:r>
              <a:rPr lang="en-US" sz="6000" i="1" dirty="0" smtClean="0">
                <a:sym typeface="Euclid Symbol" pitchFamily="18" charset="2"/>
              </a:rPr>
              <a:t> </a:t>
            </a: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37908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031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079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i="1" dirty="0" smtClean="0"/>
              <a:t>all</a:t>
            </a:r>
            <a:r>
              <a:rPr lang="en-US" sz="5400" dirty="0" smtClean="0"/>
              <a:t> 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ACC12FA-6F6F-4B19-8ECB-8859505F4A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765501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8217" y="1742547"/>
            <a:ext cx="5627688" cy="4059237"/>
            <a:chOff x="1828800" y="1763713"/>
            <a:chExt cx="5627688" cy="4059237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57400" y="1828800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0088" y="3276600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05000" y="2818861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28800" y="2868613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  <a:endCxn id="43024" idx="7"/>
            </p:cNvCxnSpPr>
            <p:nvPr/>
          </p:nvCxnSpPr>
          <p:spPr bwMode="auto">
            <a:xfrm>
              <a:off x="2019300" y="176371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05000" y="3935413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43100" y="3908425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  <a:stCxn id="43019" idx="2"/>
              <a:endCxn id="43024" idx="2"/>
            </p:cNvCxnSpPr>
            <p:nvPr/>
          </p:nvCxnSpPr>
          <p:spPr bwMode="auto">
            <a:xfrm flipV="1">
              <a:off x="1905000" y="1943100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77B729E-9E31-475E-9CA5-309411DA90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3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3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4837112" cy="119062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F9ADA46-464A-400F-B73D-910BCBB9727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7225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79D26E35-00BC-44D4-AD4E-435B82B6597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9026" y="5637292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332667" y="5634709"/>
            <a:ext cx="5468164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852610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69" y="5362414"/>
            <a:ext cx="4990455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4508500"/>
            <a:ext cx="7616825" cy="1795463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If there is a bottleneck,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then no match is possible.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95263" y="1038225"/>
            <a:ext cx="8472191" cy="34778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8" charset="0"/>
              </a:rPr>
              <a:t>Bottleneck: </a:t>
            </a:r>
            <a:r>
              <a:rPr lang="en-US" sz="4400" dirty="0">
                <a:latin typeface="Comic Sans MS" pitchFamily="8" charset="0"/>
              </a:rPr>
              <a:t>a set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400" dirty="0">
                <a:latin typeface="Comic Sans MS" pitchFamily="8" charset="0"/>
              </a:rPr>
              <a:t>of girls</a:t>
            </a:r>
          </a:p>
          <a:p>
            <a:r>
              <a:rPr lang="en-US" sz="4400" dirty="0">
                <a:latin typeface="Comic Sans MS" pitchFamily="8" charset="0"/>
              </a:rPr>
              <a:t>          without enough boys.</a:t>
            </a:r>
          </a:p>
          <a:p>
            <a:r>
              <a:rPr lang="en-US" sz="4400" dirty="0">
                <a:latin typeface="Comic Sans MS" pitchFamily="8" charset="0"/>
              </a:rPr>
              <a:t>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) ::= boys adjacent to at</a:t>
            </a:r>
          </a:p>
          <a:p>
            <a:r>
              <a:rPr lang="en-US" sz="4400" dirty="0">
                <a:latin typeface="Comic Sans MS" pitchFamily="8" charset="0"/>
              </a:rPr>
              <a:t>             least one girl in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.</a:t>
            </a:r>
          </a:p>
          <a:p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bottleneck </a:t>
            </a:r>
            <a:r>
              <a:rPr lang="en-US" sz="4400" dirty="0" smtClean="0">
                <a:latin typeface="Comic Sans MS" pitchFamily="8" charset="0"/>
              </a:rPr>
              <a:t>::=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| &gt; |N(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)|</a:t>
            </a:r>
            <a:endParaRPr lang="en-US" sz="44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73040" y="3733800"/>
            <a:ext cx="3596640" cy="91440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E815EBE-A80C-4F04-9B8C-61CDAF6F5E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>
              <a:spcBef>
                <a:spcPts val="2400"/>
              </a:spcBef>
              <a:buFontTx/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S,</a:t>
            </a:r>
            <a:r>
              <a:rPr lang="en-US" sz="5400" dirty="0" smtClean="0"/>
              <a:t> then</a:t>
            </a:r>
          </a:p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B9B9B79-C8D9-48F2-B6B6-031FF048EA6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9068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760728"/>
            <a:ext cx="7029104" cy="1828800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057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)|,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then no bottlenecks within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i="1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350" y="5219700"/>
            <a:ext cx="31988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8" charset="0"/>
              </a:rPr>
              <a:t>(</a:t>
            </a:r>
            <a:r>
              <a:rPr lang="en-US" sz="4800" i="1">
                <a:latin typeface="Comic Sans MS" pitchFamily="8" charset="0"/>
              </a:rPr>
              <a:t>obviously</a:t>
            </a:r>
            <a:r>
              <a:rPr lang="en-US" sz="4800">
                <a:latin typeface="Comic Sans MS" pitchFamily="8" charset="0"/>
              </a:rPr>
              <a:t>)</a:t>
            </a:r>
            <a:endParaRPr lang="en-US" sz="480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7879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S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|S|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|N(S)|,</a:t>
            </a:r>
          </a:p>
          <a:p>
            <a:r>
              <a:rPr lang="en-US" sz="6000" i="1" dirty="0">
                <a:latin typeface="Comic Sans MS" pitchFamily="8" charset="0"/>
              </a:rPr>
              <a:t>and also</a:t>
            </a:r>
            <a:r>
              <a:rPr lang="en-US" sz="6000" dirty="0">
                <a:latin typeface="Comic Sans MS" pitchFamily="8" charset="0"/>
              </a:rPr>
              <a:t>  no bottlenecks</a:t>
            </a:r>
          </a:p>
          <a:p>
            <a:r>
              <a:rPr lang="en-US" sz="6000" dirty="0">
                <a:latin typeface="Comic Sans MS" pitchFamily="8" charset="0"/>
              </a:rPr>
              <a:t>between     and</a:t>
            </a:r>
            <a:r>
              <a:rPr lang="en-US" sz="6600" dirty="0">
                <a:latin typeface="Comic Sans MS" pitchFamily="8" charset="0"/>
              </a:rPr>
              <a:t>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524250" y="4850868"/>
          <a:ext cx="798513" cy="1238250"/>
        </p:xfrm>
        <a:graphic>
          <a:graphicData uri="http://schemas.openxmlformats.org/presentationml/2006/ole">
            <p:oleObj spid="_x0000_s7170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DB4C273-92AE-481E-AECF-EA4BFBEC410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94916" y="4944534"/>
          <a:ext cx="1651000" cy="1155700"/>
        </p:xfrm>
        <a:graphic>
          <a:graphicData uri="http://schemas.openxmlformats.org/presentationml/2006/ole">
            <p:oleObj spid="_x0000_s7174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838200" y="869950"/>
            <a:ext cx="7391400" cy="4114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omic Sans MS" pitchFamily="8" charset="0"/>
              </a:rPr>
              <a:t>Assume no bottlenecks.</a:t>
            </a:r>
          </a:p>
          <a:p>
            <a:pPr>
              <a:spcBef>
                <a:spcPct val="50000"/>
              </a:spcBef>
            </a:pPr>
            <a:r>
              <a:rPr lang="en-US" sz="3200" i="1">
                <a:latin typeface="Comic Sans MS" pitchFamily="8" charset="0"/>
              </a:rPr>
              <a:t>Lemma:</a:t>
            </a:r>
            <a:r>
              <a:rPr lang="en-US" sz="3600">
                <a:latin typeface="Comic Sans MS" pitchFamily="8" charset="0"/>
              </a:rPr>
              <a:t> If S is a set of girls and</a:t>
            </a:r>
          </a:p>
          <a:p>
            <a:pPr algn="ctr">
              <a:spcBef>
                <a:spcPct val="50000"/>
              </a:spcBef>
            </a:pPr>
            <a:r>
              <a:rPr lang="en-US" sz="4400">
                <a:latin typeface="Comic Sans MS" pitchFamily="8" charset="0"/>
              </a:rPr>
              <a:t>|S|</a:t>
            </a:r>
            <a:r>
              <a:rPr lang="en-US" sz="440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400">
                <a:latin typeface="Comic Sans MS" pitchFamily="8" charset="0"/>
              </a:rPr>
              <a:t>|N(S)|,</a:t>
            </a:r>
          </a:p>
          <a:p>
            <a:r>
              <a:rPr lang="en-US" sz="5400">
                <a:solidFill>
                  <a:srgbClr val="0000CC"/>
                </a:solidFill>
                <a:latin typeface="Comic Sans MS" pitchFamily="8" charset="0"/>
              </a:rPr>
              <a:t>and</a:t>
            </a:r>
            <a:r>
              <a:rPr lang="en-US" sz="5400">
                <a:latin typeface="Comic Sans MS" pitchFamily="8" charset="0"/>
              </a:rPr>
              <a:t> no bottlenecks</a:t>
            </a:r>
          </a:p>
          <a:p>
            <a:r>
              <a:rPr lang="en-US" sz="5400">
                <a:latin typeface="Comic Sans MS" pitchFamily="8" charset="0"/>
              </a:rPr>
              <a:t>between      and</a:t>
            </a:r>
            <a:r>
              <a:rPr lang="en-US" sz="6000">
                <a:latin typeface="Comic Sans MS" pitchFamily="8" charset="0"/>
              </a:rPr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886200" y="3886200"/>
          <a:ext cx="785813" cy="1219200"/>
        </p:xfrm>
        <a:graphic>
          <a:graphicData uri="http://schemas.openxmlformats.org/presentationml/2006/ole">
            <p:oleObj spid="_x0000_s8194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621DF60-52FF-4794-9A68-8AE2B9653E9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137804" y="3971416"/>
          <a:ext cx="1651000" cy="1155700"/>
        </p:xfrm>
        <a:graphic>
          <a:graphicData uri="http://schemas.openxmlformats.org/presentationml/2006/ole">
            <p:oleObj spid="_x0000_s8198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smtClean="0"/>
              <a:t>bottleneck between   &amp;          </a:t>
            </a:r>
            <a:r>
              <a:rPr lang="en-US" sz="3600" smtClean="0">
                <a:solidFill>
                  <a:srgbClr val="FF0000"/>
                </a:solidFill>
              </a:rPr>
              <a:t>?</a:t>
            </a:r>
            <a:r>
              <a:rPr lang="en-US" sz="400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p:oleObj spid="_x0000_s9218" name="Equation" r:id="rId4" imgW="114120" imgH="177480" progId="Equation.DSMT4">
              <p:embed/>
            </p:oleObj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923925" cy="1485900"/>
            <a:chOff x="1048" y="696"/>
            <a:chExt cx="58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33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p:oleObj spid="_x0000_s9222" name="Equation" r:id="rId5" imgW="139680" imgH="215640" progId="Equation.DSMT4">
                <p:embed/>
              </p:oleObj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3" y="1143000"/>
            <a:ext cx="1476904" cy="1408113"/>
            <a:chOff x="7370473" y="1143000"/>
            <a:chExt cx="1860026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7752308" y="1507525"/>
            <a:ext cx="1478191" cy="666710"/>
          </p:xfrm>
          <a:graphic>
            <a:graphicData uri="http://schemas.openxmlformats.org/presentationml/2006/ole">
              <p:oleObj spid="_x0000_s9221" name="Equation" r:id="rId6" imgW="380880" imgH="241200" progId="Equation.DSMT4">
                <p:embed/>
              </p:oleObj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7364413" y="2805113"/>
            <a:ext cx="1592262" cy="2582862"/>
            <a:chOff x="7364627" y="2804984"/>
            <a:chExt cx="1592083" cy="25825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627" y="2804984"/>
              <a:ext cx="148281" cy="25825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847" y="3581400"/>
              <a:ext cx="131286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B5C01"/>
                  </a:solidFill>
                  <a:latin typeface="Comic Sans MS" pitchFamily="8" charset="0"/>
                </a:rPr>
                <a:t>N(S)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/>
        </p:nvGraphicFramePr>
        <p:xfrm>
          <a:off x="5707063" y="0"/>
          <a:ext cx="612775" cy="976313"/>
        </p:xfrm>
        <a:graphic>
          <a:graphicData uri="http://schemas.openxmlformats.org/presentationml/2006/ole">
            <p:oleObj spid="_x0000_s9219" name="Equation" r:id="rId7" imgW="139680" imgH="215640" progId="Equation.DSMT4">
              <p:embed/>
            </p:oleObj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6686551" y="136525"/>
          <a:ext cx="1409700" cy="847725"/>
        </p:xfrm>
        <a:graphic>
          <a:graphicData uri="http://schemas.openxmlformats.org/presentationml/2006/ole">
            <p:oleObj spid="_x0000_s9220" name="Equation" r:id="rId8" imgW="380880" imgH="241200" progId="Equation.DSMT4">
              <p:embed/>
            </p:oleObj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33CC"/>
                </a:solidFill>
                <a:latin typeface="+mj-lt"/>
              </a:rPr>
              <a:t>bottl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AAEBA2A-95BF-4762-8C1D-64230527675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539875"/>
            <a:ext cx="8524875" cy="3798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i="1" smtClean="0"/>
              <a:t>proof: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smtClean="0"/>
              <a:t>by induction 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EBA7E70-4927-4AE5-8E4E-EB022A4D632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12163" cy="52149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1: there is a </a:t>
            </a:r>
          </a:p>
          <a:p>
            <a:r>
              <a:rPr lang="en-US" sz="4800" dirty="0">
                <a:latin typeface="Comic Sans MS" pitchFamily="8" charset="0"/>
              </a:rPr>
              <a:t>proper subset S of girls with</a:t>
            </a:r>
          </a:p>
          <a:p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</a:t>
            </a:r>
            <a:r>
              <a:rPr lang="en-US" sz="4800" dirty="0">
                <a:latin typeface="Comic Sans MS" pitchFamily="8" charset="0"/>
              </a:rPr>
              <a:t>, no bottlenecks in</a:t>
            </a:r>
          </a:p>
          <a:p>
            <a:r>
              <a:rPr lang="en-US" sz="4800" dirty="0">
                <a:latin typeface="Comic Sans MS" pitchFamily="8" charset="0"/>
              </a:rPr>
              <a:t>bipartite 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endParaRPr lang="en-US" sz="4800" dirty="0">
              <a:latin typeface="Comic Sans MS" pitchFamily="8" charset="0"/>
            </a:endParaRPr>
          </a:p>
          <a:p>
            <a:r>
              <a:rPr lang="en-US" sz="4800" dirty="0">
                <a:latin typeface="Comic Sans MS" pitchFamily="8" charset="0"/>
              </a:rPr>
              <a:t>and 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3815209" y="5270496"/>
          <a:ext cx="3571945" cy="1172105"/>
        </p:xfrm>
        <a:graphic>
          <a:graphicData uri="http://schemas.openxmlformats.org/presentationml/2006/ole">
            <p:oleObj spid="_x0000_s10242" name="Equation" r:id="rId4" imgW="647640" imgH="241200" progId="Equation.DSMT4">
              <p:embed/>
            </p:oleObj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99D156-BED7-4ABA-8C84-A9EB6CBBA76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11200" y="1522413"/>
            <a:ext cx="7797800" cy="3749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>
                <a:latin typeface="Comic Sans MS" pitchFamily="8" charset="0"/>
              </a:rPr>
              <a:t>by induction, match</a:t>
            </a:r>
          </a:p>
          <a:p>
            <a:r>
              <a:rPr lang="en-US" sz="6000">
                <a:latin typeface="Comic Sans MS" pitchFamily="8" charset="0"/>
              </a:rPr>
              <a:t>           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, N(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))</a:t>
            </a:r>
          </a:p>
          <a:p>
            <a:endParaRPr lang="en-US" sz="6000">
              <a:latin typeface="Comic Sans MS" pitchFamily="8" charset="0"/>
            </a:endParaRPr>
          </a:p>
          <a:p>
            <a:r>
              <a:rPr lang="en-US" sz="6000">
                <a:latin typeface="Comic Sans MS" pitchFamily="8" charset="0"/>
              </a:rPr>
              <a:t>separately.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220505" y="3386613"/>
          <a:ext cx="3499912" cy="1161575"/>
        </p:xfrm>
        <a:graphic>
          <a:graphicData uri="http://schemas.openxmlformats.org/presentationml/2006/ole">
            <p:oleObj spid="_x0000_s11266" name="Equation" r:id="rId4" imgW="647640" imgH="241200" progId="Equation.DSMT4">
              <p:embed/>
            </p:oleObj>
          </a:graphicData>
        </a:graphic>
      </p:graphicFrame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DDF95B9-153B-49A1-A27F-80A6A108AF0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457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 always.</a:t>
            </a:r>
          </a:p>
          <a:p>
            <a:r>
              <a:rPr lang="en-US" sz="4800" dirty="0">
                <a:latin typeface="Comic Sans MS" pitchFamily="8" charset="0"/>
              </a:rPr>
              <a:t>match 1st girl with a boy.</a:t>
            </a:r>
          </a:p>
          <a:p>
            <a:r>
              <a:rPr lang="en-US" sz="4800" dirty="0">
                <a:latin typeface="Comic Sans MS" pitchFamily="8" charset="0"/>
              </a:rPr>
              <a:t>remaining girls &amp; boys won’t have any bottlenecks, so</a:t>
            </a:r>
          </a:p>
          <a:p>
            <a:r>
              <a:rPr lang="en-US" sz="4800" dirty="0">
                <a:latin typeface="Comic Sans MS" pitchFamily="8" charset="0"/>
              </a:rPr>
              <a:t>by induction can match them</a:t>
            </a:r>
          </a:p>
          <a:p>
            <a:pPr algn="ctr"/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QED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7" y="1104057"/>
            <a:ext cx="8180445" cy="34163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r>
              <a:rPr lang="en-US" sz="5400" dirty="0" smtClean="0">
                <a:latin typeface="Comic Sans MS" pitchFamily="8" charset="0"/>
              </a:rPr>
              <a:t>(explained in algorithms</a:t>
            </a:r>
          </a:p>
          <a:p>
            <a:r>
              <a:rPr lang="en-US" sz="5400" dirty="0" smtClean="0">
                <a:latin typeface="Comic Sans MS" pitchFamily="8" charset="0"/>
              </a:rPr>
              <a:t>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1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612" y="4586413"/>
            <a:ext cx="78229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…but there is a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special situation</a:t>
            </a:r>
          </a:p>
          <a:p>
            <a:r>
              <a:rPr lang="en-US" dirty="0" smtClean="0">
                <a:latin typeface="+mj-lt"/>
              </a:rPr>
              <a:t>which ensures a match: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8" name="Equation" r:id="rId4" imgW="914400" imgH="198720" progId="Equation.DSMT4">
              <p:embed/>
            </p:oleObj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1" dirty="0">
                <a:latin typeface="Comic Sans MS" pitchFamily="8" charset="0"/>
              </a:rPr>
              <a:t>proof:</a:t>
            </a:r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say set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of girls </a:t>
            </a:r>
            <a:r>
              <a:rPr lang="en-US" sz="4400" dirty="0" smtClean="0">
                <a:latin typeface="Comic Sans MS" pitchFamily="8" charset="0"/>
              </a:rPr>
              <a:t>has</a:t>
            </a:r>
          </a:p>
          <a:p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incident edges: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798869" y="4427522"/>
            <a:ext cx="5623920" cy="211312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Comic Sans MS" pitchFamily="8" charset="0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</a:rPr>
              <a:t>|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r>
              <a:rPr lang="en-US" sz="4400" dirty="0">
                <a:latin typeface="Comic Sans MS" pitchFamily="8" charset="0"/>
              </a:rPr>
              <a:t>   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  <a:p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so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bottleneck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6739" name="Equation" r:id="rId5" imgW="914400" imgH="198720" progId="Equation.DSMT4">
              <p:embed/>
            </p:oleObj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4613260" y="4406885"/>
            <a:ext cx="3595916" cy="7656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N</a:t>
            </a:r>
            <a:r>
              <a:rPr lang="en-US" sz="4400" dirty="0" err="1">
                <a:latin typeface="Comic Sans MS" pitchFamily="8" charset="0"/>
                <a:sym typeface="Euclid Symbol" pitchFamily="18" charset="2"/>
              </a:rPr>
              <a:t>(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33794" y="4411647"/>
            <a:ext cx="4030506" cy="646209"/>
            <a:chOff x="2177715" y="4315322"/>
            <a:chExt cx="3473213" cy="677784"/>
          </a:xfrm>
        </p:grpSpPr>
        <p:cxnSp>
          <p:nvCxnSpPr>
            <p:cNvPr id="12299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2105526" y="4391527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  <p:cxnSp>
          <p:nvCxnSpPr>
            <p:cNvPr id="12300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5049350" y="4387511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</p:grpSp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build="allAtOnce"/>
      <p:bldP spid="285702" grpId="0" uiExpand="1" build="allAtOnce"/>
      <p:bldP spid="285704" grpId="0" uiExpan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6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7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2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6635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1300" y="1879600"/>
            <a:ext cx="8902700" cy="3124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smtClean="0"/>
              <a:t>Color the vertices so that adjacent 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smtClean="0"/>
              <a:t>min # distinct</a:t>
            </a:r>
            <a:r>
              <a:rPr lang="en-US" sz="4400" smtClean="0">
                <a:solidFill>
                  <a:srgbClr val="0033CC"/>
                </a:solidFill>
              </a:rPr>
              <a:t> colors  </a:t>
            </a:r>
            <a:r>
              <a:rPr lang="en-US" sz="440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smtClean="0"/>
              <a:t>min #</a:t>
            </a:r>
            <a:r>
              <a:rPr lang="en-US" sz="4400" smtClean="0">
                <a:solidFill>
                  <a:srgbClr val="0033CC"/>
                </a:solidFill>
              </a:rPr>
              <a:t> gates </a:t>
            </a:r>
            <a:r>
              <a:rPr lang="en-US" sz="440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28678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8692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9714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12235</TotalTime>
  <Words>1321</Words>
  <Application>Microsoft Macintosh PowerPoint</Application>
  <PresentationFormat>On-screen Show (4:3)</PresentationFormat>
  <Paragraphs>334</Paragraphs>
  <Slides>50</Slides>
  <Notes>50</Notes>
  <HiddenSlides>13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Comic Sans MS</vt:lpstr>
      <vt:lpstr>Euclid Symbol</vt:lpstr>
      <vt:lpstr>cmsy10</vt:lpstr>
      <vt:lpstr>6.042 Lecture Template</vt:lpstr>
      <vt:lpstr>Equation</vt:lpstr>
      <vt:lpstr>Slide 1</vt:lpstr>
      <vt:lpstr>Flight Gates </vt:lpstr>
      <vt:lpstr>Airline Schedule</vt:lpstr>
      <vt:lpstr>Conflicts Among 3 Flights</vt:lpstr>
      <vt:lpstr>Model all Conflicts with a Graph</vt:lpstr>
      <vt:lpstr>Slide 6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Slide 22</vt:lpstr>
      <vt:lpstr>Slide 23</vt:lpstr>
      <vt:lpstr>coloring arbitrary graphs</vt:lpstr>
      <vt:lpstr>Slide 25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  <vt:lpstr>Hall’s Theorem</vt:lpstr>
      <vt:lpstr>Hall’s Theorem</vt:lpstr>
      <vt:lpstr>Hall’s Theorem</vt:lpstr>
      <vt:lpstr>Hall’s Theorem</vt:lpstr>
      <vt:lpstr>bottleneck between   &amp;          ? </vt:lpstr>
      <vt:lpstr>Hall’s Theorem</vt:lpstr>
      <vt:lpstr>Hall’s Theorem</vt:lpstr>
      <vt:lpstr>Hall’s Theorem</vt:lpstr>
      <vt:lpstr>Hall’s Theorem</vt:lpstr>
      <vt:lpstr>Slide 47</vt:lpstr>
      <vt:lpstr>Slide 48</vt:lpstr>
      <vt:lpstr>Slide 49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1331</cp:revision>
  <cp:lastPrinted>2010-03-02T18:23:58Z</cp:lastPrinted>
  <dcterms:created xsi:type="dcterms:W3CDTF">2010-03-02T18:18:00Z</dcterms:created>
  <dcterms:modified xsi:type="dcterms:W3CDTF">2010-03-02T18:24:22Z</dcterms:modified>
</cp:coreProperties>
</file>