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notesSlides/notesSlide2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5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6.xml" ContentType="application/vnd.openxmlformats-officedocument.presentationml.notesSlide+xml"/>
  <Override PartName="/ppt/embeddings/oleObject25.bin" ContentType="application/vnd.openxmlformats-officedocument.oleObject"/>
  <Override PartName="/ppt/notesSlides/notesSlide27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8.xml" ContentType="application/vnd.openxmlformats-officedocument.presentationml.notesSlide+xml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270" r:id="rId21"/>
    <p:sldId id="271" r:id="rId22"/>
    <p:sldId id="290" r:id="rId23"/>
    <p:sldId id="273" r:id="rId24"/>
    <p:sldId id="274" r:id="rId25"/>
    <p:sldId id="329" r:id="rId26"/>
    <p:sldId id="332" r:id="rId27"/>
    <p:sldId id="337" r:id="rId28"/>
    <p:sldId id="331" r:id="rId29"/>
    <p:sldId id="333" r:id="rId30"/>
    <p:sldId id="338" r:id="rId31"/>
    <p:sldId id="295" r:id="rId32"/>
    <p:sldId id="339" r:id="rId33"/>
    <p:sldId id="296" r:id="rId34"/>
    <p:sldId id="297" r:id="rId35"/>
    <p:sldId id="298" r:id="rId36"/>
    <p:sldId id="299" r:id="rId37"/>
    <p:sldId id="300" r:id="rId38"/>
    <p:sldId id="328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14" d="100"/>
          <a:sy n="114" d="100"/>
        </p:scale>
        <p:origin x="-2336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8.wmf"/><Relationship Id="rId3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7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0B3F0-8356-4D69-8C46-17AC4A70D547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September 16,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67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0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4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989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6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9015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7" name="Equation" r:id="rId10" imgW="279400" imgH="444500" progId="Equation.DSMT4">
                  <p:embed/>
                </p:oleObj>
              </mc:Choice>
              <mc:Fallback>
                <p:oleObj name="Equation" r:id="rId10" imgW="279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1223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0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8276"/>
            <a:ext cx="8153400" cy="150495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Poet</a:t>
            </a:r>
            <a:r>
              <a:rPr lang="en-US" sz="3600" dirty="0"/>
              <a:t>: “There is a season</a:t>
            </a:r>
            <a:r>
              <a:rPr lang="en-US" sz="3600" dirty="0" smtClean="0"/>
              <a:t>to</a:t>
            </a:r>
            <a:r>
              <a:rPr lang="en-US" sz="3600" dirty="0"/>
              <a:t>every</a:t>
            </a:r>
          </a:p>
          <a:p>
            <a:r>
              <a:rPr lang="en-US" sz="36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2" name="Equation" r:id="rId4" imgW="2222280" imgH="203040" progId="Equation.DSMT4">
                  <p:embed/>
                </p:oleObj>
              </mc:Choice>
              <mc:Fallback>
                <p:oleObj name="Equation" r:id="rId4" imgW="2222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8575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3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561" y="3879850"/>
            <a:ext cx="82926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So some season, say </a:t>
            </a:r>
            <a:r>
              <a:rPr lang="en-US" sz="3200" dirty="0" smtClean="0">
                <a:latin typeface="Comic Sans MS" pitchFamily="66" charset="0"/>
              </a:rPr>
              <a:t>Summer, </a:t>
            </a:r>
            <a:r>
              <a:rPr lang="en-US" sz="3200" dirty="0">
                <a:latin typeface="Comic Sans MS" pitchFamily="66" charset="0"/>
              </a:rPr>
              <a:t>is good for</a:t>
            </a:r>
          </a:p>
          <a:p>
            <a:r>
              <a:rPr lang="en-US" sz="3200" dirty="0">
                <a:latin typeface="Comic Sans MS" pitchFamily="66" charset="0"/>
              </a:rPr>
              <a:t>all Purposes?</a:t>
            </a:r>
          </a:p>
          <a:p>
            <a:r>
              <a:rPr lang="en-US" sz="32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, </a:t>
            </a:r>
            <a:r>
              <a:rPr lang="en-US" sz="3200" dirty="0" smtClean="0">
                <a:latin typeface="Comic Sans MS" pitchFamily="66" charset="0"/>
              </a:rPr>
              <a:t>Summer </a:t>
            </a:r>
            <a:r>
              <a:rPr lang="en-US" sz="3200" dirty="0">
                <a:latin typeface="Comic Sans MS" pitchFamily="66" charset="0"/>
              </a:rPr>
              <a:t>is no good for snow shoveling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57600" y="4686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86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3" name="Equation" r:id="rId6" imgW="2222280" imgH="203040" progId="Equation.DSMT4">
                  <p:embed/>
                </p:oleObj>
              </mc:Choice>
              <mc:Fallback>
                <p:oleObj name="Equation" r:id="rId6" imgW="2222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12391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595447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54" name="Equation" r:id="rId8" imgW="812800" imgH="393700" progId="Equation.DSMT4">
                    <p:embed/>
                  </p:oleObj>
                </mc:Choice>
                <mc:Fallback>
                  <p:oleObj name="Equation" r:id="rId8" imgW="812800" imgH="3937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79578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55" name="Equation" r:id="rId10" imgW="812800" imgH="393700" progId="Equation.DSMT4">
                    <p:embed/>
                  </p:oleObj>
                </mc:Choice>
                <mc:Fallback>
                  <p:oleObj name="Equation" r:id="rId10" imgW="812800" imgH="393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8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28485" y="4699000"/>
            <a:ext cx="86142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quantifiers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123950" y="3770313"/>
            <a:ext cx="68515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3200" dirty="0">
                <a:latin typeface="Comic Sans MS" pitchFamily="66" charset="0"/>
              </a:rPr>
              <a:t>for planting,            </a:t>
            </a:r>
            <a:r>
              <a:rPr lang="en-US" sz="3200" dirty="0" smtClean="0">
                <a:latin typeface="Comic Sans MS" pitchFamily="66" charset="0"/>
              </a:rPr>
              <a:t>Spring  </a:t>
            </a:r>
            <a:r>
              <a:rPr lang="en-US" sz="3200" dirty="0">
                <a:latin typeface="Comic Sans MS" pitchFamily="66" charset="0"/>
              </a:rPr>
              <a:t>is good</a:t>
            </a:r>
          </a:p>
          <a:p>
            <a:r>
              <a:rPr lang="en-US" sz="3200" dirty="0">
                <a:latin typeface="Comic Sans MS" pitchFamily="66" charset="0"/>
              </a:rPr>
              <a:t>for leaf </a:t>
            </a:r>
            <a:r>
              <a:rPr lang="en-US" sz="3200" dirty="0" smtClean="0">
                <a:latin typeface="Comic Sans MS" pitchFamily="66" charset="0"/>
              </a:rPr>
              <a:t>watching,    Fall      is </a:t>
            </a:r>
            <a:r>
              <a:rPr lang="en-US" sz="3200" dirty="0">
                <a:latin typeface="Comic Sans MS" pitchFamily="66" charset="0"/>
              </a:rPr>
              <a:t>good</a:t>
            </a:r>
          </a:p>
          <a:p>
            <a:r>
              <a:rPr lang="en-US" sz="3200" dirty="0" smtClean="0">
                <a:latin typeface="Comic Sans MS" pitchFamily="66" charset="0"/>
              </a:rPr>
              <a:t>                          etc</a:t>
            </a:r>
            <a:r>
              <a:rPr lang="en-US" sz="3200" dirty="0">
                <a:latin typeface="Comic Sans MS" pitchFamily="66" charset="0"/>
              </a:rPr>
              <a:t>. 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7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Poetic license </a:t>
            </a:r>
            <a:r>
              <a:rPr lang="en-US" sz="4400" b="0" dirty="0" smtClean="0">
                <a:solidFill>
                  <a:schemeClr val="tx1"/>
                </a:solidFill>
              </a:rPr>
              <a:t>again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PropositionalValidity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0578" y="3427413"/>
          <a:ext cx="8002844" cy="8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7" name="Equation" r:id="rId6" imgW="2019300" imgH="215900" progId="Equation.DSMT4">
                  <p:embed/>
                </p:oleObj>
              </mc:Choice>
              <mc:Fallback>
                <p:oleObj name="Equation" r:id="rId6" imgW="2019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78" y="3427413"/>
                        <a:ext cx="8002844" cy="8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2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3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8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9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7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1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36" y="1126046"/>
            <a:ext cx="8808844" cy="240608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x.[</a:t>
            </a:r>
            <a:r>
              <a:rPr lang="en-US" sz="4800" dirty="0" err="1">
                <a:solidFill>
                  <a:srgbClr val="0000FF"/>
                </a:solidFill>
              </a:rPr>
              <a:t>P(x</a:t>
            </a:r>
            <a:r>
              <a:rPr lang="en-US" sz="4800" dirty="0" smtClean="0">
                <a:solidFill>
                  <a:srgbClr val="0000FF"/>
                </a:solidFill>
              </a:rPr>
              <a:t>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 </a:t>
            </a:r>
            <a:r>
              <a:rPr lang="en-US" sz="4800" dirty="0" smtClean="0">
                <a:solidFill>
                  <a:srgbClr val="0000FF"/>
                </a:solidFill>
              </a:rPr>
              <a:t>[(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>
                <a:solidFill>
                  <a:srgbClr val="0000FF"/>
                </a:solidFill>
              </a:rPr>
              <a:t>.P(x</a:t>
            </a:r>
            <a:r>
              <a:rPr lang="en-US" sz="4800" dirty="0" smtClean="0">
                <a:solidFill>
                  <a:srgbClr val="0000FF"/>
                </a:solidFill>
              </a:rPr>
              <a:t>))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</a:t>
            </a:r>
          </a:p>
          <a:p>
            <a:pPr algn="ctr"/>
            <a:r>
              <a:rPr lang="en-US" sz="4000" dirty="0" smtClean="0"/>
              <a:t>providing </a:t>
            </a:r>
            <a:r>
              <a:rPr lang="en-US" sz="4000" dirty="0" smtClean="0">
                <a:solidFill>
                  <a:srgbClr val="008000"/>
                </a:solidFill>
              </a:rPr>
              <a:t>x</a:t>
            </a:r>
            <a:r>
              <a:rPr lang="en-US" sz="4000" dirty="0" smtClean="0"/>
              <a:t>does</a:t>
            </a:r>
            <a:r>
              <a:rPr lang="en-US" sz="4000" dirty="0" smtClean="0">
                <a:solidFill>
                  <a:srgbClr val="008000"/>
                </a:solidFill>
              </a:rPr>
              <a:t> not </a:t>
            </a:r>
            <a:r>
              <a:rPr lang="en-US" sz="4400" dirty="0" smtClean="0"/>
              <a:t>occur</a:t>
            </a:r>
            <a:r>
              <a:rPr lang="en-US" sz="4000" dirty="0" smtClean="0">
                <a:solidFill>
                  <a:srgbClr val="008000"/>
                </a:solidFill>
              </a:rPr>
              <a:t> inA</a:t>
            </a:r>
          </a:p>
          <a:p>
            <a:pPr algn="ctr"/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9900"/>
                </a:solidFill>
              </a:rPr>
              <a:t>More Validities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44500" y="3438525"/>
            <a:ext cx="8293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 </a:t>
            </a:r>
            <a:r>
              <a:rPr lang="en-US" sz="3200" kern="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(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</a:t>
            </a:r>
          </a:p>
          <a:p>
            <a:pPr algn="ctr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(version of </a:t>
            </a:r>
            <a:r>
              <a:rPr lang="en-US" sz="5400" dirty="0" err="1">
                <a:solidFill>
                  <a:srgbClr val="008000"/>
                </a:solidFill>
                <a:latin typeface="Comic Sans MS"/>
                <a:cs typeface="Comic Sans MS"/>
              </a:rPr>
              <a:t>DeMorgan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9315" y="1444625"/>
            <a:ext cx="8330467" cy="3971437"/>
          </a:xfrm>
          <a:noFill/>
          <a:ln/>
        </p:spPr>
        <p:txBody>
          <a:bodyPr/>
          <a:lstStyle/>
          <a:p>
            <a:pPr algn="ctr"/>
            <a:r>
              <a:rPr lang="en-US" sz="5400" dirty="0" smtClean="0"/>
              <a:t>Two (out of three) </a:t>
            </a:r>
            <a:r>
              <a:rPr lang="en-US" sz="5400" dirty="0"/>
              <a:t>Profound Theorems about </a:t>
            </a:r>
          </a:p>
          <a:p>
            <a:pPr algn="ctr"/>
            <a:r>
              <a:rPr lang="en-US" sz="5400" dirty="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Gabe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hini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Gabe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Shini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3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1413</Words>
  <Application>Microsoft Macintosh PowerPoint</Application>
  <PresentationFormat>On-screen Show (4:3)</PresentationFormat>
  <Paragraphs>249</Paragraphs>
  <Slides>38</Slides>
  <Notes>38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1_Custom Design</vt:lpstr>
      <vt:lpstr>Equation</vt:lpstr>
      <vt:lpstr>MathType 6.0 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Poetic license again</vt:lpstr>
      <vt:lpstr>PropositionalValidity</vt:lpstr>
      <vt:lpstr>Predicate Calculus Validity</vt:lpstr>
      <vt:lpstr>PowerPoint Presentation</vt:lpstr>
      <vt:lpstr>PowerPoint Presentation</vt:lpstr>
      <vt:lpstr>Similar Example is Not Valid</vt:lpstr>
      <vt:lpstr>Universal Generalization (UG)</vt:lpstr>
      <vt:lpstr>More Validities</vt:lpstr>
      <vt:lpstr>DeMorgan’s Law for Quantifiers</vt:lpstr>
      <vt:lpstr>Power &amp; Limits of Logic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399</cp:revision>
  <cp:lastPrinted>2011-09-12T02:20:29Z</cp:lastPrinted>
  <dcterms:created xsi:type="dcterms:W3CDTF">2011-02-11T16:24:00Z</dcterms:created>
  <dcterms:modified xsi:type="dcterms:W3CDTF">2011-09-12T02:20:37Z</dcterms:modified>
</cp:coreProperties>
</file>