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5.bin" ContentType="application/vnd.openxmlformats-officedocument.oleObject"/>
  <Override PartName="/ppt/notesSlides/notesSlide11.xml" ContentType="application/vnd.openxmlformats-officedocument.presentationml.notesSlide+xml"/>
  <Override PartName="/ppt/embeddings/oleObject6.bin" ContentType="application/vnd.openxmlformats-officedocument.oleObject"/>
  <Override PartName="/ppt/notesSlides/notesSlide12.xml" ContentType="application/vnd.openxmlformats-officedocument.presentationml.notesSlide+xml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  <p:sldMasterId id="2147483677" r:id="rId3"/>
  </p:sldMasterIdLst>
  <p:notesMasterIdLst>
    <p:notesMasterId r:id="rId16"/>
  </p:notesMasterIdLst>
  <p:handoutMasterIdLst>
    <p:handoutMasterId r:id="rId17"/>
  </p:handoutMasterIdLst>
  <p:sldIdLst>
    <p:sldId id="392" r:id="rId4"/>
    <p:sldId id="425" r:id="rId5"/>
    <p:sldId id="393" r:id="rId6"/>
    <p:sldId id="395" r:id="rId7"/>
    <p:sldId id="405" r:id="rId8"/>
    <p:sldId id="406" r:id="rId9"/>
    <p:sldId id="407" r:id="rId10"/>
    <p:sldId id="404" r:id="rId11"/>
    <p:sldId id="426" r:id="rId12"/>
    <p:sldId id="427" r:id="rId13"/>
    <p:sldId id="428" r:id="rId14"/>
    <p:sldId id="429" r:id="rId15"/>
  </p:sldIdLst>
  <p:sldSz cx="9144000" cy="6858000" type="screen4x3"/>
  <p:notesSz cx="9601200" cy="7315200"/>
  <p:custDataLst>
    <p:tags r:id="rId1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3" autoAdjust="0"/>
    <p:restoredTop sz="99837" autoAdjust="0"/>
  </p:normalViewPr>
  <p:slideViewPr>
    <p:cSldViewPr snapToGrid="0" showGuides="1">
      <p:cViewPr>
        <p:scale>
          <a:sx n="100" d="100"/>
          <a:sy n="100" d="100"/>
        </p:scale>
        <p:origin x="-568" y="-440"/>
      </p:cViewPr>
      <p:guideLst>
        <p:guide orient="horz" pos="216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BDF0A-DE5E-4B9D-B286-7277CA32F52E}" type="slidenum">
              <a:rPr lang="en-US"/>
              <a:pPr/>
              <a:t>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51D58-EEA3-473B-80B7-1B3072D9585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83F79-9AFA-4964-A67B-F3838C6DA33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C3C9801B-391E-452B-A4C3-BC5EC51A0BC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71709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A528ADE2-B74F-4D9D-8D04-FB5D781EAB5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19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B3A503E6-B8FE-4B0A-9976-9CA65DFEA87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655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3429" y="6553200"/>
            <a:ext cx="167057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DB6F0ED6-FEF5-4C9C-B1CC-29B47EC66FA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28008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7D4651B8-09C8-4A4D-BE8E-31B6C97A420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81287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85BC747C-4E6E-462A-A001-3C1CA56269D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924664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ops..</a:t>
            </a:r>
            <a:fld id="{B7856ECB-7BA5-4EA4-A170-7A96316AE30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12777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883BA68D-4400-4AD9-848C-65748A4D082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81830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35108" y="6553200"/>
            <a:ext cx="170889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73429" y="6553200"/>
            <a:ext cx="167057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theme" Target="../theme/theme3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43361" y="6553200"/>
            <a:ext cx="1800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ops I.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</a:t>
            </a:r>
            <a:r>
              <a:rPr lang="en-US" sz="1100" baseline="0" dirty="0" smtClean="0">
                <a:latin typeface="Comic Sans MS" pitchFamily="66" charset="0"/>
              </a:rPr>
              <a:t>14</a:t>
            </a:r>
            <a:r>
              <a:rPr lang="en-US" sz="1100" dirty="0" smtClean="0">
                <a:latin typeface="Comic Sans MS" pitchFamily="66" charset="0"/>
              </a:rPr>
              <a:t>, </a:t>
            </a:r>
            <a:r>
              <a:rPr lang="en-US" sz="1100" dirty="0" smtClean="0">
                <a:latin typeface="Comic Sans MS" pitchFamily="66" charset="0"/>
              </a:rPr>
              <a:t>2014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7057" y="6553200"/>
            <a:ext cx="1466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ops.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73429" y="6553200"/>
            <a:ext cx="16705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EBFB97A3-F52F-4FD6-B1AC-522A20C9546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February 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14, 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2014</a:t>
            </a:r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Comic Sans MS" pitchFamily="66" charset="0"/>
              </a:rPr>
              <a:t>Albert R Meyer</a:t>
            </a:r>
          </a:p>
        </p:txBody>
      </p:sp>
    </p:spTree>
    <p:extLst>
      <p:ext uri="{BB962C8B-B14F-4D97-AF65-F5344CB8AC3E}">
        <p14:creationId xmlns:p14="http://schemas.microsoft.com/office/powerpoint/2010/main" val="84414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r>
              <a:rPr lang="en-US" sz="8800" b="0" smtClean="0"/>
              <a:t/>
            </a:r>
            <a:br>
              <a:rPr lang="en-US" sz="8800" b="0" smtClean="0"/>
            </a:br>
            <a:r>
              <a:rPr lang="en-US" sz="8800" b="0" smtClean="0"/>
              <a:t>Operators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51210" y="6553200"/>
            <a:ext cx="1492791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57284" y="6553200"/>
            <a:ext cx="1586717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319875"/>
              </p:ext>
            </p:extLst>
          </p:nvPr>
        </p:nvGraphicFramePr>
        <p:xfrm>
          <a:off x="3494088" y="1304925"/>
          <a:ext cx="3286125" cy="424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22" name="Equation" r:id="rId4" imgW="876300" imgH="1130300" progId="Equation.DSMT4">
                  <p:embed/>
                </p:oleObj>
              </mc:Choice>
              <mc:Fallback>
                <p:oleObj name="Equation" r:id="rId4" imgW="876300" imgH="1130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1304925"/>
                        <a:ext cx="3286125" cy="424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24509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24187" y="3436938"/>
            <a:ext cx="3095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3630706" y="3436938"/>
            <a:ext cx="1963270" cy="2143591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7790" y="578223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half adder</a:t>
            </a: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6306671"/>
            <a:ext cx="4216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from </a:t>
            </a:r>
            <a:r>
              <a:rPr lang="en-US" sz="1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http://en.wikipedia.org/wiki/Adder_(electronics)</a:t>
            </a:r>
            <a:endParaRPr lang="en-US" sz="100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581930" y="6553200"/>
            <a:ext cx="1562071" cy="276999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0150943C-9303-41DF-A6FA-7E32D6C5D18E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78539" y="239328"/>
            <a:ext cx="6785252" cy="1021487"/>
          </a:xfrm>
        </p:spPr>
        <p:txBody>
          <a:bodyPr/>
          <a:lstStyle/>
          <a:p>
            <a:r>
              <a:rPr lang="en-US" sz="4000" dirty="0" smtClean="0"/>
              <a:t>Application:  Digital Logic</a:t>
            </a:r>
            <a:endParaRPr lang="en-US" sz="40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05455"/>
              </p:ext>
            </p:extLst>
          </p:nvPr>
        </p:nvGraphicFramePr>
        <p:xfrm>
          <a:off x="2447925" y="1244600"/>
          <a:ext cx="430053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6" name="Equation" r:id="rId5" imgW="2349500" imgH="1016000" progId="Equation.DSMT4">
                  <p:embed/>
                </p:oleObj>
              </mc:Choice>
              <mc:Fallback>
                <p:oleObj name="Equation" r:id="rId5" imgW="2349500" imgH="1016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244600"/>
                        <a:ext cx="4300538" cy="186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927547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0" y="3514170"/>
            <a:ext cx="1317812" cy="1344705"/>
          </a:xfrm>
          <a:prstGeom prst="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>
              <a:solidFill>
                <a:srgbClr val="FFFFFF"/>
              </a:solidFill>
              <a:latin typeface="Times New Roman"/>
            </a:endParaRPr>
          </a:p>
        </p:txBody>
      </p:sp>
      <p:grpSp>
        <p:nvGrpSpPr>
          <p:cNvPr id="2" name="Group 50"/>
          <p:cNvGrpSpPr/>
          <p:nvPr/>
        </p:nvGrpSpPr>
        <p:grpSpPr>
          <a:xfrm>
            <a:off x="914399" y="4007228"/>
            <a:ext cx="2299448" cy="1358152"/>
            <a:chOff x="914399" y="3872758"/>
            <a:chExt cx="2299448" cy="1358152"/>
          </a:xfrm>
        </p:grpSpPr>
        <p:sp>
          <p:nvSpPr>
            <p:cNvPr id="15" name="Rectangle 14"/>
            <p:cNvSpPr/>
            <p:nvPr/>
          </p:nvSpPr>
          <p:spPr>
            <a:xfrm>
              <a:off x="1896035" y="3886205"/>
              <a:ext cx="1317812" cy="1344705"/>
            </a:xfrm>
            <a:prstGeom prst="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>
                <a:solidFill>
                  <a:srgbClr val="FFFFFF"/>
                </a:solidFill>
                <a:latin typeface="Times New Roman"/>
              </a:endParaRP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914399" y="3872758"/>
              <a:ext cx="968189" cy="523220"/>
              <a:chOff x="914399" y="4975412"/>
              <a:chExt cx="968189" cy="52322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914399" y="4975412"/>
                <a:ext cx="44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A</a:t>
                </a:r>
                <a:endParaRPr lang="en-US" sz="2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grpSp>
          <p:nvGrpSpPr>
            <p:cNvPr id="4" name="Group 18"/>
            <p:cNvGrpSpPr/>
            <p:nvPr/>
          </p:nvGrpSpPr>
          <p:grpSpPr>
            <a:xfrm>
              <a:off x="918882" y="4616829"/>
              <a:ext cx="968189" cy="523220"/>
              <a:chOff x="914399" y="4988859"/>
              <a:chExt cx="968189" cy="52322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1290918" y="5230906"/>
                <a:ext cx="59167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914399" y="4988859"/>
                <a:ext cx="4106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  <a:latin typeface="Comic Sans MS" pitchFamily="66" charset="0"/>
                  </a:rPr>
                  <a:t>B</a:t>
                </a:r>
                <a:endParaRPr lang="en-US" sz="280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</p:grpSp>
      <p:grpSp>
        <p:nvGrpSpPr>
          <p:cNvPr id="5" name="Group 21"/>
          <p:cNvGrpSpPr/>
          <p:nvPr/>
        </p:nvGrpSpPr>
        <p:grpSpPr>
          <a:xfrm>
            <a:off x="3546659" y="3444412"/>
            <a:ext cx="1025341" cy="584775"/>
            <a:chOff x="857247" y="4945995"/>
            <a:chExt cx="1025341" cy="584775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290918" y="5230906"/>
              <a:ext cx="59167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57247" y="4945995"/>
              <a:ext cx="615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  <a:latin typeface="Comic Sans MS" pitchFamily="66" charset="0"/>
                </a:rPr>
                <a:t>c</a:t>
              </a:r>
              <a:r>
                <a:rPr lang="en-US" baseline="-25000" dirty="0" err="1" smtClean="0">
                  <a:solidFill>
                    <a:srgbClr val="000000"/>
                  </a:solidFill>
                  <a:latin typeface="Comic Sans MS" pitchFamily="66" charset="0"/>
                </a:rPr>
                <a:t>in</a:t>
              </a:r>
              <a:endParaRPr lang="en-US" baseline="-2500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cxnSp>
        <p:nvCxnSpPr>
          <p:cNvPr id="27" name="Elbow Connector 26"/>
          <p:cNvCxnSpPr/>
          <p:nvPr/>
        </p:nvCxnSpPr>
        <p:spPr>
          <a:xfrm flipV="1">
            <a:off x="3200400" y="4262718"/>
            <a:ext cx="3711388" cy="847170"/>
          </a:xfrm>
          <a:prstGeom prst="bentConnector3">
            <a:avLst>
              <a:gd name="adj1" fmla="val 91576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5921188" y="3886200"/>
            <a:ext cx="963706" cy="78441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5934635" y="3267640"/>
            <a:ext cx="2066365" cy="515471"/>
          </a:xfrm>
          <a:prstGeom prst="bentConnector3">
            <a:avLst>
              <a:gd name="adj1" fmla="val 770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001000" y="29986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d</a:t>
            </a: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032373" y="3777688"/>
            <a:ext cx="854452" cy="59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mic Sans MS" pitchFamily="66" charset="0"/>
              </a:rPr>
              <a:t>c</a:t>
            </a:r>
            <a:r>
              <a:rPr lang="en-US" baseline="-25000" dirty="0" err="1" smtClean="0">
                <a:solidFill>
                  <a:srgbClr val="000000"/>
                </a:solidFill>
                <a:latin typeface="Comic Sans MS" pitchFamily="66" charset="0"/>
              </a:rPr>
              <a:t>out</a:t>
            </a:r>
            <a:endParaRPr lang="en-US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2" name="Flowchart: Stored Data 41"/>
          <p:cNvSpPr/>
          <p:nvPr/>
        </p:nvSpPr>
        <p:spPr>
          <a:xfrm rot="10800000">
            <a:off x="6844553" y="3751733"/>
            <a:ext cx="793376" cy="658902"/>
          </a:xfrm>
          <a:prstGeom prst="flowChartOnlineStorag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44" name="Straight Arrow Connector 43"/>
          <p:cNvCxnSpPr>
            <a:stCxn id="42" idx="1"/>
            <a:endCxn id="40" idx="3"/>
          </p:cNvCxnSpPr>
          <p:nvPr/>
        </p:nvCxnSpPr>
        <p:spPr>
          <a:xfrm flipV="1">
            <a:off x="7637929" y="4074831"/>
            <a:ext cx="394444" cy="635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77790" y="5782235"/>
            <a:ext cx="2066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full adder</a:t>
            </a:r>
            <a:endParaRPr lang="en-US" dirty="0">
              <a:solidFill>
                <a:srgbClr val="000000"/>
              </a:solidFill>
              <a:latin typeface="Comic Sans MS" pitchFamily="66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213847" y="4410635"/>
            <a:ext cx="1358153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0800000" flipV="1">
            <a:off x="3755655" y="4301985"/>
            <a:ext cx="44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s</a:t>
            </a:r>
            <a:endParaRPr lang="en-US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800000" flipV="1">
            <a:off x="3779469" y="4989570"/>
            <a:ext cx="444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c</a:t>
            </a:r>
            <a:endParaRPr lang="en-US" baseline="-25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 bwMode="auto">
          <a:xfrm>
            <a:off x="7502691" y="6540057"/>
            <a:ext cx="15867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propositional ops.</a:t>
            </a:r>
            <a:fld id="{0150943C-9303-41DF-A6FA-7E32D6C5D18E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12</a:t>
            </a:fld>
            <a:endParaRPr lang="en-US" sz="1200" dirty="0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401623" y="276412"/>
            <a:ext cx="4354015" cy="951886"/>
          </a:xfrm>
        </p:spPr>
        <p:txBody>
          <a:bodyPr/>
          <a:lstStyle/>
          <a:p>
            <a:r>
              <a:rPr lang="en-US" sz="4000" dirty="0" smtClean="0"/>
              <a:t>Digital Logic</a:t>
            </a:r>
            <a:endParaRPr lang="en-US" sz="4000" dirty="0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086165"/>
              </p:ext>
            </p:extLst>
          </p:nvPr>
        </p:nvGraphicFramePr>
        <p:xfrm>
          <a:off x="1941513" y="1076325"/>
          <a:ext cx="5303837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0" name="Equation" r:id="rId4" imgW="3784600" imgH="1295400" progId="Equation.DSMT4">
                  <p:embed/>
                </p:oleObj>
              </mc:Choice>
              <mc:Fallback>
                <p:oleObj name="Equation" r:id="rId4" imgW="3784600" imgH="1295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076325"/>
                        <a:ext cx="5303837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042718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39774" y="2779494"/>
            <a:ext cx="71865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There are </a:t>
            </a:r>
            <a:r>
              <a:rPr lang="en-US" sz="4400" dirty="0" smtClean="0">
                <a:solidFill>
                  <a:srgbClr val="006600"/>
                </a:solidFill>
                <a:latin typeface="Comic Sans MS" pitchFamily="66" charset="0"/>
              </a:rPr>
              <a:t>5 </a:t>
            </a:r>
            <a:r>
              <a:rPr lang="en-US" sz="4400" dirty="0" smtClean="0">
                <a:latin typeface="Comic Sans MS" pitchFamily="66" charset="0"/>
              </a:rPr>
              <a:t>regular solids.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771900" y="3634589"/>
            <a:ext cx="1600200" cy="76944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44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20904" y="2801775"/>
            <a:ext cx="1702191" cy="1641996"/>
            <a:chOff x="3699803" y="2813538"/>
            <a:chExt cx="1702191" cy="1641996"/>
          </a:xfrm>
        </p:grpSpPr>
        <p:sp>
          <p:nvSpPr>
            <p:cNvPr id="13" name="TextBox 12"/>
            <p:cNvSpPr txBox="1"/>
            <p:nvPr/>
          </p:nvSpPr>
          <p:spPr>
            <a:xfrm>
              <a:off x="3699803" y="2813538"/>
              <a:ext cx="529311" cy="76944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sz="4400" dirty="0" smtClean="0">
                  <a:solidFill>
                    <a:srgbClr val="C00000"/>
                  </a:solidFill>
                  <a:latin typeface="Comic Sans MS" pitchFamily="66" charset="0"/>
                </a:rPr>
                <a:t>6</a:t>
              </a:r>
              <a:endParaRPr lang="en-US" sz="4400" dirty="0">
                <a:solidFill>
                  <a:srgbClr val="C00000"/>
                </a:solidFill>
                <a:latin typeface="Comic Sans MS" pitchFamily="66" charset="0"/>
              </a:endParaRPr>
            </a:p>
          </p:txBody>
        </p:sp>
        <p:sp>
          <p:nvSpPr>
            <p:cNvPr id="180234" name="Text Box 10"/>
            <p:cNvSpPr txBox="1">
              <a:spLocks noChangeArrowheads="1"/>
            </p:cNvSpPr>
            <p:nvPr/>
          </p:nvSpPr>
          <p:spPr bwMode="auto">
            <a:xfrm>
              <a:off x="3719592" y="3686093"/>
              <a:ext cx="1682402" cy="76944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sz="4400" b="1" dirty="0">
                  <a:solidFill>
                    <a:schemeClr val="accent2"/>
                  </a:solidFill>
                  <a:latin typeface="Comic Sans MS" pitchFamily="66" charset="0"/>
                </a:rPr>
                <a:t>False</a:t>
              </a:r>
            </a:p>
          </p:txBody>
        </p:sp>
      </p:grpSp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(Boolean) Logic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84501" y="1515404"/>
            <a:ext cx="8969122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A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proposition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either </a:t>
            </a:r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latin typeface="Comic Sans MS" pitchFamily="66" charset="0"/>
              </a:rPr>
              <a:t> or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False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286044" y="2168769"/>
            <a:ext cx="210506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600" i="1" dirty="0" smtClean="0">
                <a:latin typeface="Comic Sans MS" pitchFamily="66" charset="0"/>
              </a:rPr>
              <a:t>Example:</a:t>
            </a:r>
            <a:endParaRPr lang="en-US" sz="3600" i="1" dirty="0">
              <a:latin typeface="Comic Sans MS" pitchFamily="66" charset="0"/>
            </a:endParaRP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363415" y="4487593"/>
            <a:ext cx="354740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600" i="1" dirty="0">
                <a:solidFill>
                  <a:schemeClr val="hlink"/>
                </a:solidFill>
                <a:latin typeface="Comic Sans MS" pitchFamily="66" charset="0"/>
              </a:rPr>
              <a:t>Non</a:t>
            </a:r>
            <a:r>
              <a:rPr lang="en-US" sz="3600" i="1" dirty="0">
                <a:latin typeface="Comic Sans MS" pitchFamily="66" charset="0"/>
              </a:rPr>
              <a:t>-examples: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4572000" y="4473795"/>
            <a:ext cx="3654792" cy="212365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4400" dirty="0">
                <a:latin typeface="Comic Sans MS" pitchFamily="66" charset="0"/>
              </a:rPr>
              <a:t>Wake up!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Where am I</a:t>
            </a:r>
            <a:r>
              <a:rPr lang="en-US" sz="4400" dirty="0" smtClean="0">
                <a:latin typeface="Comic Sans MS" pitchFamily="66" charset="0"/>
              </a:rPr>
              <a:t>?</a:t>
            </a:r>
          </a:p>
          <a:p>
            <a:pPr algn="l"/>
            <a:r>
              <a:rPr lang="en-US" sz="4400" dirty="0" smtClean="0">
                <a:latin typeface="Comic Sans MS" pitchFamily="66" charset="0"/>
              </a:rPr>
              <a:t>It’s 3PM.</a:t>
            </a:r>
            <a:endParaRPr lang="en-US" sz="4400" dirty="0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0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0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0232" grpId="0"/>
      <p:bldP spid="180229" grpId="0"/>
      <p:bldP spid="180230" grpId="0"/>
      <p:bldP spid="1802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1050925" y="2292350"/>
          <a:ext cx="65738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0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2292350"/>
                        <a:ext cx="65738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46" name="Object 2"/>
          <p:cNvGraphicFramePr>
            <a:graphicFrameLocks noChangeAspect="1"/>
          </p:cNvGraphicFramePr>
          <p:nvPr/>
        </p:nvGraphicFramePr>
        <p:xfrm>
          <a:off x="1062042" y="2290754"/>
          <a:ext cx="64801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1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42" y="2290754"/>
                        <a:ext cx="6480175" cy="1111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453933" y="4292548"/>
            <a:ext cx="8247293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rgbClr val="008000"/>
                </a:solidFill>
                <a:latin typeface="Comic Sans MS" pitchFamily="66" charset="0"/>
              </a:rPr>
              <a:t>True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even if a Greek carries</a:t>
            </a:r>
            <a:r>
              <a:rPr lang="en-US" sz="4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both</a:t>
            </a:r>
          </a:p>
          <a:p>
            <a:pPr algn="ctr">
              <a:defRPr/>
            </a:pP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 Sword and a Javelin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9899" y="1538151"/>
            <a:ext cx="80025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Greeks carry Swords or Javelins</a:t>
            </a:r>
            <a:endParaRPr lang="en-US" sz="3200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</p:spTree>
    <p:custDataLst>
      <p:tags r:id="rId2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1104855" y="2292350"/>
          <a:ext cx="69453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34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855" y="2292350"/>
                        <a:ext cx="6945312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7" name="Object 1"/>
          <p:cNvGraphicFramePr>
            <a:graphicFrameLocks noChangeAspect="1"/>
          </p:cNvGraphicFramePr>
          <p:nvPr/>
        </p:nvGraphicFramePr>
        <p:xfrm>
          <a:off x="1117203" y="2290763"/>
          <a:ext cx="69961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35" name="Equation" r:id="rId7" imgW="1409700" imgH="228600" progId="Equation.DSMT4">
                  <p:embed/>
                </p:oleObj>
              </mc:Choice>
              <mc:Fallback>
                <p:oleObj name="Equation" r:id="rId7" imgW="1409700" imgH="2286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203" y="2290763"/>
                        <a:ext cx="6996113" cy="11350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537" y="290732"/>
            <a:ext cx="4973509" cy="1158240"/>
          </a:xfrm>
        </p:spPr>
        <p:txBody>
          <a:bodyPr/>
          <a:lstStyle/>
          <a:p>
            <a:pPr eaLnBrk="1" hangingPunct="1"/>
            <a:r>
              <a:rPr lang="en-US" dirty="0" smtClean="0"/>
              <a:t>English to Math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545" y="1497919"/>
            <a:ext cx="8918916" cy="90765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3800" dirty="0" smtClean="0"/>
              <a:t>Greeks carry Bronze or Copper swords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462541" y="4081463"/>
            <a:ext cx="8218917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Bronze or Copper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but </a:t>
            </a:r>
            <a:r>
              <a:rPr lang="en-US" sz="4400" dirty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not </a:t>
            </a:r>
            <a:r>
              <a:rPr lang="en-US" sz="4400" dirty="0" smtClean="0">
                <a:solidFill>
                  <a:srgbClr val="BB0FAB"/>
                </a:solidFill>
                <a:latin typeface="Comic Sans MS" pitchFamily="66" charset="0"/>
                <a:sym typeface="Euclid Symbol" pitchFamily="18" charset="2"/>
              </a:rPr>
              <a:t>both</a:t>
            </a:r>
            <a:endParaRPr lang="en-US" sz="4400" dirty="0">
              <a:solidFill>
                <a:srgbClr val="BB0FAB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/>
              <a:t>propositional ops.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5632" y="208417"/>
            <a:ext cx="5053530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731133"/>
              </p:ext>
            </p:extLst>
          </p:nvPr>
        </p:nvGraphicFramePr>
        <p:xfrm>
          <a:off x="2894647" y="2920617"/>
          <a:ext cx="3342376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0691"/>
                <a:gridCol w="928146"/>
                <a:gridCol w="1563539"/>
              </a:tblGrid>
              <a:tr h="655094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OR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8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029341" y="1039650"/>
            <a:ext cx="71433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The value of (P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r>
              <a:rPr lang="en-US" sz="3600" dirty="0" smtClean="0">
                <a:latin typeface="Comic Sans MS" pitchFamily="66" charset="0"/>
              </a:rPr>
              <a:t> Q)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 err="1" smtClean="0">
                <a:latin typeface="Comic Sans MS" pitchFamily="66" charset="0"/>
              </a:rPr>
              <a:t>iff</a:t>
            </a:r>
            <a:endParaRPr lang="en-US" sz="3600" dirty="0" smtClean="0">
              <a:latin typeface="Comic Sans MS" pitchFamily="66" charset="0"/>
            </a:endParaRPr>
          </a:p>
          <a:p>
            <a:r>
              <a:rPr lang="en-US" sz="3600" dirty="0" smtClean="0">
                <a:latin typeface="Comic Sans MS" pitchFamily="66" charset="0"/>
              </a:rPr>
              <a:t>  P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T,</a:t>
            </a:r>
            <a:r>
              <a:rPr lang="en-US" sz="3600" dirty="0" smtClean="0">
                <a:latin typeface="Comic Sans MS" pitchFamily="66" charset="0"/>
              </a:rPr>
              <a:t> or Q is 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600" dirty="0" smtClean="0">
                <a:latin typeface="Comic Sans MS" pitchFamily="66" charset="0"/>
              </a:rPr>
              <a:t>,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or </a:t>
            </a:r>
            <a:r>
              <a:rPr lang="en-US" sz="3600" i="1" dirty="0" smtClean="0">
                <a:latin typeface="Comic Sans MS" pitchFamily="66" charset="0"/>
              </a:rPr>
              <a:t>both</a:t>
            </a:r>
            <a:r>
              <a:rPr lang="en-US" sz="3600" dirty="0" smtClean="0">
                <a:latin typeface="Comic Sans MS" pitchFamily="66" charset="0"/>
              </a:rPr>
              <a:t> are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</a:rPr>
              <a:t> T</a:t>
            </a:r>
            <a:r>
              <a:rPr lang="en-US" sz="3600" dirty="0" smtClean="0">
                <a:latin typeface="Comic Sans MS" pitchFamily="66" charset="0"/>
              </a:rPr>
              <a:t>.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4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04845" y="5732980"/>
            <a:ext cx="3513762" cy="698642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2445" y="5465852"/>
            <a:ext cx="2103461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XOR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73004"/>
              </p:ext>
            </p:extLst>
          </p:nvPr>
        </p:nvGraphicFramePr>
        <p:xfrm>
          <a:off x="2471560" y="2850032"/>
          <a:ext cx="4215831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3000"/>
                <a:gridCol w="1170696"/>
                <a:gridCol w="1972135"/>
              </a:tblGrid>
              <a:tr h="68587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omic Sans MS" pitchFamily="66" charset="0"/>
                          <a:ea typeface="+mn-ea"/>
                          <a:cs typeface="+mn-cs"/>
                        </a:rPr>
                        <a:t>XOR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FF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FF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528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378657" y="1132116"/>
            <a:ext cx="61798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XOR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</a:t>
            </a:r>
            <a:r>
              <a:rPr lang="en-US" sz="3200" i="1" dirty="0" smtClean="0">
                <a:latin typeface="Comic Sans MS" pitchFamily="66" charset="0"/>
              </a:rPr>
              <a:t>exactly</a:t>
            </a:r>
            <a:r>
              <a:rPr lang="en-US" sz="3200" dirty="0" smtClean="0">
                <a:latin typeface="Comic Sans MS" pitchFamily="66" charset="0"/>
              </a:rPr>
              <a:t> one of P and Q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6176" y="2212521"/>
            <a:ext cx="4248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 XOR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208417"/>
            <a:ext cx="6794500" cy="1003300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AND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94995"/>
              </p:ext>
            </p:extLst>
          </p:nvPr>
        </p:nvGraphicFramePr>
        <p:xfrm>
          <a:off x="2874115" y="2779391"/>
          <a:ext cx="3765455" cy="3505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92374"/>
                <a:gridCol w="973624"/>
                <a:gridCol w="1899457"/>
              </a:tblGrid>
              <a:tr h="7007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 </a:t>
                      </a:r>
                      <a:r>
                        <a:rPr lang="en-US" sz="24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AND</a:t>
                      </a:r>
                      <a:r>
                        <a:rPr lang="en-US" sz="2800" b="1" baseline="0" dirty="0" smtClean="0">
                          <a:solidFill>
                            <a:srgbClr val="0000FF"/>
                          </a:solidFill>
                          <a:latin typeface="Comic Sans MS" pitchFamily="66" charset="0"/>
                        </a:rPr>
                        <a:t> 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tint val="40000"/>
                      </a:schemeClr>
                    </a:solidFill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61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404258" y="1208316"/>
            <a:ext cx="62215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The value of (P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r>
              <a:rPr lang="en-US" sz="3200" dirty="0" smtClean="0">
                <a:latin typeface="Comic Sans MS" pitchFamily="66" charset="0"/>
              </a:rPr>
              <a:t> Q) is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dirty="0" err="1" smtClean="0">
                <a:latin typeface="Comic Sans MS" pitchFamily="66" charset="0"/>
              </a:rPr>
              <a:t>iff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   </a:t>
            </a:r>
            <a:r>
              <a:rPr lang="en-US" sz="3200" i="1" dirty="0" smtClean="0">
                <a:latin typeface="Comic Sans MS" pitchFamily="66" charset="0"/>
              </a:rPr>
              <a:t>both</a:t>
            </a:r>
            <a:r>
              <a:rPr lang="en-US" sz="3200" dirty="0" smtClean="0">
                <a:latin typeface="Comic Sans MS" pitchFamily="66" charset="0"/>
              </a:rPr>
              <a:t> P and Q are 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T</a:t>
            </a:r>
            <a:r>
              <a:rPr lang="en-US" sz="3200" dirty="0" smtClean="0">
                <a:latin typeface="Comic Sans MS" pitchFamily="66" charset="0"/>
              </a:rPr>
              <a:t>.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7274" y="2212521"/>
            <a:ext cx="4289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Truth Table for 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AND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5637" y="6553200"/>
            <a:ext cx="1518364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" name="Oval 6"/>
          <p:cNvSpPr/>
          <p:nvPr/>
        </p:nvSpPr>
        <p:spPr bwMode="auto">
          <a:xfrm>
            <a:off x="2895456" y="3459337"/>
            <a:ext cx="3513762" cy="698642"/>
          </a:xfrm>
          <a:prstGeom prst="ellipse">
            <a:avLst/>
          </a:prstGeom>
          <a:solidFill>
            <a:srgbClr val="0066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9365" y="3231613"/>
            <a:ext cx="2242922" cy="1077218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iff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i="1" dirty="0" smtClean="0">
                <a:latin typeface="Comic Sans MS" pitchFamily="66" charset="0"/>
              </a:rPr>
              <a:t>both</a:t>
            </a:r>
          </a:p>
          <a:p>
            <a:r>
              <a:rPr lang="en-US" dirty="0" smtClean="0">
                <a:latin typeface="Comic Sans MS" pitchFamily="66" charset="0"/>
              </a:rPr>
              <a:t>P,Q are </a:t>
            </a:r>
            <a:r>
              <a:rPr lang="en-US" dirty="0" smtClean="0">
                <a:solidFill>
                  <a:srgbClr val="006600"/>
                </a:solidFill>
                <a:latin typeface="Comic Sans MS" pitchFamily="66" charset="0"/>
              </a:rPr>
              <a:t>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248" y="208417"/>
            <a:ext cx="5402851" cy="1014208"/>
          </a:xfrm>
        </p:spPr>
        <p:txBody>
          <a:bodyPr/>
          <a:lstStyle/>
          <a:p>
            <a:r>
              <a:rPr lang="en-US" sz="3600" dirty="0" smtClean="0"/>
              <a:t>Definition of </a:t>
            </a:r>
            <a:r>
              <a:rPr lang="en-US" sz="3600" dirty="0" smtClean="0">
                <a:solidFill>
                  <a:srgbClr val="0000FF"/>
                </a:solidFill>
              </a:rPr>
              <a:t>NOT</a:t>
            </a:r>
            <a:endParaRPr lang="en-US" sz="3600" dirty="0">
              <a:solidFill>
                <a:srgbClr val="0000FF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15112"/>
              </p:ext>
            </p:extLst>
          </p:nvPr>
        </p:nvGraphicFramePr>
        <p:xfrm>
          <a:off x="3860050" y="3845154"/>
          <a:ext cx="2192130" cy="210311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950"/>
                <a:gridCol w="1511180"/>
              </a:tblGrid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NOT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(P)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  <a:endParaRPr lang="en-US" sz="2800" b="0" dirty="0">
                        <a:solidFill>
                          <a:srgbClr val="008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0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rgbClr val="C00000"/>
                          </a:solidFill>
                          <a:latin typeface="Comic Sans MS" pitchFamily="66" charset="0"/>
                        </a:rPr>
                        <a:t>F</a:t>
                      </a:r>
                      <a:endParaRPr lang="en-US" sz="2800" b="0" dirty="0">
                        <a:solidFill>
                          <a:srgbClr val="C00000"/>
                        </a:solidFill>
                        <a:latin typeface="Comic Sans MS" pitchFamily="66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rgbClr val="008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3912" y="1335743"/>
            <a:ext cx="769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latin typeface="Comic Sans MS" pitchFamily="66" charset="0"/>
              </a:rPr>
              <a:t>The value of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400" dirty="0" smtClean="0">
                <a:latin typeface="Comic Sans MS" pitchFamily="66" charset="0"/>
              </a:rPr>
              <a:t>(P) 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</a:rPr>
              <a:t>T </a:t>
            </a:r>
            <a:r>
              <a:rPr lang="en-US" sz="4400" dirty="0" err="1" smtClean="0">
                <a:latin typeface="Comic Sans MS" pitchFamily="66" charset="0"/>
              </a:rPr>
              <a:t>iff</a:t>
            </a:r>
            <a:r>
              <a:rPr lang="en-US" sz="4400" dirty="0" smtClean="0">
                <a:latin typeface="Comic Sans MS" pitchFamily="66" charset="0"/>
              </a:rPr>
              <a:t>        </a:t>
            </a:r>
          </a:p>
          <a:p>
            <a:pPr algn="l"/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dirty="0" smtClean="0">
                <a:latin typeface="Comic Sans MS" pitchFamily="66" charset="0"/>
              </a:rPr>
              <a:t>the </a:t>
            </a:r>
            <a:r>
              <a:rPr lang="en-US" sz="4400" dirty="0">
                <a:latin typeface="Comic Sans MS" pitchFamily="66" charset="0"/>
              </a:rPr>
              <a:t>value </a:t>
            </a:r>
            <a:r>
              <a:rPr lang="en-US" sz="4400" dirty="0" smtClean="0">
                <a:latin typeface="Comic Sans MS" pitchFamily="66" charset="0"/>
              </a:rPr>
              <a:t>of        P  is 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</a:rPr>
              <a:t>F</a:t>
            </a:r>
            <a:r>
              <a:rPr lang="en-US" sz="4400" dirty="0" smtClean="0">
                <a:latin typeface="Comic Sans MS" pitchFamily="66" charset="0"/>
              </a:rPr>
              <a:t>.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91222" y="2948997"/>
            <a:ext cx="6010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mic Sans MS" pitchFamily="66" charset="0"/>
              </a:rPr>
              <a:t>Truth Table for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b="1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P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  <a:noFill/>
        </p:spPr>
        <p:txBody>
          <a:bodyPr/>
          <a:lstStyle/>
          <a:p>
            <a:r>
              <a:rPr lang="en-US" dirty="0" smtClean="0"/>
              <a:t>propositional ops.</a:t>
            </a:r>
            <a:fld id="{0150943C-9303-41DF-A6FA-7E32D6C5D18E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070" y="304800"/>
            <a:ext cx="7543800" cy="1143000"/>
          </a:xfrm>
        </p:spPr>
        <p:txBody>
          <a:bodyPr/>
          <a:lstStyle/>
          <a:p>
            <a:r>
              <a:rPr lang="en-US" sz="4000" dirty="0" smtClean="0"/>
              <a:t>Other Applications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78039" y="3858422"/>
            <a:ext cx="8781571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((x&gt;0) || (x </a:t>
            </a: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Euclid Symbol"/>
              </a:rPr>
              <a:t>&lt;= </a:t>
            </a:r>
            <a:r>
              <a:rPr lang="en-US" sz="3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 &amp;&amp; y&gt;100))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mic Sans MS" pitchFamily="66" charset="0"/>
                <a:sym typeface="Euclid Extra"/>
              </a:rPr>
              <a:t></a:t>
            </a:r>
          </a:p>
          <a:p>
            <a:r>
              <a:rPr lang="en-US" sz="2800" b="1" dirty="0" smtClean="0">
                <a:solidFill>
                  <a:srgbClr val="000000"/>
                </a:solidFill>
                <a:latin typeface="Comic Sans MS" pitchFamily="66" charset="0"/>
                <a:sym typeface="Euclid Extra"/>
              </a:rPr>
              <a:t>(more code)</a:t>
            </a:r>
            <a:endParaRPr lang="en-US" sz="2800" b="1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626563" y="6553200"/>
            <a:ext cx="1517438" cy="27699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propositional ops.</a:t>
            </a:r>
            <a:fld id="{3251DA95-B240-47FE-901D-B78FC8E8E532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8829" y="3183430"/>
            <a:ext cx="915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OR</a:t>
            </a:r>
            <a:endParaRPr lang="en-US" sz="4000" dirty="0">
              <a:solidFill>
                <a:srgbClr val="CCCCFF">
                  <a:lumMod val="50000"/>
                </a:srgbClr>
              </a:solidFill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6836" y="3206324"/>
            <a:ext cx="1338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endParaRPr lang="en-US" sz="4000" dirty="0">
              <a:solidFill>
                <a:srgbClr val="CCCCFF">
                  <a:lumMod val="50000"/>
                </a:srgbClr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1820" y="1594561"/>
            <a:ext cx="7464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Java Logical Expressions:</a:t>
            </a:r>
          </a:p>
        </p:txBody>
      </p:sp>
    </p:spTree>
    <p:extLst>
      <p:ext uri="{BB962C8B-B14F-4D97-AF65-F5344CB8AC3E}">
        <p14:creationId xmlns:p14="http://schemas.microsoft.com/office/powerpoint/2010/main" val="409261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3|1.5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20.8|1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3.3|1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6|23.6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7918</TotalTime>
  <Words>390</Words>
  <Application>Microsoft Macintosh PowerPoint</Application>
  <PresentationFormat>On-screen Show (4:3)</PresentationFormat>
  <Paragraphs>134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6.042 Lecture Template</vt:lpstr>
      <vt:lpstr>1_6.042 Lecture Template</vt:lpstr>
      <vt:lpstr>2_6.042 Lecture Template</vt:lpstr>
      <vt:lpstr>Equation</vt:lpstr>
      <vt:lpstr>Propositional Operators</vt:lpstr>
      <vt:lpstr>Propositional (Boolean) Logic</vt:lpstr>
      <vt:lpstr>English to Math</vt:lpstr>
      <vt:lpstr>English to Math</vt:lpstr>
      <vt:lpstr>Definition of OR</vt:lpstr>
      <vt:lpstr>Definition of XOR</vt:lpstr>
      <vt:lpstr>Definition of AND</vt:lpstr>
      <vt:lpstr>Definition of NOT</vt:lpstr>
      <vt:lpstr>Other Applications</vt:lpstr>
      <vt:lpstr>Digital Logic</vt:lpstr>
      <vt:lpstr>Application:  Digital Logic</vt:lpstr>
      <vt:lpstr>Digital Logic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649</cp:revision>
  <cp:lastPrinted>2013-04-04T02:36:59Z</cp:lastPrinted>
  <dcterms:created xsi:type="dcterms:W3CDTF">2011-02-09T15:01:58Z</dcterms:created>
  <dcterms:modified xsi:type="dcterms:W3CDTF">2014-02-18T21:51:58Z</dcterms:modified>
</cp:coreProperties>
</file>