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462" r:id="rId2"/>
    <p:sldId id="599" r:id="rId3"/>
    <p:sldId id="674" r:id="rId4"/>
    <p:sldId id="675" r:id="rId5"/>
    <p:sldId id="665" r:id="rId6"/>
    <p:sldId id="709" r:id="rId7"/>
    <p:sldId id="672" r:id="rId8"/>
    <p:sldId id="707" r:id="rId9"/>
    <p:sldId id="706" r:id="rId10"/>
    <p:sldId id="677" r:id="rId11"/>
    <p:sldId id="708" r:id="rId12"/>
    <p:sldId id="705" r:id="rId13"/>
    <p:sldId id="711" r:id="rId14"/>
    <p:sldId id="695" r:id="rId15"/>
    <p:sldId id="696" r:id="rId16"/>
    <p:sldId id="697" r:id="rId17"/>
    <p:sldId id="698" r:id="rId18"/>
    <p:sldId id="699" r:id="rId19"/>
    <p:sldId id="700" r:id="rId20"/>
    <p:sldId id="701" r:id="rId21"/>
    <p:sldId id="702" r:id="rId22"/>
    <p:sldId id="704" r:id="rId23"/>
    <p:sldId id="678" r:id="rId24"/>
    <p:sldId id="681" r:id="rId25"/>
    <p:sldId id="682" r:id="rId26"/>
    <p:sldId id="688" r:id="rId27"/>
    <p:sldId id="689" r:id="rId28"/>
    <p:sldId id="690" r:id="rId29"/>
  </p:sldIdLst>
  <p:sldSz cx="9144000" cy="6858000" type="letter"/>
  <p:notesSz cx="9601200" cy="73152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 autoAdjust="0"/>
    <p:restoredTop sz="95638" autoAdjust="0"/>
  </p:normalViewPr>
  <p:slideViewPr>
    <p:cSldViewPr showGuides="1">
      <p:cViewPr>
        <p:scale>
          <a:sx n="103" d="100"/>
          <a:sy n="103" d="100"/>
        </p:scale>
        <p:origin x="-464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4" d="100"/>
        <a:sy n="214" d="100"/>
      </p:scale>
      <p:origin x="0" y="32096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gs" Target="tags/tag1.xml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8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5732" y="6553200"/>
            <a:ext cx="9406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5732" y="6553200"/>
            <a:ext cx="9406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April 14,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228600" y="1524000"/>
            <a:ext cx="8534400" cy="3810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 Min-Gray Edges    </a:t>
            </a:r>
          </a:p>
          <a:p>
            <a:r>
              <a:rPr lang="en-US" sz="8000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          give</a:t>
            </a:r>
          </a:p>
          <a:p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Min-Weight Tree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351514" y="6553200"/>
            <a:ext cx="7924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min-gray.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>
                <a:solidFill>
                  <a:srgbClr val="FF00FF"/>
                </a:solidFill>
              </a:rPr>
              <a:t>Swap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181600"/>
          </a:xfrm>
        </p:spPr>
        <p:txBody>
          <a:bodyPr/>
          <a:lstStyle/>
          <a:p>
            <a:r>
              <a:rPr lang="en-US" sz="5400" dirty="0" smtClean="0"/>
              <a:t>Suppose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FF0000"/>
                </a:solidFill>
              </a:rPr>
              <a:t>not</a:t>
            </a:r>
            <a:r>
              <a:rPr lang="en-US" sz="5400" dirty="0"/>
              <a:t> an </a:t>
            </a:r>
            <a:r>
              <a:rPr lang="en-US" sz="5400" dirty="0" smtClean="0"/>
              <a:t>edge of </a:t>
            </a:r>
          </a:p>
          <a:p>
            <a:r>
              <a:rPr lang="en-US" sz="5400" dirty="0" err="1" smtClean="0">
                <a:solidFill>
                  <a:srgbClr val="008000"/>
                </a:solidFill>
              </a:rPr>
              <a:t>css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.</a:t>
            </a:r>
            <a:endParaRPr lang="en-US" sz="4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  <a:p>
            <a:endParaRPr lang="en-US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286000"/>
            <a:ext cx="8610600" cy="449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Then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there is edge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800" kern="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g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 of </a:t>
            </a:r>
            <a:r>
              <a:rPr lang="en-US" sz="4800" kern="0" dirty="0">
                <a:solidFill>
                  <a:srgbClr val="0000E5"/>
                </a:solidFill>
                <a:latin typeface="Comic Sans MS"/>
              </a:rPr>
              <a:t>C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   (</a:t>
            </a:r>
            <a:r>
              <a:rPr lang="en-US" sz="5400" kern="0" dirty="0" err="1">
                <a:solidFill>
                  <a:srgbClr val="000000"/>
                </a:solidFill>
                <a:latin typeface="Comic Sans MS"/>
              </a:rPr>
              <a:t>i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) </a:t>
            </a:r>
            <a:r>
              <a:rPr lang="en-US" sz="5400" kern="0" dirty="0" err="1">
                <a:solidFill>
                  <a:srgbClr val="0000F1"/>
                </a:solidFill>
                <a:latin typeface="Comic Sans MS"/>
              </a:rPr>
              <a:t>wt</a:t>
            </a:r>
            <a:r>
              <a:rPr lang="en-US" sz="5400" kern="0" dirty="0">
                <a:solidFill>
                  <a:srgbClr val="0000F1"/>
                </a:solidFill>
                <a:latin typeface="Comic Sans MS"/>
              </a:rPr>
              <a:t>(</a:t>
            </a:r>
            <a:r>
              <a:rPr lang="en-US" sz="5400" b="1" i="1" kern="0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kern="0" dirty="0">
                <a:solidFill>
                  <a:srgbClr val="0000F1"/>
                </a:solidFill>
                <a:latin typeface="Comic Sans MS"/>
              </a:rPr>
              <a:t>) </a:t>
            </a:r>
            <a:r>
              <a:rPr lang="en-US" sz="5400" b="1" kern="0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kern="0" dirty="0" err="1">
                <a:solidFill>
                  <a:srgbClr val="0000F1"/>
                </a:solidFill>
                <a:latin typeface="Comic Sans MS"/>
              </a:rPr>
              <a:t>wt</a:t>
            </a:r>
            <a:r>
              <a:rPr lang="en-US" sz="5400" kern="0" dirty="0">
                <a:solidFill>
                  <a:srgbClr val="0000F1"/>
                </a:solidFill>
                <a:latin typeface="Comic Sans MS"/>
              </a:rPr>
              <a:t>(g)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   (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ii)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</a:t>
            </a: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is a </a:t>
            </a:r>
            <a:r>
              <a:rPr lang="en-US" sz="4800" kern="0" dirty="0" err="1">
                <a:solidFill>
                  <a:srgbClr val="008000"/>
                </a:solidFill>
                <a:latin typeface="Comic Sans MS"/>
              </a:rPr>
              <a:t>css</a:t>
            </a:r>
            <a:endParaRPr lang="en-US" sz="4800" kern="0" dirty="0">
              <a:solidFill>
                <a:srgbClr val="008000"/>
              </a:solidFill>
              <a:latin typeface="Comic Sans MS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>
                <a:solidFill>
                  <a:srgbClr val="FF00FF"/>
                </a:solidFill>
              </a:rPr>
              <a:t>Swap </a:t>
            </a:r>
            <a:r>
              <a:rPr lang="en-US" dirty="0">
                <a:solidFill>
                  <a:srgbClr val="000000"/>
                </a:solidFill>
              </a:rPr>
              <a:t>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382000" cy="1981200"/>
          </a:xfrm>
        </p:spPr>
        <p:txBody>
          <a:bodyPr/>
          <a:lstStyle/>
          <a:p>
            <a:r>
              <a:rPr lang="en-US" sz="5400" dirty="0" smtClean="0"/>
              <a:t>Suppose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FF0000"/>
                </a:solidFill>
              </a:rPr>
              <a:t>not</a:t>
            </a:r>
            <a:r>
              <a:rPr lang="en-US" sz="5400" dirty="0"/>
              <a:t> an </a:t>
            </a:r>
            <a:r>
              <a:rPr lang="en-US" sz="5400" dirty="0" smtClean="0"/>
              <a:t>edge of </a:t>
            </a:r>
          </a:p>
          <a:p>
            <a:r>
              <a:rPr lang="en-US" sz="5400" dirty="0" err="1" smtClean="0">
                <a:solidFill>
                  <a:srgbClr val="008000"/>
                </a:solidFill>
              </a:rPr>
              <a:t>css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.   </a:t>
            </a:r>
            <a:endParaRPr lang="en-US" sz="4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46152" y="6553200"/>
            <a:ext cx="850225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413842"/>
              </p:ext>
            </p:extLst>
          </p:nvPr>
        </p:nvGraphicFramePr>
        <p:xfrm>
          <a:off x="1752600" y="5267325"/>
          <a:ext cx="31505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5267325"/>
                        <a:ext cx="3150525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FF00FF"/>
                </a:solidFill>
              </a:rPr>
              <a:t>Swap</a:t>
            </a:r>
            <a:r>
              <a:rPr lang="en-US" sz="5400" dirty="0" smtClean="0"/>
              <a:t> Lemma implies:</a:t>
            </a:r>
            <a:endParaRPr lang="en-US" sz="5400" dirty="0" smtClean="0"/>
          </a:p>
          <a:p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   C </a:t>
            </a:r>
            <a:r>
              <a:rPr lang="en-US" sz="5700" dirty="0" smtClean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 </a:t>
            </a:r>
            <a:r>
              <a:rPr lang="en-US" sz="5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/>
                <a:cs typeface="Comic Sans MS"/>
              </a:rPr>
              <a:t>not minimum </a:t>
            </a:r>
            <a:r>
              <a:rPr lang="en-US" sz="57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css</a:t>
            </a:r>
            <a:endParaRPr lang="en-US" sz="5700" dirty="0" smtClean="0">
              <a:solidFill>
                <a:srgbClr val="008000"/>
              </a:solidFill>
              <a:latin typeface="Comic Sans MS"/>
              <a:cs typeface="Comic Sans MS"/>
            </a:endParaRPr>
          </a:p>
          <a:p>
            <a:r>
              <a:rPr lang="en-US" sz="5700" dirty="0" smtClean="0">
                <a:latin typeface="Comic Sans MS"/>
                <a:cs typeface="Comic Sans MS"/>
              </a:rPr>
              <a:t>because                  has</a:t>
            </a:r>
          </a:p>
          <a:p>
            <a:r>
              <a:rPr lang="en-US" sz="5700" dirty="0" smtClean="0">
                <a:latin typeface="Comic Sans MS"/>
                <a:cs typeface="Comic Sans MS"/>
              </a:rPr>
              <a:t>smaller weight.</a:t>
            </a:r>
            <a:endParaRPr lang="en-US" sz="5700" dirty="0" smtClean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617770"/>
              </p:ext>
            </p:extLst>
          </p:nvPr>
        </p:nvGraphicFramePr>
        <p:xfrm>
          <a:off x="3200400" y="3410335"/>
          <a:ext cx="336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2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400" y="3410335"/>
                        <a:ext cx="336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915400" cy="4953000"/>
          </a:xfrm>
        </p:spPr>
        <p:txBody>
          <a:bodyPr/>
          <a:lstStyle/>
          <a:p>
            <a:r>
              <a:rPr lang="en-US" sz="5400" dirty="0" smtClean="0">
                <a:solidFill>
                  <a:srgbClr val="FF00FF"/>
                </a:solidFill>
              </a:rPr>
              <a:t>Swap</a:t>
            </a:r>
            <a:r>
              <a:rPr lang="en-US" sz="5400" dirty="0" smtClean="0"/>
              <a:t> Lemma implies:</a:t>
            </a:r>
            <a:endParaRPr lang="en-US" sz="5400" dirty="0" smtClean="0"/>
          </a:p>
          <a:p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   C </a:t>
            </a:r>
            <a:r>
              <a:rPr lang="en-US" sz="5700" dirty="0" smtClean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 </a:t>
            </a:r>
            <a:r>
              <a:rPr lang="en-US" sz="5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/>
                <a:cs typeface="Comic Sans MS"/>
              </a:rPr>
              <a:t>not minimum </a:t>
            </a:r>
            <a:r>
              <a:rPr lang="en-US" sz="57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css</a:t>
            </a:r>
            <a:r>
              <a:rPr lang="en-US" sz="57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r>
              <a:rPr lang="en-US" sz="5700" dirty="0" smtClean="0">
                <a:solidFill>
                  <a:srgbClr val="000000"/>
                </a:solidFill>
                <a:latin typeface="Comic Sans MS"/>
                <a:cs typeface="Comic Sans MS"/>
              </a:rPr>
              <a:t>So </a:t>
            </a:r>
            <a:r>
              <a:rPr lang="en-US" sz="6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5400" dirty="0"/>
              <a:t>must be in </a:t>
            </a:r>
            <a:r>
              <a:rPr lang="en-US" sz="5400" dirty="0" smtClean="0"/>
              <a:t>MST.</a:t>
            </a:r>
          </a:p>
          <a:p>
            <a:r>
              <a:rPr lang="en-US" sz="5400" dirty="0" smtClean="0"/>
              <a:t>That is, 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5400" dirty="0"/>
              <a:t>is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necessary</a:t>
            </a:r>
            <a:r>
              <a:rPr lang="en-US" sz="5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1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10600" cy="4876800"/>
          </a:xfrm>
        </p:spPr>
        <p:txBody>
          <a:bodyPr/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Say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C </a:t>
            </a:r>
            <a:r>
              <a:rPr lang="en-US" sz="6600" dirty="0" smtClean="0"/>
              <a:t>connected, so have</a:t>
            </a:r>
          </a:p>
          <a:p>
            <a:r>
              <a:rPr lang="en-US" sz="6600" dirty="0" smtClean="0"/>
              <a:t>path 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>
                <a:solidFill>
                  <a:srgbClr val="FF00FF"/>
                </a:solidFill>
              </a:rPr>
              <a:t>Swap Lemma</a:t>
            </a:r>
            <a:endParaRPr lang="en-US" dirty="0">
              <a:solidFill>
                <a:srgbClr val="FF00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191942"/>
              </p:ext>
            </p:extLst>
          </p:nvPr>
        </p:nvGraphicFramePr>
        <p:xfrm>
          <a:off x="1828800" y="1524000"/>
          <a:ext cx="69659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1" name="Equation" r:id="rId3" imgW="1117600" imgH="152400" progId="Equation.DSMT4">
                  <p:embed/>
                </p:oleObj>
              </mc:Choice>
              <mc:Fallback>
                <p:oleObj name="Equation" r:id="rId3" imgW="11176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1524000"/>
                        <a:ext cx="696595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030949"/>
              </p:ext>
            </p:extLst>
          </p:nvPr>
        </p:nvGraphicFramePr>
        <p:xfrm>
          <a:off x="1295400" y="4657726"/>
          <a:ext cx="6553200" cy="168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2" name="Equation" r:id="rId5" imgW="889000" imgH="228600" progId="Equation.DSMT4">
                  <p:embed/>
                </p:oleObj>
              </mc:Choice>
              <mc:Fallback>
                <p:oleObj name="Equation" r:id="rId5" imgW="889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4657726"/>
                        <a:ext cx="6553200" cy="1684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58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747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connects</a:t>
            </a:r>
          </a:p>
          <a:p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n-US" sz="5400" dirty="0" smtClean="0"/>
              <a:t> black</a:t>
            </a:r>
            <a:endParaRPr lang="en-US" sz="540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>
                <a:solidFill>
                  <a:schemeClr val="tx1"/>
                </a:solidFill>
              </a:rPr>
              <a:t>Swap Lemma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1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34" grpId="0" animBg="1"/>
      <p:bldP spid="36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19400" y="1676400"/>
            <a:ext cx="1219200" cy="1676400"/>
            <a:chOff x="2819400" y="1676400"/>
            <a:chExt cx="1219200" cy="1676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895600" y="1981200"/>
              <a:ext cx="1143000" cy="1371600"/>
              <a:chOff x="2895600" y="1981200"/>
              <a:chExt cx="1143000" cy="1371600"/>
            </a:xfrm>
          </p:grpSpPr>
          <p:cxnSp>
            <p:nvCxnSpPr>
              <p:cNvPr id="13" name="Straight Connector 12"/>
              <p:cNvCxnSpPr>
                <a:stCxn id="30" idx="3"/>
                <a:endCxn id="37" idx="7"/>
              </p:cNvCxnSpPr>
              <p:nvPr/>
            </p:nvCxnSpPr>
            <p:spPr bwMode="auto">
              <a:xfrm flipH="1">
                <a:off x="3025682" y="2111282"/>
                <a:ext cx="882836" cy="1111436"/>
              </a:xfrm>
              <a:prstGeom prst="line">
                <a:avLst/>
              </a:prstGeom>
              <a:noFill/>
              <a:ln w="698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30" name="Oval 29"/>
              <p:cNvSpPr/>
              <p:nvPr/>
            </p:nvSpPr>
            <p:spPr bwMode="auto">
              <a:xfrm>
                <a:off x="3886200" y="19812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895600" y="3200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819400" y="1676400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accent1">
                      <a:lumMod val="50000"/>
                    </a:schemeClr>
                  </a:solidFill>
                </a:rPr>
                <a:t>g</a:t>
              </a:r>
              <a:endParaRPr lang="en-US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1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267200"/>
            <a:ext cx="4492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  <a:endParaRPr lang="en-US" sz="4400" dirty="0">
              <a:solidFill>
                <a:srgbClr val="0000E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19400" y="1676400"/>
            <a:ext cx="1219200" cy="1676400"/>
            <a:chOff x="2819400" y="1676400"/>
            <a:chExt cx="1219200" cy="1676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895600" y="1981200"/>
              <a:ext cx="1143000" cy="1371600"/>
              <a:chOff x="2895600" y="1981200"/>
              <a:chExt cx="1143000" cy="1371600"/>
            </a:xfrm>
          </p:grpSpPr>
          <p:cxnSp>
            <p:nvCxnSpPr>
              <p:cNvPr id="13" name="Straight Connector 12"/>
              <p:cNvCxnSpPr>
                <a:stCxn id="30" idx="3"/>
                <a:endCxn id="37" idx="7"/>
              </p:cNvCxnSpPr>
              <p:nvPr/>
            </p:nvCxnSpPr>
            <p:spPr bwMode="auto">
              <a:xfrm flipH="1">
                <a:off x="3025682" y="2111282"/>
                <a:ext cx="882836" cy="1111436"/>
              </a:xfrm>
              <a:prstGeom prst="line">
                <a:avLst/>
              </a:prstGeom>
              <a:noFill/>
              <a:ln w="698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30" name="Oval 29"/>
              <p:cNvSpPr/>
              <p:nvPr/>
            </p:nvSpPr>
            <p:spPr bwMode="auto">
              <a:xfrm>
                <a:off x="3886200" y="19812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895600" y="3200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819400" y="1676400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accent1">
                      <a:lumMod val="50000"/>
                    </a:schemeClr>
                  </a:solidFill>
                </a:rPr>
                <a:t>g</a:t>
              </a:r>
              <a:endParaRPr lang="en-US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9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704820"/>
              </p:ext>
            </p:extLst>
          </p:nvPr>
        </p:nvGraphicFramePr>
        <p:xfrm>
          <a:off x="381000" y="1533525"/>
          <a:ext cx="20828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name="Equation" r:id="rId3" imgW="393700" imgH="228600" progId="Equation.DSMT4">
                  <p:embed/>
                </p:oleObj>
              </mc:Choice>
              <mc:Fallback>
                <p:oleObj name="Equation" r:id="rId3" imgW="393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533525"/>
                        <a:ext cx="208280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>
            <a:stCxn id="33" idx="3"/>
            <a:endCxn id="37" idx="7"/>
          </p:cNvCxnSpPr>
          <p:nvPr/>
        </p:nvCxnSpPr>
        <p:spPr bwMode="auto">
          <a:xfrm flipH="1">
            <a:off x="3025682" y="2111282"/>
            <a:ext cx="882836" cy="1111436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3886200" y="1981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895600" y="3200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4267200"/>
            <a:ext cx="4492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  <a:endParaRPr lang="en-US" sz="4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91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Graph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Assume all edges have</a:t>
            </a:r>
          </a:p>
          <a:p>
            <a:r>
              <a:rPr lang="en-US" sz="5400" dirty="0" smtClean="0"/>
              <a:t>different weights.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5075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511691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8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3" name="Oval 32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23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" y="1447800"/>
            <a:ext cx="8573080" cy="2667000"/>
            <a:chOff x="494720" y="1524000"/>
            <a:chExt cx="8573080" cy="2667000"/>
          </a:xfrm>
        </p:grpSpPr>
        <p:sp>
          <p:nvSpPr>
            <p:cNvPr id="3" name="TextBox 2"/>
            <p:cNvSpPr txBox="1"/>
            <p:nvPr/>
          </p:nvSpPr>
          <p:spPr>
            <a:xfrm>
              <a:off x="494720" y="1605677"/>
              <a:ext cx="8573080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                 is connected:</a:t>
              </a:r>
            </a:p>
            <a:p>
              <a:r>
                <a:rPr lang="en-US" sz="5400" dirty="0" smtClean="0"/>
                <a:t>end-points of </a:t>
              </a:r>
              <a:r>
                <a:rPr lang="en-US" sz="5400" dirty="0" smtClean="0">
                  <a:solidFill>
                    <a:srgbClr val="0000E5"/>
                  </a:solidFill>
                </a:rPr>
                <a:t>g</a:t>
              </a:r>
              <a:r>
                <a:rPr lang="en-US" sz="5400" dirty="0" smtClean="0"/>
                <a:t> connected</a:t>
              </a:r>
            </a:p>
            <a:p>
              <a:r>
                <a:rPr lang="en-US" sz="5400" dirty="0" smtClean="0"/>
                <a:t>by </a:t>
              </a:r>
              <a:r>
                <a:rPr lang="en-US" sz="5400" dirty="0" smtClean="0">
                  <a:solidFill>
                    <a:srgbClr val="008000"/>
                  </a:solidFill>
                </a:rPr>
                <a:t>path</a:t>
              </a:r>
              <a:endParaRPr lang="en-US" sz="5400" dirty="0" smtClean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955937"/>
                </p:ext>
              </p:extLst>
            </p:nvPr>
          </p:nvGraphicFramePr>
          <p:xfrm>
            <a:off x="494720" y="1524000"/>
            <a:ext cx="3359150" cy="1209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2" name="Equation" r:id="rId3" imgW="635000" imgH="228600" progId="Equation.DSMT4">
                    <p:embed/>
                  </p:oleObj>
                </mc:Choice>
                <mc:Fallback>
                  <p:oleObj name="Equation" r:id="rId3" imgW="635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4720" y="1524000"/>
                          <a:ext cx="3359150" cy="1209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4"/>
          <p:cNvSpPr/>
          <p:nvPr/>
        </p:nvSpPr>
        <p:spPr>
          <a:xfrm>
            <a:off x="228600" y="3200400"/>
            <a:ext cx="899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 smtClean="0">
                <a:solidFill>
                  <a:srgbClr val="000000"/>
                </a:solidFill>
              </a:rPr>
              <a:t>            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8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5075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697528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0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1" name="Oval 30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09600" y="4724400"/>
            <a:ext cx="2236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930093"/>
                </a:solidFill>
              </a:rPr>
              <a:t>QED</a:t>
            </a:r>
            <a:endParaRPr lang="en-US" sz="7200" dirty="0">
              <a:solidFill>
                <a:srgbClr val="93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7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36576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There is a spanning tree built of min-weight gray  edges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 -- from previous slides.</a:t>
            </a:r>
          </a:p>
        </p:txBody>
      </p:sp>
    </p:spTree>
    <p:extLst>
      <p:ext uri="{BB962C8B-B14F-4D97-AF65-F5344CB8AC3E}">
        <p14:creationId xmlns:p14="http://schemas.microsoft.com/office/powerpoint/2010/main" val="277058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038600"/>
          </a:xfrm>
        </p:spPr>
        <p:txBody>
          <a:bodyPr/>
          <a:lstStyle/>
          <a:p>
            <a:r>
              <a:rPr lang="en-US" sz="4400" dirty="0" smtClean="0">
                <a:solidFill>
                  <a:srgbClr val="930093"/>
                </a:solidFill>
              </a:rPr>
              <a:t>Corollary:</a:t>
            </a:r>
            <a:r>
              <a:rPr lang="en-US" sz="5400" dirty="0">
                <a:solidFill>
                  <a:srgbClr val="000000"/>
                </a:solidFill>
              </a:rPr>
              <a:t> Min-weight gray </a:t>
            </a:r>
            <a:endParaRPr lang="en-US" sz="5400" dirty="0" smtClean="0">
              <a:solidFill>
                <a:srgbClr val="000000"/>
              </a:solidFill>
            </a:endParaRPr>
          </a:p>
          <a:p>
            <a:r>
              <a:rPr lang="en-US" sz="5400" dirty="0" smtClean="0">
                <a:solidFill>
                  <a:srgbClr val="000000"/>
                </a:solidFill>
              </a:rPr>
              <a:t>edges give minimum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weight spanning tree.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Min-weight tree is </a:t>
            </a:r>
            <a:r>
              <a:rPr lang="en-US" sz="5400" dirty="0" smtClean="0">
                <a:solidFill>
                  <a:srgbClr val="008000"/>
                </a:solidFill>
              </a:rPr>
              <a:t>unique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990600"/>
          </a:xfrm>
        </p:spPr>
        <p:txBody>
          <a:bodyPr/>
          <a:lstStyle/>
          <a:p>
            <a:r>
              <a:rPr lang="en-US" dirty="0" smtClean="0"/>
              <a:t>The Minimum Weight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029200"/>
          </a:xfrm>
        </p:spPr>
        <p:txBody>
          <a:bodyPr/>
          <a:lstStyle/>
          <a:p>
            <a:r>
              <a:rPr lang="en-US" sz="4400" dirty="0" smtClean="0">
                <a:solidFill>
                  <a:srgbClr val="930093"/>
                </a:solidFill>
              </a:rPr>
              <a:t>Lemma: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  <a:r>
              <a:rPr lang="en-US" sz="5400" dirty="0" err="1" smtClean="0">
                <a:solidFill>
                  <a:srgbClr val="000000"/>
                </a:solidFill>
              </a:rPr>
              <a:t>Subgraph</a:t>
            </a:r>
            <a:r>
              <a:rPr lang="en-US" sz="5400" dirty="0" smtClean="0">
                <a:solidFill>
                  <a:srgbClr val="000000"/>
                </a:solidFill>
              </a:rPr>
              <a:t> with all the min-weight gray  edges is min-gray.</a:t>
            </a:r>
          </a:p>
          <a:p>
            <a:pPr>
              <a:lnSpc>
                <a:spcPct val="80000"/>
              </a:lnSpc>
            </a:pPr>
            <a:r>
              <a:rPr lang="en-US" sz="4400" dirty="0" smtClean="0">
                <a:solidFill>
                  <a:srgbClr val="930093"/>
                </a:solidFill>
              </a:rPr>
              <a:t>Proof: </a:t>
            </a:r>
            <a:r>
              <a:rPr lang="en-US" sz="4400" dirty="0" smtClean="0"/>
              <a:t>Otherwise, color each </a:t>
            </a:r>
          </a:p>
          <a:p>
            <a:pPr>
              <a:lnSpc>
                <a:spcPct val="80000"/>
              </a:lnSpc>
            </a:pPr>
            <a:r>
              <a:rPr lang="en-US" sz="4400" dirty="0" smtClean="0"/>
              <a:t>component of the </a:t>
            </a:r>
            <a:r>
              <a:rPr lang="en-US" sz="4400" dirty="0" err="1" smtClean="0"/>
              <a:t>subgraph</a:t>
            </a:r>
            <a:r>
              <a:rPr lang="en-US" sz="4400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US" sz="4400" b="1" dirty="0" smtClean="0"/>
              <a:t>black</a:t>
            </a:r>
            <a:r>
              <a:rPr lang="en-US" sz="4400" dirty="0" smtClean="0"/>
              <a:t> or </a:t>
            </a:r>
            <a:r>
              <a:rPr lang="en-US" sz="4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14800" y="5105400"/>
            <a:ext cx="48447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--use both colors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579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752600" y="4572000"/>
            <a:ext cx="914400" cy="914400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51745" y="5105400"/>
            <a:ext cx="1410855" cy="12954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43800" y="5181600"/>
            <a:ext cx="76200" cy="76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48400" y="3962400"/>
            <a:ext cx="533400" cy="494145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77200" y="4876800"/>
            <a:ext cx="76200" cy="76200"/>
          </a:xfrm>
          <a:prstGeom prst="ellipse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2400" y="1371600"/>
            <a:ext cx="83281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Endpoints of min-gray edges</a:t>
            </a:r>
          </a:p>
          <a:p>
            <a:r>
              <a:rPr lang="en-US" sz="4800" dirty="0" smtClean="0"/>
              <a:t>now same color.</a:t>
            </a:r>
          </a:p>
        </p:txBody>
      </p:sp>
    </p:spTree>
    <p:extLst>
      <p:ext uri="{BB962C8B-B14F-4D97-AF65-F5344CB8AC3E}">
        <p14:creationId xmlns:p14="http://schemas.microsoft.com/office/powerpoint/2010/main" val="3939429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752600" y="4572000"/>
            <a:ext cx="914400" cy="914400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51745" y="5105400"/>
            <a:ext cx="1410855" cy="12954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2" idx="3"/>
            <a:endCxn id="16" idx="1"/>
          </p:cNvCxnSpPr>
          <p:nvPr/>
        </p:nvCxnSpPr>
        <p:spPr bwMode="auto">
          <a:xfrm flipV="1">
            <a:off x="2667000" y="4209473"/>
            <a:ext cx="3581400" cy="819727"/>
          </a:xfrm>
          <a:prstGeom prst="curvedConnector3">
            <a:avLst>
              <a:gd name="adj1" fmla="val 50000"/>
            </a:avLst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2" name="Oval 11"/>
          <p:cNvSpPr/>
          <p:nvPr/>
        </p:nvSpPr>
        <p:spPr>
          <a:xfrm>
            <a:off x="7543800" y="5181600"/>
            <a:ext cx="76200" cy="76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48400" y="3962400"/>
            <a:ext cx="533400" cy="494145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77200" y="4876800"/>
            <a:ext cx="76200" cy="76200"/>
          </a:xfrm>
          <a:prstGeom prst="ellipse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16" idx="3"/>
            <a:endCxn id="21" idx="0"/>
          </p:cNvCxnSpPr>
          <p:nvPr/>
        </p:nvCxnSpPr>
        <p:spPr bwMode="auto">
          <a:xfrm>
            <a:off x="6781800" y="4209473"/>
            <a:ext cx="1333500" cy="667327"/>
          </a:xfrm>
          <a:prstGeom prst="curvedConnector2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6" name="Curved Connector 25"/>
          <p:cNvCxnSpPr>
            <a:stCxn id="7" idx="3"/>
            <a:endCxn id="12" idx="3"/>
          </p:cNvCxnSpPr>
          <p:nvPr/>
        </p:nvCxnSpPr>
        <p:spPr bwMode="auto">
          <a:xfrm flipV="1">
            <a:off x="5562600" y="5246641"/>
            <a:ext cx="1992359" cy="506459"/>
          </a:xfrm>
          <a:prstGeom prst="curvedConnector2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3" name="Straight Connector 32"/>
          <p:cNvCxnSpPr>
            <a:stCxn id="21" idx="4"/>
            <a:endCxn id="12" idx="6"/>
          </p:cNvCxnSpPr>
          <p:nvPr/>
        </p:nvCxnSpPr>
        <p:spPr bwMode="auto">
          <a:xfrm flipH="1">
            <a:off x="7620000" y="4953000"/>
            <a:ext cx="495300" cy="2667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2400" y="1371600"/>
            <a:ext cx="83281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Endpoints of min-gray edges</a:t>
            </a:r>
          </a:p>
          <a:p>
            <a:r>
              <a:rPr lang="en-US" sz="4800" dirty="0" smtClean="0"/>
              <a:t>now same color.  Path in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800" dirty="0" smtClean="0"/>
              <a:t>from black to white</a:t>
            </a:r>
          </a:p>
        </p:txBody>
      </p:sp>
    </p:spTree>
    <p:extLst>
      <p:ext uri="{BB962C8B-B14F-4D97-AF65-F5344CB8AC3E}">
        <p14:creationId xmlns:p14="http://schemas.microsoft.com/office/powerpoint/2010/main" val="1667056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stCxn id="21" idx="4"/>
            <a:endCxn id="12" idx="6"/>
          </p:cNvCxnSpPr>
          <p:nvPr/>
        </p:nvCxnSpPr>
        <p:spPr bwMode="auto">
          <a:xfrm flipH="1">
            <a:off x="7620000" y="4953000"/>
            <a:ext cx="495300" cy="266700"/>
          </a:xfrm>
          <a:prstGeom prst="line">
            <a:avLst/>
          </a:prstGeom>
          <a:noFill/>
          <a:ln w="635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752600" y="4572000"/>
            <a:ext cx="914400" cy="914400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51745" y="5105400"/>
            <a:ext cx="1410855" cy="12954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2" idx="3"/>
            <a:endCxn id="16" idx="1"/>
          </p:cNvCxnSpPr>
          <p:nvPr/>
        </p:nvCxnSpPr>
        <p:spPr bwMode="auto">
          <a:xfrm flipV="1">
            <a:off x="2667000" y="4209473"/>
            <a:ext cx="3581400" cy="819727"/>
          </a:xfrm>
          <a:prstGeom prst="curvedConnector3">
            <a:avLst>
              <a:gd name="adj1" fmla="val 50000"/>
            </a:avLst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2" name="Oval 11"/>
          <p:cNvSpPr/>
          <p:nvPr/>
        </p:nvSpPr>
        <p:spPr>
          <a:xfrm>
            <a:off x="7543800" y="5181600"/>
            <a:ext cx="76200" cy="76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48400" y="3962400"/>
            <a:ext cx="533400" cy="494145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77200" y="4876800"/>
            <a:ext cx="76200" cy="76200"/>
          </a:xfrm>
          <a:prstGeom prst="ellipse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16" idx="3"/>
            <a:endCxn id="21" idx="0"/>
          </p:cNvCxnSpPr>
          <p:nvPr/>
        </p:nvCxnSpPr>
        <p:spPr bwMode="auto">
          <a:xfrm>
            <a:off x="6781800" y="4209473"/>
            <a:ext cx="1333500" cy="667327"/>
          </a:xfrm>
          <a:prstGeom prst="curvedConnector2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6" name="Curved Connector 25"/>
          <p:cNvCxnSpPr>
            <a:stCxn id="7" idx="3"/>
            <a:endCxn id="12" idx="3"/>
          </p:cNvCxnSpPr>
          <p:nvPr/>
        </p:nvCxnSpPr>
        <p:spPr bwMode="auto">
          <a:xfrm flipV="1">
            <a:off x="5562600" y="5246641"/>
            <a:ext cx="1992359" cy="506459"/>
          </a:xfrm>
          <a:prstGeom prst="curvedConnector2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2400" y="1371600"/>
            <a:ext cx="889768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Endpoints of min-gray edges</a:t>
            </a:r>
          </a:p>
          <a:p>
            <a:r>
              <a:rPr lang="en-US" sz="4800" dirty="0" smtClean="0"/>
              <a:t>now same color.  Path in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800" dirty="0" smtClean="0"/>
              <a:t>from black to white must have</a:t>
            </a:r>
          </a:p>
          <a:p>
            <a:r>
              <a:rPr lang="en-US" sz="4800" dirty="0" smtClean="0">
                <a:solidFill>
                  <a:srgbClr val="FF00FF"/>
                </a:solidFill>
              </a:rPr>
              <a:t>new</a:t>
            </a:r>
            <a:r>
              <a:rPr lang="en-US" sz="4800" dirty="0" smtClean="0"/>
              <a:t> gray edge.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flipH="1">
            <a:off x="7620000" y="4953000"/>
            <a:ext cx="495300" cy="2667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grpSp>
        <p:nvGrpSpPr>
          <p:cNvPr id="6" name="Group 5"/>
          <p:cNvGrpSpPr/>
          <p:nvPr/>
        </p:nvGrpSpPr>
        <p:grpSpPr>
          <a:xfrm>
            <a:off x="7162800" y="4648200"/>
            <a:ext cx="1219200" cy="1499176"/>
            <a:chOff x="7162800" y="4648200"/>
            <a:chExt cx="1219200" cy="1499176"/>
          </a:xfrm>
        </p:grpSpPr>
        <p:sp>
          <p:nvSpPr>
            <p:cNvPr id="3" name="Oval Callout 2"/>
            <p:cNvSpPr/>
            <p:nvPr/>
          </p:nvSpPr>
          <p:spPr>
            <a:xfrm>
              <a:off x="7315200" y="4648200"/>
              <a:ext cx="1066800" cy="914400"/>
            </a:xfrm>
            <a:prstGeom prst="wedgeEllipseCallout">
              <a:avLst/>
            </a:prstGeom>
            <a:ln w="28575">
              <a:solidFill>
                <a:srgbClr val="FF00FF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62800" y="5562600"/>
              <a:ext cx="9050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FF"/>
                  </a:solidFill>
                </a:rPr>
                <a:t>new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95400" y="4572000"/>
            <a:ext cx="54394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contradiction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22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/>
              <a:t>Color each vertex of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/>
              <a:t>black</a:t>
            </a:r>
            <a:r>
              <a:rPr lang="en-US" sz="5400" dirty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/>
              <a:t>Color each vertex of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/>
              <a:t>black</a:t>
            </a:r>
            <a:r>
              <a:rPr lang="en-US" sz="5400" dirty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34" y="6553200"/>
            <a:ext cx="813043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4265473"/>
            <a:ext cx="80772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     , not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all </a:t>
            </a:r>
          </a:p>
          <a:p>
            <a:pPr lvl="0"/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same color.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158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725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vertices with different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colors: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There must be a gray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edge since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6000" dirty="0" smtClean="0"/>
              <a:t> connected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3800" y="35052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49010396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725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vertices with different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colors: 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Let </a:t>
            </a:r>
            <a:r>
              <a:rPr lang="en-US" sz="6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/>
              <a:t> be </a:t>
            </a:r>
            <a:r>
              <a:rPr lang="en-US" sz="6000" dirty="0"/>
              <a:t>a </a:t>
            </a:r>
            <a:r>
              <a:rPr lang="en-US" sz="6000" dirty="0" smtClean="0">
                <a:solidFill>
                  <a:srgbClr val="0000FF"/>
                </a:solidFill>
              </a:rPr>
              <a:t>min-weight</a:t>
            </a:r>
            <a:endParaRPr lang="en-US" sz="6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6000" dirty="0" smtClean="0"/>
              <a:t>gray edge.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3800" y="35052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40097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4267200"/>
          </a:xfrm>
        </p:spPr>
        <p:txBody>
          <a:bodyPr/>
          <a:lstStyle/>
          <a:p>
            <a:r>
              <a:rPr lang="en-US" sz="4800" dirty="0" smtClean="0">
                <a:solidFill>
                  <a:srgbClr val="A52174"/>
                </a:solidFill>
              </a:rPr>
              <a:t>Lemma:</a:t>
            </a:r>
            <a:endParaRPr lang="en-US" sz="5400" dirty="0">
              <a:solidFill>
                <a:srgbClr val="A52174"/>
              </a:solidFill>
            </a:endParaRPr>
          </a:p>
          <a:p>
            <a:r>
              <a:rPr lang="en-US" sz="6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6000" dirty="0" smtClean="0"/>
              <a:t>is </a:t>
            </a:r>
            <a:r>
              <a:rPr lang="en-US" sz="6000" dirty="0"/>
              <a:t>an </a:t>
            </a:r>
            <a:r>
              <a:rPr lang="en-US" sz="6000" dirty="0" smtClean="0"/>
              <a:t>edge of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every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FF00FF"/>
                </a:solidFill>
              </a:rPr>
              <a:t>min-weight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smtClean="0"/>
              <a:t>connected spanning </a:t>
            </a:r>
            <a:r>
              <a:rPr lang="en-US" sz="6000" dirty="0" err="1" smtClean="0"/>
              <a:t>subgraph</a:t>
            </a:r>
            <a:endParaRPr lang="en-US" sz="60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30957" y="6553200"/>
            <a:ext cx="813043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3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953000"/>
          </a:xfrm>
        </p:spPr>
        <p:txBody>
          <a:bodyPr/>
          <a:lstStyle/>
          <a:p>
            <a:r>
              <a:rPr lang="en-US" sz="4800" dirty="0" smtClean="0">
                <a:solidFill>
                  <a:srgbClr val="A52174"/>
                </a:solidFill>
              </a:rPr>
              <a:t>Lemma:</a:t>
            </a:r>
            <a:endParaRPr lang="en-US" sz="5400" dirty="0">
              <a:solidFill>
                <a:srgbClr val="A52174"/>
              </a:solidFill>
            </a:endParaRPr>
          </a:p>
          <a:p>
            <a:r>
              <a:rPr lang="en-US" sz="6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6000" dirty="0" smtClean="0"/>
              <a:t>is </a:t>
            </a:r>
            <a:r>
              <a:rPr lang="en-US" sz="6000" dirty="0"/>
              <a:t>an </a:t>
            </a:r>
            <a:r>
              <a:rPr lang="en-US" sz="6000" dirty="0" smtClean="0"/>
              <a:t>edge of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every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FF00FF"/>
                </a:solidFill>
              </a:rPr>
              <a:t>min-weight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c</a:t>
            </a:r>
            <a:r>
              <a:rPr lang="en-US" sz="6000" dirty="0" smtClean="0"/>
              <a:t>onnected </a:t>
            </a:r>
            <a:r>
              <a:rPr lang="en-US" sz="6000" dirty="0" smtClean="0">
                <a:solidFill>
                  <a:srgbClr val="008000"/>
                </a:solidFill>
              </a:rPr>
              <a:t>s</a:t>
            </a:r>
            <a:r>
              <a:rPr lang="en-US" sz="6000" dirty="0" smtClean="0"/>
              <a:t>panning </a:t>
            </a:r>
            <a:r>
              <a:rPr lang="en-US" sz="6000" dirty="0" err="1" smtClean="0">
                <a:solidFill>
                  <a:srgbClr val="008000"/>
                </a:solidFill>
              </a:rPr>
              <a:t>s</a:t>
            </a:r>
            <a:r>
              <a:rPr lang="en-US" sz="6000" dirty="0" err="1" smtClean="0"/>
              <a:t>ubgraph</a:t>
            </a:r>
            <a:endParaRPr lang="en-US" sz="6000" dirty="0"/>
          </a:p>
          <a:p>
            <a:r>
              <a:rPr lang="en-US" sz="6000" dirty="0" smtClean="0">
                <a:solidFill>
                  <a:srgbClr val="000000"/>
                </a:solidFill>
              </a:rPr>
              <a:t>              (</a:t>
            </a:r>
            <a:r>
              <a:rPr lang="en-US" sz="6000" dirty="0" err="1" smtClean="0">
                <a:solidFill>
                  <a:srgbClr val="008000"/>
                </a:solidFill>
              </a:rPr>
              <a:t>css</a:t>
            </a:r>
            <a:r>
              <a:rPr lang="en-US" sz="60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30969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9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A52174"/>
                </a:solidFill>
              </a:rPr>
              <a:t>Lemma:</a:t>
            </a:r>
            <a:r>
              <a:rPr lang="en-US" sz="5400" dirty="0" smtClean="0">
                <a:solidFill>
                  <a:srgbClr val="A52174"/>
                </a:solidFill>
              </a:rPr>
              <a:t> </a:t>
            </a:r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>
                <a:solidFill>
                  <a:srgbClr val="000000"/>
                </a:solidFill>
              </a:rPr>
              <a:t> is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min-weight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</a:p>
          <a:p>
            <a:r>
              <a:rPr lang="en-US" sz="5400" dirty="0" smtClean="0"/>
              <a:t>connected spanning </a:t>
            </a:r>
          </a:p>
          <a:p>
            <a:r>
              <a:rPr lang="en-US" sz="5400" dirty="0" err="1" smtClean="0"/>
              <a:t>subgraph</a:t>
            </a:r>
            <a:r>
              <a:rPr lang="en-US" sz="5400" dirty="0" smtClean="0"/>
              <a:t>, then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66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6600" dirty="0" smtClean="0"/>
              <a:t>is an edge of </a:t>
            </a:r>
            <a:r>
              <a:rPr lang="en-US" sz="6600" dirty="0" smtClean="0">
                <a:solidFill>
                  <a:srgbClr val="0000E5"/>
                </a:solidFill>
              </a:rPr>
              <a:t>C.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30969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9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47625">
          <a:solidFill>
            <a:schemeClr val="accent5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708</Words>
  <Application>Microsoft Macintosh PowerPoint</Application>
  <PresentationFormat>Letter Paper (8.5x11 in)</PresentationFormat>
  <Paragraphs>180</Paragraphs>
  <Slides>28</Slides>
  <Notes>2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6.042 Lecture Template</vt:lpstr>
      <vt:lpstr>Equation</vt:lpstr>
      <vt:lpstr>Mathematics for Computer Science MIT 6.042J/18.062J</vt:lpstr>
      <vt:lpstr>Connected Graph G</vt:lpstr>
      <vt:lpstr>Black-white coloring</vt:lpstr>
      <vt:lpstr>Black-white coloring</vt:lpstr>
      <vt:lpstr>Gray Edges</vt:lpstr>
      <vt:lpstr>Gray Edges</vt:lpstr>
      <vt:lpstr>Min Gray Edge Necessary </vt:lpstr>
      <vt:lpstr>Min Gray Edge Necessary </vt:lpstr>
      <vt:lpstr>Min Gray Edge Necessary </vt:lpstr>
      <vt:lpstr>Gray Edge Swap Lemma</vt:lpstr>
      <vt:lpstr>Gray Edge Swap Lemma</vt:lpstr>
      <vt:lpstr>Min Gray Edge Necessary </vt:lpstr>
      <vt:lpstr>Min Gray Edge Necessary 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Min Gray Edges Sufficient </vt:lpstr>
      <vt:lpstr>The Minimum Weight Tree</vt:lpstr>
      <vt:lpstr>Min Gray Edges Sufficient </vt:lpstr>
      <vt:lpstr>Min Gray Edges Sufficient </vt:lpstr>
      <vt:lpstr>Min Gray Edges Sufficient </vt:lpstr>
      <vt:lpstr>Min Gray Edges Sufficient 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2017-10-29T22:25:54Z</dcterms:modified>
</cp:coreProperties>
</file>