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8.xml" ContentType="application/vnd.openxmlformats-officedocument.presentationml.notesSlide+xml"/>
  <Override PartName="/ppt/embeddings/oleObject4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5.bin" ContentType="application/vnd.openxmlformats-officedocument.oleObject"/>
  <Override PartName="/ppt/notesSlides/notesSlide11.xml" ContentType="application/vnd.openxmlformats-officedocument.presentationml.notesSlide+xml"/>
  <Override PartName="/ppt/embeddings/oleObject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462" r:id="rId2"/>
    <p:sldId id="540" r:id="rId3"/>
    <p:sldId id="541" r:id="rId4"/>
    <p:sldId id="559" r:id="rId5"/>
    <p:sldId id="562" r:id="rId6"/>
    <p:sldId id="561" r:id="rId7"/>
    <p:sldId id="560" r:id="rId8"/>
    <p:sldId id="565" r:id="rId9"/>
    <p:sldId id="546" r:id="rId10"/>
    <p:sldId id="566" r:id="rId11"/>
    <p:sldId id="567" r:id="rId12"/>
  </p:sldIdLst>
  <p:sldSz cx="9144000" cy="6858000" type="letter"/>
  <p:notesSz cx="9601200" cy="7315200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0093"/>
    <a:srgbClr val="FF00FF"/>
    <a:srgbClr val="008000"/>
    <a:srgbClr val="003399"/>
    <a:srgbClr val="E1F9FF"/>
    <a:srgbClr val="DDFFFF"/>
    <a:srgbClr val="FFFF00"/>
    <a:srgbClr val="008380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08" autoAdjust="0"/>
    <p:restoredTop sz="94523" autoAdjust="0"/>
  </p:normalViewPr>
  <p:slideViewPr>
    <p:cSldViewPr showGuides="1">
      <p:cViewPr>
        <p:scale>
          <a:sx n="130" d="100"/>
          <a:sy n="130" d="100"/>
        </p:scale>
        <p:origin x="-1696" y="-2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5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tags" Target="tags/tag1.xml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8C49445-1342-4005-8D92-8F24B87D63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92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9187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3753"/>
            <a:ext cx="7042547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290380C-F846-4D61-BB06-6FCFBA28E1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5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B34ED-3573-42B9-833B-16F1B2E57B41}" type="slidenum">
              <a:rPr lang="en-US"/>
              <a:pPr/>
              <a:t>1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10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11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2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3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4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5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6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7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8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9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5" name="Text Box 17"/>
          <p:cNvSpPr txBox="1">
            <a:spLocks noChangeArrowheads="1"/>
          </p:cNvSpPr>
          <p:nvPr userDrawn="1"/>
        </p:nvSpPr>
        <p:spPr bwMode="auto">
          <a:xfrm>
            <a:off x="685800" y="1828800"/>
            <a:ext cx="75438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4800"/>
          </a:p>
        </p:txBody>
      </p:sp>
      <p:sp>
        <p:nvSpPr>
          <p:cNvPr id="12306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here</a:t>
            </a:r>
          </a:p>
        </p:txBody>
      </p:sp>
      <p:sp>
        <p:nvSpPr>
          <p:cNvPr id="12307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2309" name="Picture 21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36826"/>
            <a:ext cx="875985" cy="290315"/>
          </a:xfrm>
          <a:prstGeom prst="rect">
            <a:avLst/>
          </a:prstGeom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24200" y="6553200"/>
            <a:ext cx="3124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March 15,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1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8800" b="1">
                <a:solidFill>
                  <a:schemeClr val="tx2"/>
                </a:solidFill>
                <a:cs typeface="Arial" charset="0"/>
              </a:rPr>
              <a:t/>
            </a:r>
            <a:br>
              <a:rPr lang="en-US" sz="8800" b="1">
                <a:solidFill>
                  <a:schemeClr val="tx2"/>
                </a:solidFill>
                <a:cs typeface="Arial" charset="0"/>
              </a:rPr>
            </a:br>
            <a:endParaRPr lang="en-US" sz="8800" b="1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97000" y="190500"/>
            <a:ext cx="7543800" cy="1143000"/>
          </a:xfrm>
        </p:spPr>
        <p:txBody>
          <a:bodyPr/>
          <a:lstStyle/>
          <a:p>
            <a:r>
              <a:rPr lang="en-US" sz="3200" i="1" dirty="0"/>
              <a:t>Mathematics for Computer Science</a:t>
            </a:r>
            <a:br>
              <a:rPr lang="en-US" sz="3200" i="1" dirty="0"/>
            </a:br>
            <a:r>
              <a:rPr lang="en-US" sz="3200" dirty="0">
                <a:solidFill>
                  <a:srgbClr val="008000"/>
                </a:solidFill>
              </a:rPr>
              <a:t>MIT</a:t>
            </a:r>
            <a:r>
              <a:rPr lang="en-US" sz="3200" i="1" dirty="0"/>
              <a:t> </a:t>
            </a:r>
            <a:r>
              <a:rPr lang="en-US" sz="3200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1684527" y="2169855"/>
            <a:ext cx="5650355" cy="280076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Connected</a:t>
            </a:r>
          </a:p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vertices</a:t>
            </a:r>
            <a:endParaRPr lang="en-US" sz="8800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259967" y="6553200"/>
            <a:ext cx="8840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connected</a:t>
            </a:r>
            <a:r>
              <a:rPr lang="en-US" sz="1000" dirty="0" smtClean="0">
                <a:latin typeface="+mj-lt"/>
              </a:rPr>
              <a:t>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26161" y="6583363"/>
            <a:ext cx="111783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10</a:t>
            </a:fld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295400"/>
            <a:ext cx="5090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5400" dirty="0" smtClean="0"/>
              <a:t>Add self-loops:</a:t>
            </a:r>
            <a:endParaRPr lang="en-US" sz="5400" dirty="0"/>
          </a:p>
        </p:txBody>
      </p:sp>
      <p:sp>
        <p:nvSpPr>
          <p:cNvPr id="6" name="Oval 19"/>
          <p:cNvSpPr>
            <a:spLocks noChangeArrowheads="1"/>
          </p:cNvSpPr>
          <p:nvPr/>
        </p:nvSpPr>
        <p:spPr bwMode="auto">
          <a:xfrm rot="5400000">
            <a:off x="6858000" y="2286000"/>
            <a:ext cx="381000" cy="3810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" name="Curved Connector 9"/>
          <p:cNvCxnSpPr>
            <a:stCxn id="6" idx="3"/>
            <a:endCxn id="6" idx="1"/>
          </p:cNvCxnSpPr>
          <p:nvPr/>
        </p:nvCxnSpPr>
        <p:spPr bwMode="auto">
          <a:xfrm rot="10800000" flipH="1">
            <a:off x="6913796" y="2341796"/>
            <a:ext cx="269408" cy="12700"/>
          </a:xfrm>
          <a:prstGeom prst="curvedConnector5">
            <a:avLst>
              <a:gd name="adj1" fmla="val -228160"/>
              <a:gd name="adj2" fmla="val 8440661"/>
              <a:gd name="adj3" fmla="val 399813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130840"/>
              </p:ext>
            </p:extLst>
          </p:nvPr>
        </p:nvGraphicFramePr>
        <p:xfrm>
          <a:off x="2133600" y="2590800"/>
          <a:ext cx="4876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14" name="Equation" r:id="rId4" imgW="914400" imgH="228600" progId="Equation.DSMT4">
                  <p:embed/>
                </p:oleObj>
              </mc:Choice>
              <mc:Fallback>
                <p:oleObj name="Equation" r:id="rId4" imgW="914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33600" y="2590800"/>
                        <a:ext cx="4876800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325764" y="3962400"/>
            <a:ext cx="8433297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</a:rPr>
              <a:t>G</a:t>
            </a:r>
            <a:r>
              <a:rPr lang="en-US" sz="5400" b="1" baseline="30000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has a length</a:t>
            </a:r>
            <a:r>
              <a:rPr lang="en-US" sz="5400" dirty="0" smtClean="0">
                <a:solidFill>
                  <a:srgbClr val="0000FF"/>
                </a:solidFill>
              </a:rPr>
              <a:t> n</a:t>
            </a:r>
            <a:r>
              <a:rPr lang="en-US" sz="5400" dirty="0" smtClean="0"/>
              <a:t> walk </a:t>
            </a:r>
            <a:r>
              <a:rPr lang="en-US" sz="5400" dirty="0" err="1" smtClean="0"/>
              <a:t>iff</a:t>
            </a:r>
            <a:r>
              <a:rPr lang="en-US" sz="5400" dirty="0" smtClean="0"/>
              <a:t> </a:t>
            </a:r>
          </a:p>
          <a:p>
            <a:r>
              <a:rPr lang="en-US" sz="5400" dirty="0" smtClean="0">
                <a:solidFill>
                  <a:srgbClr val="0000FF"/>
                </a:solidFill>
              </a:rPr>
              <a:t>G</a:t>
            </a:r>
            <a:r>
              <a:rPr lang="en-US" sz="5400" dirty="0" smtClean="0"/>
              <a:t> has a length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≤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n </a:t>
            </a:r>
            <a:r>
              <a:rPr lang="en-US" sz="5400" dirty="0" smtClean="0">
                <a:latin typeface="Comic Sans MS"/>
                <a:cs typeface="Comic Sans MS"/>
              </a:rPr>
              <a:t>walk</a:t>
            </a:r>
            <a:endParaRPr lang="en-US" sz="5400" dirty="0">
              <a:latin typeface="Comic Sans MS"/>
              <a:cs typeface="Comic Sans MS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000" dirty="0" smtClean="0"/>
              <a:t>Compute the Walk Relation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9827501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50807" y="6583363"/>
            <a:ext cx="1093193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11</a:t>
            </a:fld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143000"/>
            <a:ext cx="7453154" cy="2111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4800" dirty="0" smtClean="0"/>
              <a:t>If G has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800" dirty="0" smtClean="0"/>
              <a:t> vertices, then</a:t>
            </a:r>
          </a:p>
          <a:p>
            <a:pPr>
              <a:lnSpc>
                <a:spcPct val="140000"/>
              </a:lnSpc>
            </a:pPr>
            <a:r>
              <a:rPr lang="en-US" sz="4800" dirty="0" smtClean="0"/>
              <a:t>length of paths is </a:t>
            </a:r>
            <a:r>
              <a:rPr lang="en-US" sz="48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dirty="0" smtClean="0">
                <a:solidFill>
                  <a:srgbClr val="0000E5"/>
                </a:solidFill>
              </a:rPr>
              <a:t> n</a:t>
            </a:r>
            <a:r>
              <a:rPr lang="en-US" sz="4800" dirty="0" smtClean="0"/>
              <a:t>, so</a:t>
            </a:r>
            <a:endParaRPr lang="en-US" sz="48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300228"/>
              </p:ext>
            </p:extLst>
          </p:nvPr>
        </p:nvGraphicFramePr>
        <p:xfrm>
          <a:off x="2525662" y="2819400"/>
          <a:ext cx="4256138" cy="2029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37" name="Equation" r:id="rId4" imgW="825500" imgH="393700" progId="Equation.DSMT4">
                  <p:embed/>
                </p:oleObj>
              </mc:Choice>
              <mc:Fallback>
                <p:oleObj name="Equation" r:id="rId4" imgW="825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25662" y="2819400"/>
                        <a:ext cx="4256138" cy="20298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4572000"/>
            <a:ext cx="83346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so find </a:t>
            </a:r>
            <a:r>
              <a:rPr lang="en-US" sz="4800" dirty="0" smtClean="0">
                <a:solidFill>
                  <a:srgbClr val="930093"/>
                </a:solidFill>
              </a:rPr>
              <a:t>all connected vertex pairs</a:t>
            </a:r>
            <a:endParaRPr lang="en-US" sz="48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000" dirty="0" smtClean="0"/>
              <a:t>Compute the Walk Relation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828800" y="5341203"/>
            <a:ext cx="6485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with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800" baseline="30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 log n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en-US" sz="4800" dirty="0"/>
              <a:t>/</a:t>
            </a:r>
            <a:r>
              <a:rPr lang="en-US" sz="4000" dirty="0" smtClean="0">
                <a:solidFill>
                  <a:srgbClr val="0000E5"/>
                </a:solidFill>
              </a:rPr>
              <a:t>OR</a:t>
            </a:r>
            <a:r>
              <a:rPr lang="en-US" sz="4800" dirty="0" smtClean="0">
                <a:solidFill>
                  <a:srgbClr val="0000E5"/>
                </a:solidFill>
              </a:rPr>
              <a:t>’</a:t>
            </a:r>
            <a:r>
              <a:rPr lang="en-US" sz="4800" dirty="0" smtClean="0"/>
              <a:t>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3076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2</a:t>
            </a:fld>
            <a:endParaRPr lang="en-US" sz="1200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914400"/>
            <a:ext cx="7467600" cy="2362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i="1" dirty="0" smtClean="0"/>
              <a:t>Lemma:</a:t>
            </a:r>
            <a:r>
              <a:rPr lang="en-US" sz="36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The </a:t>
            </a:r>
            <a:r>
              <a:rPr lang="en-US" sz="4400" dirty="0" smtClean="0">
                <a:solidFill>
                  <a:srgbClr val="FF00FF"/>
                </a:solidFill>
              </a:rPr>
              <a:t>shortest</a:t>
            </a:r>
            <a:r>
              <a:rPr lang="en-US" sz="4400" dirty="0" smtClean="0">
                <a:solidFill>
                  <a:srgbClr val="0033CC"/>
                </a:solidFill>
              </a:rPr>
              <a:t> walk between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two vertices is a path!</a:t>
            </a:r>
          </a:p>
        </p:txBody>
      </p:sp>
      <p:sp>
        <p:nvSpPr>
          <p:cNvPr id="757764" name="Text Box 4"/>
          <p:cNvSpPr txBox="1">
            <a:spLocks noChangeArrowheads="1"/>
          </p:cNvSpPr>
          <p:nvPr/>
        </p:nvSpPr>
        <p:spPr bwMode="auto">
          <a:xfrm>
            <a:off x="535296" y="2990881"/>
            <a:ext cx="8124619" cy="134445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i="1" dirty="0">
                <a:latin typeface="Comic Sans MS" pitchFamily="66" charset="0"/>
              </a:rPr>
              <a:t>Proof:</a:t>
            </a: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(by contradiction</a:t>
            </a:r>
            <a:r>
              <a:rPr lang="en-US" sz="4000" dirty="0"/>
              <a:t>)</a:t>
            </a:r>
            <a:r>
              <a:rPr lang="en-US" sz="4000" dirty="0" smtClean="0">
                <a:latin typeface="Comic Sans MS" pitchFamily="66" charset="0"/>
              </a:rPr>
              <a:t> suppose </a:t>
            </a:r>
          </a:p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path </a:t>
            </a:r>
            <a:r>
              <a:rPr lang="en-US" sz="4000" dirty="0">
                <a:latin typeface="Comic Sans MS" pitchFamily="66" charset="0"/>
              </a:rPr>
              <a:t>from u to v</a:t>
            </a:r>
            <a:r>
              <a:rPr lang="en-US" sz="4000" i="1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crossed itself: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316038" y="5184775"/>
            <a:ext cx="2709862" cy="941388"/>
            <a:chOff x="829" y="3266"/>
            <a:chExt cx="1707" cy="593"/>
          </a:xfrm>
        </p:grpSpPr>
        <p:cxnSp>
          <p:nvCxnSpPr>
            <p:cNvPr id="5138" name="AutoShape 9"/>
            <p:cNvCxnSpPr>
              <a:cxnSpLocks noChangeShapeType="1"/>
            </p:cNvCxnSpPr>
            <p:nvPr/>
          </p:nvCxnSpPr>
          <p:spPr bwMode="auto">
            <a:xfrm rot="16200000" flipH="1">
              <a:off x="1064" y="3089"/>
              <a:ext cx="535" cy="1006"/>
            </a:xfrm>
            <a:prstGeom prst="curvedConnector2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  <p:cxnSp>
          <p:nvCxnSpPr>
            <p:cNvPr id="5139" name="AutoShape 10"/>
            <p:cNvCxnSpPr>
              <a:cxnSpLocks noChangeShapeType="1"/>
            </p:cNvCxnSpPr>
            <p:nvPr/>
          </p:nvCxnSpPr>
          <p:spPr bwMode="auto">
            <a:xfrm flipV="1">
              <a:off x="1835" y="3266"/>
              <a:ext cx="701" cy="589"/>
            </a:xfrm>
            <a:prstGeom prst="curvedConnector3">
              <a:avLst>
                <a:gd name="adj1" fmla="val 49931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</p:grpSp>
      <p:grpSp>
        <p:nvGrpSpPr>
          <p:cNvPr id="3" name="Group 13"/>
          <p:cNvGrpSpPr>
            <a:grpSpLocks/>
          </p:cNvGrpSpPr>
          <p:nvPr/>
        </p:nvGrpSpPr>
        <p:grpSpPr bwMode="auto">
          <a:xfrm rot="10800000">
            <a:off x="4183063" y="4232275"/>
            <a:ext cx="2709862" cy="941388"/>
            <a:chOff x="829" y="3266"/>
            <a:chExt cx="1707" cy="593"/>
          </a:xfrm>
        </p:grpSpPr>
        <p:cxnSp>
          <p:nvCxnSpPr>
            <p:cNvPr id="5136" name="AutoShape 14"/>
            <p:cNvCxnSpPr>
              <a:cxnSpLocks noChangeShapeType="1"/>
            </p:cNvCxnSpPr>
            <p:nvPr/>
          </p:nvCxnSpPr>
          <p:spPr bwMode="auto">
            <a:xfrm rot="16200000" flipH="1">
              <a:off x="1064" y="3089"/>
              <a:ext cx="535" cy="1006"/>
            </a:xfrm>
            <a:prstGeom prst="curvedConnector2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</p:cxnSp>
        <p:cxnSp>
          <p:nvCxnSpPr>
            <p:cNvPr id="5137" name="AutoShape 15"/>
            <p:cNvCxnSpPr>
              <a:cxnSpLocks noChangeShapeType="1"/>
            </p:cNvCxnSpPr>
            <p:nvPr/>
          </p:nvCxnSpPr>
          <p:spPr bwMode="auto">
            <a:xfrm flipV="1">
              <a:off x="1835" y="3266"/>
              <a:ext cx="701" cy="589"/>
            </a:xfrm>
            <a:prstGeom prst="curvedConnector3">
              <a:avLst>
                <a:gd name="adj1" fmla="val 49931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</p:cxnSp>
      </p:grpSp>
      <p:grpSp>
        <p:nvGrpSpPr>
          <p:cNvPr id="4" name="Group 27"/>
          <p:cNvGrpSpPr/>
          <p:nvPr/>
        </p:nvGrpSpPr>
        <p:grpSpPr>
          <a:xfrm>
            <a:off x="757238" y="4397375"/>
            <a:ext cx="6586537" cy="1329313"/>
            <a:chOff x="757238" y="4397375"/>
            <a:chExt cx="6586537" cy="1329313"/>
          </a:xfrm>
        </p:grpSpPr>
        <p:sp>
          <p:nvSpPr>
            <p:cNvPr id="5127" name="Oval 5"/>
            <p:cNvSpPr>
              <a:spLocks noChangeArrowheads="1"/>
            </p:cNvSpPr>
            <p:nvPr/>
          </p:nvSpPr>
          <p:spPr bwMode="auto">
            <a:xfrm>
              <a:off x="1171575" y="5124450"/>
              <a:ext cx="169862" cy="177800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5128" name="Oval 6"/>
            <p:cNvSpPr>
              <a:spLocks noChangeArrowheads="1"/>
            </p:cNvSpPr>
            <p:nvPr/>
          </p:nvSpPr>
          <p:spPr bwMode="auto">
            <a:xfrm>
              <a:off x="4022725" y="5099050"/>
              <a:ext cx="169862" cy="177800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5129" name="Oval 7"/>
            <p:cNvSpPr>
              <a:spLocks noChangeArrowheads="1"/>
            </p:cNvSpPr>
            <p:nvPr/>
          </p:nvSpPr>
          <p:spPr bwMode="auto">
            <a:xfrm>
              <a:off x="6823075" y="5075238"/>
              <a:ext cx="169862" cy="177800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5133" name="Text Box 18"/>
            <p:cNvSpPr txBox="1">
              <a:spLocks noChangeArrowheads="1"/>
            </p:cNvSpPr>
            <p:nvPr/>
          </p:nvSpPr>
          <p:spPr bwMode="auto">
            <a:xfrm>
              <a:off x="757238" y="5141913"/>
              <a:ext cx="397866" cy="5847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>
                  <a:latin typeface="Comic Sans MS" pitchFamily="66" charset="0"/>
                </a:rPr>
                <a:t>u</a:t>
              </a:r>
            </a:p>
          </p:txBody>
        </p:sp>
        <p:sp>
          <p:nvSpPr>
            <p:cNvPr id="5134" name="Text Box 19"/>
            <p:cNvSpPr txBox="1">
              <a:spLocks noChangeArrowheads="1"/>
            </p:cNvSpPr>
            <p:nvPr/>
          </p:nvSpPr>
          <p:spPr bwMode="auto">
            <a:xfrm>
              <a:off x="6845300" y="5102225"/>
              <a:ext cx="498475" cy="5847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>
                  <a:latin typeface="Comic Sans MS" pitchFamily="66" charset="0"/>
                </a:rPr>
                <a:t>v</a:t>
              </a:r>
            </a:p>
          </p:txBody>
        </p:sp>
        <p:sp>
          <p:nvSpPr>
            <p:cNvPr id="5135" name="Text Box 20"/>
            <p:cNvSpPr txBox="1">
              <a:spLocks noChangeArrowheads="1"/>
            </p:cNvSpPr>
            <p:nvPr/>
          </p:nvSpPr>
          <p:spPr bwMode="auto">
            <a:xfrm>
              <a:off x="3763963" y="4397375"/>
              <a:ext cx="396262" cy="5847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dirty="0">
                  <a:latin typeface="Comic Sans MS" pitchFamily="66" charset="0"/>
                </a:rPr>
                <a:t>c</a:t>
              </a:r>
            </a:p>
          </p:txBody>
        </p:sp>
      </p:grpSp>
      <p:sp>
        <p:nvSpPr>
          <p:cNvPr id="26" name="Freeform 25"/>
          <p:cNvSpPr/>
          <p:nvPr/>
        </p:nvSpPr>
        <p:spPr bwMode="auto">
          <a:xfrm>
            <a:off x="4152452" y="5249732"/>
            <a:ext cx="620358" cy="1011219"/>
          </a:xfrm>
          <a:custGeom>
            <a:avLst/>
            <a:gdLst>
              <a:gd name="connsiteX0" fmla="*/ 0 w 620358"/>
              <a:gd name="connsiteY0" fmla="*/ 0 h 1011219"/>
              <a:gd name="connsiteX1" fmla="*/ 333487 w 620358"/>
              <a:gd name="connsiteY1" fmla="*/ 53788 h 1011219"/>
              <a:gd name="connsiteX2" fmla="*/ 516367 w 620358"/>
              <a:gd name="connsiteY2" fmla="*/ 204395 h 1011219"/>
              <a:gd name="connsiteX3" fmla="*/ 613186 w 620358"/>
              <a:gd name="connsiteY3" fmla="*/ 559397 h 1011219"/>
              <a:gd name="connsiteX4" fmla="*/ 559397 w 620358"/>
              <a:gd name="connsiteY4" fmla="*/ 806823 h 1011219"/>
              <a:gd name="connsiteX5" fmla="*/ 408790 w 620358"/>
              <a:gd name="connsiteY5" fmla="*/ 978946 h 1011219"/>
              <a:gd name="connsiteX6" fmla="*/ 247426 w 620358"/>
              <a:gd name="connsiteY6" fmla="*/ 1000461 h 1011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58" h="1011219">
                <a:moveTo>
                  <a:pt x="0" y="0"/>
                </a:moveTo>
                <a:cubicBezTo>
                  <a:pt x="123713" y="9861"/>
                  <a:pt x="247426" y="19722"/>
                  <a:pt x="333487" y="53788"/>
                </a:cubicBezTo>
                <a:cubicBezTo>
                  <a:pt x="419548" y="87854"/>
                  <a:pt x="469751" y="120127"/>
                  <a:pt x="516367" y="204395"/>
                </a:cubicBezTo>
                <a:cubicBezTo>
                  <a:pt x="562983" y="288663"/>
                  <a:pt x="606014" y="458992"/>
                  <a:pt x="613186" y="559397"/>
                </a:cubicBezTo>
                <a:cubicBezTo>
                  <a:pt x="620358" y="659802"/>
                  <a:pt x="593463" y="736898"/>
                  <a:pt x="559397" y="806823"/>
                </a:cubicBezTo>
                <a:cubicBezTo>
                  <a:pt x="525331" y="876748"/>
                  <a:pt x="460785" y="946673"/>
                  <a:pt x="408790" y="978946"/>
                </a:cubicBezTo>
                <a:cubicBezTo>
                  <a:pt x="356795" y="1011219"/>
                  <a:pt x="302110" y="1005840"/>
                  <a:pt x="247426" y="1000461"/>
                </a:cubicBez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Freeform 26"/>
          <p:cNvSpPr/>
          <p:nvPr/>
        </p:nvSpPr>
        <p:spPr bwMode="auto">
          <a:xfrm>
            <a:off x="3772348" y="5346551"/>
            <a:ext cx="606014" cy="948466"/>
          </a:xfrm>
          <a:custGeom>
            <a:avLst/>
            <a:gdLst>
              <a:gd name="connsiteX0" fmla="*/ 606014 w 606014"/>
              <a:gd name="connsiteY0" fmla="*/ 925157 h 948466"/>
              <a:gd name="connsiteX1" fmla="*/ 433892 w 606014"/>
              <a:gd name="connsiteY1" fmla="*/ 935915 h 948466"/>
              <a:gd name="connsiteX2" fmla="*/ 251012 w 606014"/>
              <a:gd name="connsiteY2" fmla="*/ 849854 h 948466"/>
              <a:gd name="connsiteX3" fmla="*/ 46617 w 606014"/>
              <a:gd name="connsiteY3" fmla="*/ 580913 h 948466"/>
              <a:gd name="connsiteX4" fmla="*/ 3586 w 606014"/>
              <a:gd name="connsiteY4" fmla="*/ 344244 h 948466"/>
              <a:gd name="connsiteX5" fmla="*/ 68132 w 606014"/>
              <a:gd name="connsiteY5" fmla="*/ 182880 h 948466"/>
              <a:gd name="connsiteX6" fmla="*/ 197224 w 606014"/>
              <a:gd name="connsiteY6" fmla="*/ 53788 h 948466"/>
              <a:gd name="connsiteX7" fmla="*/ 272527 w 606014"/>
              <a:gd name="connsiteY7" fmla="*/ 0 h 94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6014" h="948466">
                <a:moveTo>
                  <a:pt x="606014" y="925157"/>
                </a:moveTo>
                <a:cubicBezTo>
                  <a:pt x="549536" y="936811"/>
                  <a:pt x="493059" y="948466"/>
                  <a:pt x="433892" y="935915"/>
                </a:cubicBezTo>
                <a:cubicBezTo>
                  <a:pt x="374725" y="923364"/>
                  <a:pt x="315558" y="909021"/>
                  <a:pt x="251012" y="849854"/>
                </a:cubicBezTo>
                <a:cubicBezTo>
                  <a:pt x="186466" y="790687"/>
                  <a:pt x="87855" y="665181"/>
                  <a:pt x="46617" y="580913"/>
                </a:cubicBezTo>
                <a:cubicBezTo>
                  <a:pt x="5379" y="496645"/>
                  <a:pt x="0" y="410583"/>
                  <a:pt x="3586" y="344244"/>
                </a:cubicBezTo>
                <a:cubicBezTo>
                  <a:pt x="7172" y="277905"/>
                  <a:pt x="35859" y="231289"/>
                  <a:pt x="68132" y="182880"/>
                </a:cubicBezTo>
                <a:cubicBezTo>
                  <a:pt x="100405" y="134471"/>
                  <a:pt x="163158" y="84268"/>
                  <a:pt x="197224" y="53788"/>
                </a:cubicBezTo>
                <a:cubicBezTo>
                  <a:pt x="231290" y="23308"/>
                  <a:pt x="251908" y="11654"/>
                  <a:pt x="272527" y="0"/>
                </a:cubicBez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Walks &amp; Paths</a:t>
            </a:r>
            <a:endParaRPr lang="en-US" sz="4800" dirty="0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7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77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64" grpId="0" build="p"/>
      <p:bldP spid="26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535296" y="2990881"/>
            <a:ext cx="8124619" cy="134445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i="1" dirty="0">
                <a:latin typeface="Comic Sans MS" pitchFamily="66" charset="0"/>
              </a:rPr>
              <a:t>Proof:</a:t>
            </a: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(by contradiction</a:t>
            </a:r>
            <a:r>
              <a:rPr lang="en-US" sz="4000" dirty="0"/>
              <a:t>)</a:t>
            </a:r>
            <a:r>
              <a:rPr lang="en-US" sz="4000" dirty="0" smtClean="0">
                <a:latin typeface="Comic Sans MS" pitchFamily="66" charset="0"/>
              </a:rPr>
              <a:t> suppose </a:t>
            </a:r>
            <a:r>
              <a:rPr lang="en-US" sz="4000" dirty="0">
                <a:latin typeface="Comic Sans MS" pitchFamily="66" charset="0"/>
              </a:rPr>
              <a:t>path from u to v</a:t>
            </a:r>
            <a:r>
              <a:rPr lang="en-US" sz="4000" i="1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crossed itself:</a:t>
            </a:r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3</a:t>
            </a:fld>
            <a:endParaRPr lang="en-US" sz="1200" dirty="0"/>
          </a:p>
        </p:txBody>
      </p:sp>
      <p:sp>
        <p:nvSpPr>
          <p:cNvPr id="5127" name="Oval 5"/>
          <p:cNvSpPr>
            <a:spLocks noChangeArrowheads="1"/>
          </p:cNvSpPr>
          <p:nvPr/>
        </p:nvSpPr>
        <p:spPr bwMode="auto">
          <a:xfrm>
            <a:off x="1171575" y="5124450"/>
            <a:ext cx="169862" cy="177800"/>
          </a:xfrm>
          <a:prstGeom prst="ellipse">
            <a:avLst/>
          </a:prstGeom>
          <a:solidFill>
            <a:schemeClr val="tx1"/>
          </a:solidFill>
          <a:ln w="19050">
            <a:noFill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5128" name="Oval 6"/>
          <p:cNvSpPr>
            <a:spLocks noChangeArrowheads="1"/>
          </p:cNvSpPr>
          <p:nvPr/>
        </p:nvSpPr>
        <p:spPr bwMode="auto">
          <a:xfrm>
            <a:off x="4022725" y="5099050"/>
            <a:ext cx="169862" cy="177800"/>
          </a:xfrm>
          <a:prstGeom prst="ellipse">
            <a:avLst/>
          </a:prstGeom>
          <a:solidFill>
            <a:schemeClr val="tx1"/>
          </a:solidFill>
          <a:ln w="19050">
            <a:noFill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5129" name="Oval 7"/>
          <p:cNvSpPr>
            <a:spLocks noChangeArrowheads="1"/>
          </p:cNvSpPr>
          <p:nvPr/>
        </p:nvSpPr>
        <p:spPr bwMode="auto">
          <a:xfrm>
            <a:off x="6823075" y="5075238"/>
            <a:ext cx="169862" cy="177800"/>
          </a:xfrm>
          <a:prstGeom prst="ellipse">
            <a:avLst/>
          </a:prstGeom>
          <a:solidFill>
            <a:schemeClr val="tx1"/>
          </a:solidFill>
          <a:ln w="19050">
            <a:noFill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316038" y="5184775"/>
            <a:ext cx="2709862" cy="941388"/>
            <a:chOff x="829" y="3266"/>
            <a:chExt cx="1707" cy="593"/>
          </a:xfrm>
        </p:grpSpPr>
        <p:cxnSp>
          <p:nvCxnSpPr>
            <p:cNvPr id="5138" name="AutoShape 9"/>
            <p:cNvCxnSpPr>
              <a:cxnSpLocks noChangeShapeType="1"/>
            </p:cNvCxnSpPr>
            <p:nvPr/>
          </p:nvCxnSpPr>
          <p:spPr bwMode="auto">
            <a:xfrm rot="16200000" flipH="1">
              <a:off x="1064" y="3089"/>
              <a:ext cx="535" cy="1006"/>
            </a:xfrm>
            <a:prstGeom prst="curvedConnector2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  <p:cxnSp>
          <p:nvCxnSpPr>
            <p:cNvPr id="5139" name="AutoShape 10"/>
            <p:cNvCxnSpPr>
              <a:cxnSpLocks noChangeShapeType="1"/>
            </p:cNvCxnSpPr>
            <p:nvPr/>
          </p:nvCxnSpPr>
          <p:spPr bwMode="auto">
            <a:xfrm flipV="1">
              <a:off x="1835" y="3266"/>
              <a:ext cx="701" cy="589"/>
            </a:xfrm>
            <a:prstGeom prst="curvedConnector3">
              <a:avLst>
                <a:gd name="adj1" fmla="val 49931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</p:grpSp>
      <p:sp>
        <p:nvSpPr>
          <p:cNvPr id="5133" name="Text Box 18"/>
          <p:cNvSpPr txBox="1">
            <a:spLocks noChangeArrowheads="1"/>
          </p:cNvSpPr>
          <p:nvPr/>
        </p:nvSpPr>
        <p:spPr bwMode="auto">
          <a:xfrm>
            <a:off x="757238" y="5141913"/>
            <a:ext cx="397866" cy="5847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u</a:t>
            </a:r>
          </a:p>
        </p:txBody>
      </p:sp>
      <p:sp>
        <p:nvSpPr>
          <p:cNvPr id="5134" name="Text Box 19"/>
          <p:cNvSpPr txBox="1">
            <a:spLocks noChangeArrowheads="1"/>
          </p:cNvSpPr>
          <p:nvPr/>
        </p:nvSpPr>
        <p:spPr bwMode="auto">
          <a:xfrm>
            <a:off x="6845300" y="5102225"/>
            <a:ext cx="498475" cy="5847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v</a:t>
            </a:r>
          </a:p>
        </p:txBody>
      </p:sp>
      <p:sp>
        <p:nvSpPr>
          <p:cNvPr id="5135" name="Text Box 20"/>
          <p:cNvSpPr txBox="1">
            <a:spLocks noChangeArrowheads="1"/>
          </p:cNvSpPr>
          <p:nvPr/>
        </p:nvSpPr>
        <p:spPr bwMode="auto">
          <a:xfrm>
            <a:off x="3763963" y="4397375"/>
            <a:ext cx="396262" cy="5847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c</a:t>
            </a:r>
          </a:p>
        </p:txBody>
      </p:sp>
      <p:sp>
        <p:nvSpPr>
          <p:cNvPr id="26" name="Freeform 25"/>
          <p:cNvSpPr/>
          <p:nvPr/>
        </p:nvSpPr>
        <p:spPr bwMode="auto">
          <a:xfrm>
            <a:off x="4152452" y="5249732"/>
            <a:ext cx="620358" cy="1011219"/>
          </a:xfrm>
          <a:custGeom>
            <a:avLst/>
            <a:gdLst>
              <a:gd name="connsiteX0" fmla="*/ 0 w 620358"/>
              <a:gd name="connsiteY0" fmla="*/ 0 h 1011219"/>
              <a:gd name="connsiteX1" fmla="*/ 333487 w 620358"/>
              <a:gd name="connsiteY1" fmla="*/ 53788 h 1011219"/>
              <a:gd name="connsiteX2" fmla="*/ 516367 w 620358"/>
              <a:gd name="connsiteY2" fmla="*/ 204395 h 1011219"/>
              <a:gd name="connsiteX3" fmla="*/ 613186 w 620358"/>
              <a:gd name="connsiteY3" fmla="*/ 559397 h 1011219"/>
              <a:gd name="connsiteX4" fmla="*/ 559397 w 620358"/>
              <a:gd name="connsiteY4" fmla="*/ 806823 h 1011219"/>
              <a:gd name="connsiteX5" fmla="*/ 408790 w 620358"/>
              <a:gd name="connsiteY5" fmla="*/ 978946 h 1011219"/>
              <a:gd name="connsiteX6" fmla="*/ 247426 w 620358"/>
              <a:gd name="connsiteY6" fmla="*/ 1000461 h 1011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58" h="1011219">
                <a:moveTo>
                  <a:pt x="0" y="0"/>
                </a:moveTo>
                <a:cubicBezTo>
                  <a:pt x="123713" y="9861"/>
                  <a:pt x="247426" y="19722"/>
                  <a:pt x="333487" y="53788"/>
                </a:cubicBezTo>
                <a:cubicBezTo>
                  <a:pt x="419548" y="87854"/>
                  <a:pt x="469751" y="120127"/>
                  <a:pt x="516367" y="204395"/>
                </a:cubicBezTo>
                <a:cubicBezTo>
                  <a:pt x="562983" y="288663"/>
                  <a:pt x="606014" y="458992"/>
                  <a:pt x="613186" y="559397"/>
                </a:cubicBezTo>
                <a:cubicBezTo>
                  <a:pt x="620358" y="659802"/>
                  <a:pt x="593463" y="736898"/>
                  <a:pt x="559397" y="806823"/>
                </a:cubicBezTo>
                <a:cubicBezTo>
                  <a:pt x="525331" y="876748"/>
                  <a:pt x="460785" y="946673"/>
                  <a:pt x="408790" y="978946"/>
                </a:cubicBezTo>
                <a:cubicBezTo>
                  <a:pt x="356795" y="1011219"/>
                  <a:pt x="302110" y="1005840"/>
                  <a:pt x="247426" y="1000461"/>
                </a:cubicBezTo>
              </a:path>
            </a:pathLst>
          </a:custGeom>
          <a:noFill/>
          <a:ln w="31750" cap="flat" cmpd="sng" algn="ctr">
            <a:solidFill>
              <a:srgbClr val="C00000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Freeform 26"/>
          <p:cNvSpPr/>
          <p:nvPr/>
        </p:nvSpPr>
        <p:spPr bwMode="auto">
          <a:xfrm>
            <a:off x="3772348" y="5346551"/>
            <a:ext cx="606014" cy="948466"/>
          </a:xfrm>
          <a:custGeom>
            <a:avLst/>
            <a:gdLst>
              <a:gd name="connsiteX0" fmla="*/ 606014 w 606014"/>
              <a:gd name="connsiteY0" fmla="*/ 925157 h 948466"/>
              <a:gd name="connsiteX1" fmla="*/ 433892 w 606014"/>
              <a:gd name="connsiteY1" fmla="*/ 935915 h 948466"/>
              <a:gd name="connsiteX2" fmla="*/ 251012 w 606014"/>
              <a:gd name="connsiteY2" fmla="*/ 849854 h 948466"/>
              <a:gd name="connsiteX3" fmla="*/ 46617 w 606014"/>
              <a:gd name="connsiteY3" fmla="*/ 580913 h 948466"/>
              <a:gd name="connsiteX4" fmla="*/ 3586 w 606014"/>
              <a:gd name="connsiteY4" fmla="*/ 344244 h 948466"/>
              <a:gd name="connsiteX5" fmla="*/ 68132 w 606014"/>
              <a:gd name="connsiteY5" fmla="*/ 182880 h 948466"/>
              <a:gd name="connsiteX6" fmla="*/ 197224 w 606014"/>
              <a:gd name="connsiteY6" fmla="*/ 53788 h 948466"/>
              <a:gd name="connsiteX7" fmla="*/ 272527 w 606014"/>
              <a:gd name="connsiteY7" fmla="*/ 0 h 94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6014" h="948466">
                <a:moveTo>
                  <a:pt x="606014" y="925157"/>
                </a:moveTo>
                <a:cubicBezTo>
                  <a:pt x="549536" y="936811"/>
                  <a:pt x="493059" y="948466"/>
                  <a:pt x="433892" y="935915"/>
                </a:cubicBezTo>
                <a:cubicBezTo>
                  <a:pt x="374725" y="923364"/>
                  <a:pt x="315558" y="909021"/>
                  <a:pt x="251012" y="849854"/>
                </a:cubicBezTo>
                <a:cubicBezTo>
                  <a:pt x="186466" y="790687"/>
                  <a:pt x="87855" y="665181"/>
                  <a:pt x="46617" y="580913"/>
                </a:cubicBezTo>
                <a:cubicBezTo>
                  <a:pt x="5379" y="496645"/>
                  <a:pt x="0" y="410583"/>
                  <a:pt x="3586" y="344244"/>
                </a:cubicBezTo>
                <a:cubicBezTo>
                  <a:pt x="7172" y="277905"/>
                  <a:pt x="35859" y="231289"/>
                  <a:pt x="68132" y="182880"/>
                </a:cubicBezTo>
                <a:cubicBezTo>
                  <a:pt x="100405" y="134471"/>
                  <a:pt x="163158" y="84268"/>
                  <a:pt x="197224" y="53788"/>
                </a:cubicBezTo>
                <a:cubicBezTo>
                  <a:pt x="231290" y="23308"/>
                  <a:pt x="251908" y="11654"/>
                  <a:pt x="272527" y="0"/>
                </a:cubicBezTo>
              </a:path>
            </a:pathLst>
          </a:custGeom>
          <a:noFill/>
          <a:ln w="31750" cap="flat" cmpd="sng" algn="ctr">
            <a:solidFill>
              <a:srgbClr val="C00000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 useBgFill="1">
        <p:nvSpPr>
          <p:cNvPr id="20" name="Oval 19"/>
          <p:cNvSpPr/>
          <p:nvPr/>
        </p:nvSpPr>
        <p:spPr bwMode="auto">
          <a:xfrm>
            <a:off x="3657600" y="5249733"/>
            <a:ext cx="1269402" cy="1247887"/>
          </a:xfrm>
          <a:prstGeom prst="ellipse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 useBgFill="1"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535296" y="3036649"/>
            <a:ext cx="8124619" cy="1446550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>
                <a:solidFill>
                  <a:srgbClr val="000000"/>
                </a:solidFill>
                <a:latin typeface="Comic Sans MS"/>
              </a:rPr>
              <a:t>then path without </a:t>
            </a:r>
            <a:r>
              <a:rPr lang="en-US" sz="4400" dirty="0" err="1">
                <a:solidFill>
                  <a:srgbClr val="C00000"/>
                </a:solidFill>
                <a:latin typeface="Comic Sans MS"/>
              </a:rPr>
              <a:t>c---c</a:t>
            </a:r>
            <a:r>
              <a:rPr lang="en-US" sz="4400" dirty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is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shorter</a:t>
            </a:r>
            <a:r>
              <a:rPr lang="en-US" sz="4400" dirty="0" smtClean="0">
                <a:solidFill>
                  <a:srgbClr val="FF0000"/>
                </a:solidFill>
                <a:latin typeface="Comic Sans MS"/>
              </a:rPr>
              <a:t>!</a:t>
            </a:r>
            <a:endParaRPr lang="en-US" sz="4800" dirty="0">
              <a:solidFill>
                <a:srgbClr val="FF0000"/>
              </a:solidFill>
              <a:latin typeface="Comic Sans MS"/>
            </a:endParaRP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 rot="10800000">
            <a:off x="4183063" y="4232275"/>
            <a:ext cx="2709862" cy="941388"/>
            <a:chOff x="829" y="3266"/>
            <a:chExt cx="1707" cy="593"/>
          </a:xfrm>
        </p:grpSpPr>
        <p:cxnSp>
          <p:nvCxnSpPr>
            <p:cNvPr id="5136" name="AutoShape 14"/>
            <p:cNvCxnSpPr>
              <a:cxnSpLocks noChangeShapeType="1"/>
            </p:cNvCxnSpPr>
            <p:nvPr/>
          </p:nvCxnSpPr>
          <p:spPr bwMode="auto">
            <a:xfrm rot="16200000" flipH="1">
              <a:off x="1064" y="3089"/>
              <a:ext cx="535" cy="1006"/>
            </a:xfrm>
            <a:prstGeom prst="curvedConnector2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</p:cxnSp>
        <p:cxnSp>
          <p:nvCxnSpPr>
            <p:cNvPr id="5137" name="AutoShape 15"/>
            <p:cNvCxnSpPr>
              <a:cxnSpLocks noChangeShapeType="1"/>
            </p:cNvCxnSpPr>
            <p:nvPr/>
          </p:nvCxnSpPr>
          <p:spPr bwMode="auto">
            <a:xfrm flipV="1">
              <a:off x="1835" y="3266"/>
              <a:ext cx="701" cy="589"/>
            </a:xfrm>
            <a:prstGeom prst="curvedConnector3">
              <a:avLst>
                <a:gd name="adj1" fmla="val 49931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</p:cxnSp>
      </p:grp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1371600" y="914400"/>
            <a:ext cx="7467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Lemma: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shortest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walk between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two vertices is a path!</a:t>
            </a: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Walks &amp; Paths</a:t>
            </a:r>
            <a:endParaRPr lang="en-US" sz="4800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4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length </a:t>
            </a:r>
            <a:r>
              <a:rPr lang="en-US" sz="4800" dirty="0" smtClean="0">
                <a:solidFill>
                  <a:srgbClr val="FF00FF"/>
                </a:solidFill>
              </a:rPr>
              <a:t>n</a:t>
            </a:r>
            <a:r>
              <a:rPr lang="en-US" sz="4800" dirty="0" smtClean="0"/>
              <a:t> walk relation</a:t>
            </a:r>
            <a:endParaRPr 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990600" y="1066800"/>
            <a:ext cx="7162800" cy="4800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0000FF"/>
                </a:solidFill>
              </a:rPr>
              <a:t>v </a:t>
            </a:r>
            <a:r>
              <a:rPr lang="en-US" sz="6600" dirty="0" err="1" smtClean="0">
                <a:solidFill>
                  <a:srgbClr val="0000FF"/>
                </a:solidFill>
              </a:rPr>
              <a:t>G</a:t>
            </a:r>
            <a:r>
              <a:rPr lang="en-US" sz="6600" baseline="30000" dirty="0" err="1" smtClean="0">
                <a:solidFill>
                  <a:srgbClr val="FF00FF"/>
                </a:solidFill>
              </a:rPr>
              <a:t>n</a:t>
            </a:r>
            <a:r>
              <a:rPr lang="en-US" sz="6600" baseline="30000" dirty="0" smtClean="0">
                <a:solidFill>
                  <a:srgbClr val="FF00FF"/>
                </a:solidFill>
              </a:rPr>
              <a:t> </a:t>
            </a:r>
            <a:r>
              <a:rPr lang="en-US" sz="6600" dirty="0" smtClean="0">
                <a:solidFill>
                  <a:srgbClr val="0000FF"/>
                </a:solidFill>
              </a:rPr>
              <a:t>w</a:t>
            </a:r>
          </a:p>
          <a:p>
            <a:r>
              <a:rPr lang="en-US" sz="4800" dirty="0" smtClean="0"/>
              <a:t>IFF</a:t>
            </a:r>
            <a:r>
              <a:rPr lang="en-US" sz="4800" dirty="0"/>
              <a:t> </a:t>
            </a:r>
            <a:r>
              <a:rPr lang="en-US" sz="6000" b="1" dirty="0" smtClean="0">
                <a:latin typeface="Euclid Symbol" charset="2"/>
                <a:cs typeface="Euclid Symbol" charset="2"/>
              </a:rPr>
              <a:t>∃ </a:t>
            </a:r>
            <a:r>
              <a:rPr lang="en-US" sz="6000" dirty="0" smtClean="0">
                <a:latin typeface="Comic Sans MS"/>
                <a:cs typeface="Comic Sans MS"/>
              </a:rPr>
              <a:t>length </a:t>
            </a:r>
            <a:r>
              <a:rPr lang="en-US" sz="6000" dirty="0" smtClean="0">
                <a:solidFill>
                  <a:srgbClr val="FF00FF"/>
                </a:solidFill>
                <a:latin typeface="Comic Sans MS"/>
                <a:cs typeface="Comic Sans MS"/>
              </a:rPr>
              <a:t>n </a:t>
            </a:r>
            <a:r>
              <a:rPr lang="en-US" sz="6000" dirty="0" smtClean="0">
                <a:latin typeface="Comic Sans MS"/>
                <a:cs typeface="Comic Sans MS"/>
              </a:rPr>
              <a:t>walk</a:t>
            </a:r>
          </a:p>
          <a:p>
            <a:r>
              <a:rPr lang="en-US" sz="6000" dirty="0" smtClean="0">
                <a:latin typeface="Comic Sans MS"/>
                <a:cs typeface="Comic Sans MS"/>
              </a:rPr>
              <a:t>      from </a:t>
            </a:r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v</a:t>
            </a:r>
            <a:r>
              <a:rPr lang="en-US" sz="6000" dirty="0" smtClean="0">
                <a:latin typeface="Comic Sans MS"/>
                <a:cs typeface="Comic Sans MS"/>
              </a:rPr>
              <a:t> to </a:t>
            </a:r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w</a:t>
            </a:r>
          </a:p>
          <a:p>
            <a:r>
              <a:rPr lang="en-US" sz="6000" dirty="0" err="1" smtClean="0">
                <a:solidFill>
                  <a:srgbClr val="0000FF"/>
                </a:solidFill>
              </a:rPr>
              <a:t>G</a:t>
            </a:r>
            <a:r>
              <a:rPr lang="en-US" sz="6000" baseline="30000" dirty="0" err="1" smtClean="0">
                <a:solidFill>
                  <a:srgbClr val="FF00FF"/>
                </a:solidFill>
              </a:rPr>
              <a:t>n</a:t>
            </a:r>
            <a:r>
              <a:rPr lang="en-US" sz="6000" dirty="0" smtClean="0">
                <a:solidFill>
                  <a:srgbClr val="FF00FF"/>
                </a:solidFill>
              </a:rPr>
              <a:t> </a:t>
            </a:r>
            <a:r>
              <a:rPr lang="en-US" sz="6000" dirty="0" smtClean="0"/>
              <a:t>is the</a:t>
            </a:r>
            <a:r>
              <a:rPr lang="en-US" sz="6000" dirty="0" smtClean="0">
                <a:solidFill>
                  <a:srgbClr val="FF00FF"/>
                </a:solidFill>
              </a:rPr>
              <a:t> </a:t>
            </a:r>
            <a:r>
              <a:rPr lang="en-US" sz="6000" dirty="0" smtClean="0">
                <a:solidFill>
                  <a:srgbClr val="930093"/>
                </a:solidFill>
              </a:rPr>
              <a:t>length </a:t>
            </a:r>
            <a:r>
              <a:rPr lang="en-US" sz="6000" dirty="0" smtClean="0">
                <a:solidFill>
                  <a:srgbClr val="FF00FF"/>
                </a:solidFill>
              </a:rPr>
              <a:t>n</a:t>
            </a:r>
          </a:p>
          <a:p>
            <a:r>
              <a:rPr lang="en-US" sz="6000" dirty="0" smtClean="0">
                <a:solidFill>
                  <a:srgbClr val="930093"/>
                </a:solidFill>
                <a:latin typeface="Comic Sans MS"/>
                <a:cs typeface="Comic Sans MS"/>
              </a:rPr>
              <a:t>walk relation </a:t>
            </a:r>
            <a:r>
              <a:rPr lang="en-US" sz="6000" dirty="0" smtClean="0">
                <a:latin typeface="Comic Sans MS"/>
                <a:cs typeface="Comic Sans MS"/>
              </a:rPr>
              <a:t>for</a:t>
            </a:r>
            <a:r>
              <a:rPr lang="en-US" sz="6000" dirty="0" smtClean="0">
                <a:solidFill>
                  <a:srgbClr val="FF00FF"/>
                </a:solidFill>
                <a:latin typeface="Comic Sans MS"/>
                <a:cs typeface="Comic Sans MS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92773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5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5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length </a:t>
            </a:r>
            <a:r>
              <a:rPr lang="en-US" sz="4800" dirty="0" smtClean="0">
                <a:solidFill>
                  <a:srgbClr val="FF00FF"/>
                </a:solidFill>
              </a:rPr>
              <a:t>n</a:t>
            </a:r>
            <a:r>
              <a:rPr lang="en-US" sz="4800" dirty="0" smtClean="0"/>
              <a:t> walk relation</a:t>
            </a:r>
            <a:endParaRPr 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533400" y="1548348"/>
            <a:ext cx="8001000" cy="3861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</a:rPr>
              <a:t>G</a:t>
            </a:r>
            <a:r>
              <a:rPr lang="en-US" sz="5400" dirty="0" smtClean="0"/>
              <a:t> itself is the length </a:t>
            </a:r>
            <a:r>
              <a:rPr lang="en-US" sz="5400" dirty="0" smtClean="0">
                <a:solidFill>
                  <a:srgbClr val="FF00FF"/>
                </a:solidFill>
              </a:rPr>
              <a:t>1</a:t>
            </a:r>
            <a:r>
              <a:rPr lang="en-US" sz="5400" dirty="0" smtClean="0"/>
              <a:t> walk relation: </a:t>
            </a:r>
            <a:r>
              <a:rPr lang="en-US" sz="6600" dirty="0" smtClean="0">
                <a:solidFill>
                  <a:srgbClr val="0000FF"/>
                </a:solidFill>
              </a:rPr>
              <a:t>G</a:t>
            </a:r>
            <a:r>
              <a:rPr lang="en-US" sz="6600" baseline="30000" dirty="0" smtClean="0">
                <a:solidFill>
                  <a:srgbClr val="FF00FF"/>
                </a:solidFill>
              </a:rPr>
              <a:t>1</a:t>
            </a:r>
            <a:r>
              <a:rPr lang="en-US" sz="6600" baseline="30000" dirty="0" smtClean="0">
                <a:solidFill>
                  <a:srgbClr val="0000FF"/>
                </a:solidFill>
              </a:rPr>
              <a:t>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</a:rPr>
              <a:t> G</a:t>
            </a:r>
          </a:p>
          <a:p>
            <a:r>
              <a:rPr lang="en-US" sz="4800" dirty="0" smtClean="0">
                <a:solidFill>
                  <a:srgbClr val="930093"/>
                </a:solidFill>
                <a:latin typeface="Comic Sans MS"/>
                <a:cs typeface="Comic Sans MS"/>
              </a:rPr>
              <a:t>lemma: </a:t>
            </a:r>
          </a:p>
          <a:p>
            <a:pPr algn="ctr"/>
            <a:r>
              <a:rPr lang="en-US" sz="7200" dirty="0" err="1" smtClean="0">
                <a:solidFill>
                  <a:srgbClr val="0000FF"/>
                </a:solidFill>
              </a:rPr>
              <a:t>G</a:t>
            </a:r>
            <a:r>
              <a:rPr lang="en-US" sz="7200" baseline="30000" dirty="0" err="1" smtClean="0">
                <a:solidFill>
                  <a:srgbClr val="FF00FF"/>
                </a:solidFill>
              </a:rPr>
              <a:t>m</a:t>
            </a:r>
            <a:r>
              <a:rPr lang="en-US" sz="7200" baseline="30000" dirty="0" smtClean="0">
                <a:solidFill>
                  <a:srgbClr val="FF00FF"/>
                </a:solidFill>
              </a:rPr>
              <a:t> </a:t>
            </a:r>
            <a:r>
              <a:rPr lang="en-US" sz="7200" dirty="0" smtClean="0">
                <a:solidFill>
                  <a:srgbClr val="930093"/>
                </a:solidFill>
                <a:latin typeface="CambriaMath"/>
              </a:rPr>
              <a:t>∘</a:t>
            </a:r>
            <a:r>
              <a:rPr lang="en-US" sz="7200" dirty="0" smtClean="0">
                <a:solidFill>
                  <a:prstClr val="black"/>
                </a:solidFill>
                <a:latin typeface="CambriaMath"/>
              </a:rPr>
              <a:t> </a:t>
            </a:r>
            <a:r>
              <a:rPr lang="en-US" sz="7200" dirty="0" err="1" smtClean="0">
                <a:solidFill>
                  <a:srgbClr val="0000FF"/>
                </a:solidFill>
              </a:rPr>
              <a:t>G</a:t>
            </a:r>
            <a:r>
              <a:rPr lang="en-US" sz="7200" baseline="30000" dirty="0" err="1" smtClean="0">
                <a:solidFill>
                  <a:srgbClr val="FF00FF"/>
                </a:solidFill>
              </a:rPr>
              <a:t>n</a:t>
            </a:r>
            <a:r>
              <a:rPr lang="en-US" sz="7200" dirty="0" smtClean="0">
                <a:solidFill>
                  <a:srgbClr val="930093"/>
                </a:solidFill>
                <a:latin typeface="Comic Sans MS"/>
                <a:cs typeface="Comic Sans MS"/>
              </a:rPr>
              <a:t> </a:t>
            </a:r>
            <a:r>
              <a:rPr lang="en-US" sz="72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7200" dirty="0" err="1" smtClean="0">
                <a:solidFill>
                  <a:srgbClr val="0000FF"/>
                </a:solidFill>
              </a:rPr>
              <a:t>G</a:t>
            </a:r>
            <a:r>
              <a:rPr lang="en-US" sz="7200" baseline="30000" dirty="0" err="1" smtClean="0">
                <a:solidFill>
                  <a:srgbClr val="FF00FF"/>
                </a:solidFill>
              </a:rPr>
              <a:t>m+n</a:t>
            </a:r>
            <a:endParaRPr lang="en-US" sz="7200" dirty="0">
              <a:solidFill>
                <a:srgbClr val="930093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317988"/>
              </p:ext>
            </p:extLst>
          </p:nvPr>
        </p:nvGraphicFramePr>
        <p:xfrm>
          <a:off x="1828800" y="3951248"/>
          <a:ext cx="2667000" cy="2601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4" imgW="520700" imgH="508000" progId="Equation.DSMT4">
                  <p:embed/>
                </p:oleObj>
              </mc:Choice>
              <mc:Fallback>
                <p:oleObj name="Equation" r:id="rId4" imgW="5207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8800" y="3951248"/>
                        <a:ext cx="2667000" cy="26019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766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5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6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length </a:t>
            </a:r>
            <a:r>
              <a:rPr lang="en-US" sz="4800" dirty="0" smtClean="0">
                <a:solidFill>
                  <a:srgbClr val="FF00FF"/>
                </a:solidFill>
                <a:latin typeface="Comic Sans MS"/>
                <a:cs typeface="Comic Sans MS"/>
              </a:rPr>
              <a:t>0</a:t>
            </a:r>
            <a:r>
              <a:rPr lang="en-US" sz="4800" dirty="0" smtClean="0"/>
              <a:t> walk relation</a:t>
            </a:r>
            <a:endParaRPr 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342900" y="1219200"/>
            <a:ext cx="8496300" cy="449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5800" dirty="0" err="1" smtClean="0">
                <a:solidFill>
                  <a:srgbClr val="000000"/>
                </a:solidFill>
                <a:latin typeface="Comic Sans MS"/>
                <a:cs typeface="Comic Sans MS"/>
              </a:rPr>
              <a:t>lnth</a:t>
            </a:r>
            <a:r>
              <a:rPr lang="en-US" sz="58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5800" dirty="0" smtClean="0">
                <a:solidFill>
                  <a:srgbClr val="FF00FF"/>
                </a:solidFill>
                <a:latin typeface="Comic Sans MS"/>
                <a:cs typeface="Comic Sans MS"/>
              </a:rPr>
              <a:t>0</a:t>
            </a:r>
            <a:r>
              <a:rPr lang="en-US" sz="5800" dirty="0" smtClean="0">
                <a:solidFill>
                  <a:srgbClr val="000000"/>
                </a:solidFill>
                <a:latin typeface="Comic Sans MS"/>
                <a:cs typeface="Comic Sans MS"/>
              </a:rPr>
              <a:t> walk </a:t>
            </a:r>
            <a:r>
              <a:rPr lang="en-US" sz="5800" dirty="0">
                <a:solidFill>
                  <a:srgbClr val="000000"/>
                </a:solidFill>
                <a:latin typeface="Comic Sans MS"/>
                <a:cs typeface="Comic Sans MS"/>
              </a:rPr>
              <a:t>from </a:t>
            </a:r>
            <a:r>
              <a:rPr lang="en-US" sz="5800" dirty="0">
                <a:solidFill>
                  <a:srgbClr val="0000FF"/>
                </a:solidFill>
                <a:latin typeface="Comic Sans MS"/>
                <a:cs typeface="Comic Sans MS"/>
              </a:rPr>
              <a:t>w</a:t>
            </a:r>
            <a:r>
              <a:rPr lang="en-US" sz="5800" dirty="0">
                <a:solidFill>
                  <a:srgbClr val="000000"/>
                </a:solidFill>
                <a:latin typeface="Comic Sans MS"/>
                <a:cs typeface="Comic Sans MS"/>
              </a:rPr>
              <a:t> to </a:t>
            </a:r>
            <a:r>
              <a:rPr lang="en-US" sz="5800" dirty="0" smtClean="0">
                <a:solidFill>
                  <a:srgbClr val="0000FF"/>
                </a:solidFill>
                <a:latin typeface="Comic Sans MS"/>
                <a:cs typeface="Comic Sans MS"/>
              </a:rPr>
              <a:t>w</a:t>
            </a:r>
            <a:endParaRPr lang="en-US" sz="7200" dirty="0" smtClean="0">
              <a:solidFill>
                <a:srgbClr val="0000FF"/>
              </a:solidFill>
            </a:endParaRPr>
          </a:p>
          <a:p>
            <a:pPr algn="ctr"/>
            <a:r>
              <a:rPr lang="en-US" sz="7200" dirty="0" smtClean="0">
                <a:solidFill>
                  <a:srgbClr val="0000FF"/>
                </a:solidFill>
              </a:rPr>
              <a:t>G</a:t>
            </a:r>
            <a:r>
              <a:rPr lang="en-US" sz="7200" baseline="30000" dirty="0" smtClean="0">
                <a:solidFill>
                  <a:srgbClr val="FF00FF"/>
                </a:solidFill>
              </a:rPr>
              <a:t>0 </a:t>
            </a:r>
            <a:r>
              <a:rPr lang="en-US" sz="7200" baseline="30000" dirty="0" smtClean="0">
                <a:solidFill>
                  <a:srgbClr val="0000FF"/>
                </a:solidFill>
              </a:rPr>
              <a:t> </a:t>
            </a:r>
            <a:r>
              <a:rPr lang="en-US" sz="72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72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Id</a:t>
            </a:r>
            <a:r>
              <a:rPr lang="en-US" sz="7200" baseline="-25000" dirty="0" err="1" smtClean="0">
                <a:solidFill>
                  <a:srgbClr val="0000FF"/>
                </a:solidFill>
              </a:rPr>
              <a:t>V</a:t>
            </a:r>
            <a:endParaRPr lang="en-US" sz="7200" baseline="-25000" dirty="0" smtClean="0">
              <a:solidFill>
                <a:srgbClr val="0000FF"/>
              </a:solidFill>
            </a:endParaRPr>
          </a:p>
          <a:p>
            <a:r>
              <a:rPr lang="en-US" sz="6000" dirty="0" smtClean="0">
                <a:solidFill>
                  <a:srgbClr val="930093"/>
                </a:solidFill>
                <a:latin typeface="Comic Sans MS"/>
                <a:cs typeface="Comic Sans MS"/>
              </a:rPr>
              <a:t>lemma</a:t>
            </a:r>
            <a:r>
              <a:rPr lang="en-US" sz="5400" dirty="0" smtClean="0">
                <a:solidFill>
                  <a:srgbClr val="930093"/>
                </a:solidFill>
                <a:latin typeface="Comic Sans MS"/>
                <a:cs typeface="Comic Sans MS"/>
              </a:rPr>
              <a:t> </a:t>
            </a:r>
            <a:r>
              <a:rPr lang="en-US" sz="6000" dirty="0" smtClean="0">
                <a:solidFill>
                  <a:srgbClr val="000000"/>
                </a:solidFill>
                <a:latin typeface="Comic Sans MS"/>
                <a:cs typeface="Comic Sans MS"/>
              </a:rPr>
              <a:t>still true:</a:t>
            </a:r>
          </a:p>
          <a:p>
            <a:pPr algn="ctr"/>
            <a:r>
              <a:rPr lang="en-US" sz="8000" dirty="0" smtClean="0">
                <a:solidFill>
                  <a:srgbClr val="0000FF"/>
                </a:solidFill>
              </a:rPr>
              <a:t>G</a:t>
            </a:r>
            <a:r>
              <a:rPr lang="en-US" sz="8000" baseline="30000" dirty="0" smtClean="0">
                <a:solidFill>
                  <a:srgbClr val="FF00FF"/>
                </a:solidFill>
              </a:rPr>
              <a:t>0 </a:t>
            </a:r>
            <a:r>
              <a:rPr lang="en-US" sz="8000" dirty="0">
                <a:solidFill>
                  <a:srgbClr val="930093"/>
                </a:solidFill>
                <a:latin typeface="CambriaMath"/>
              </a:rPr>
              <a:t>∘</a:t>
            </a:r>
            <a:r>
              <a:rPr lang="en-US" sz="8000" dirty="0">
                <a:solidFill>
                  <a:prstClr val="black"/>
                </a:solidFill>
                <a:latin typeface="CambriaMath"/>
              </a:rPr>
              <a:t> </a:t>
            </a:r>
            <a:r>
              <a:rPr lang="en-US" sz="8000" dirty="0" err="1">
                <a:solidFill>
                  <a:srgbClr val="0000FF"/>
                </a:solidFill>
              </a:rPr>
              <a:t>G</a:t>
            </a:r>
            <a:r>
              <a:rPr lang="en-US" sz="8000" baseline="30000" dirty="0" err="1">
                <a:solidFill>
                  <a:srgbClr val="FF00FF"/>
                </a:solidFill>
              </a:rPr>
              <a:t>n</a:t>
            </a:r>
            <a:r>
              <a:rPr lang="en-US" sz="8000" dirty="0">
                <a:solidFill>
                  <a:srgbClr val="930093"/>
                </a:solidFill>
                <a:latin typeface="Comic Sans MS"/>
                <a:cs typeface="Comic Sans MS"/>
              </a:rPr>
              <a:t> </a:t>
            </a:r>
            <a:r>
              <a:rPr lang="en-US" sz="8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8000" dirty="0" err="1" smtClean="0">
                <a:solidFill>
                  <a:srgbClr val="0000FF"/>
                </a:solidFill>
              </a:rPr>
              <a:t>G</a:t>
            </a:r>
            <a:r>
              <a:rPr lang="en-US" sz="8000" baseline="30000" dirty="0" err="1" smtClean="0">
                <a:solidFill>
                  <a:srgbClr val="FF00FF"/>
                </a:solidFill>
              </a:rPr>
              <a:t>n</a:t>
            </a:r>
            <a:r>
              <a:rPr lang="en-US" sz="66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297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5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7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Matrices &amp; Composition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371600"/>
            <a:ext cx="8707131" cy="4206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en-US" sz="4800" baseline="-25000" dirty="0" smtClean="0"/>
              <a:t> </a:t>
            </a:r>
            <a:r>
              <a:rPr lang="en-US" sz="4800" dirty="0" smtClean="0"/>
              <a:t>::= Adjacency matrix for </a:t>
            </a:r>
            <a:r>
              <a:rPr lang="en-US" sz="4800" dirty="0" smtClean="0">
                <a:solidFill>
                  <a:srgbClr val="0000E5"/>
                </a:solidFill>
              </a:rPr>
              <a:t>G</a:t>
            </a:r>
          </a:p>
          <a:p>
            <a:pPr>
              <a:lnSpc>
                <a:spcPct val="120000"/>
              </a:lnSpc>
            </a:pPr>
            <a:r>
              <a:rPr lang="en-US" sz="4400" dirty="0" smtClean="0"/>
              <a:t>Lemma:</a:t>
            </a:r>
          </a:p>
          <a:p>
            <a:pPr>
              <a:lnSpc>
                <a:spcPct val="120000"/>
              </a:lnSpc>
            </a:pPr>
            <a:endParaRPr lang="en-US" sz="4400" dirty="0"/>
          </a:p>
          <a:p>
            <a:pPr>
              <a:lnSpc>
                <a:spcPct val="120000"/>
              </a:lnSpc>
            </a:pPr>
            <a:r>
              <a:rPr lang="en-US" sz="4400" dirty="0" smtClean="0"/>
              <a:t>where        is </a:t>
            </a:r>
            <a:r>
              <a:rPr lang="en-US" sz="4400" dirty="0" smtClean="0">
                <a:solidFill>
                  <a:srgbClr val="930093"/>
                </a:solidFill>
              </a:rPr>
              <a:t>Boolean</a:t>
            </a:r>
            <a:r>
              <a:rPr lang="en-US" sz="4400" dirty="0" smtClean="0"/>
              <a:t> (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en-US" sz="4400" dirty="0" smtClean="0"/>
              <a:t>/</a:t>
            </a:r>
            <a:r>
              <a:rPr lang="en-US" sz="3600" dirty="0" smtClean="0">
                <a:solidFill>
                  <a:srgbClr val="0000E5"/>
                </a:solidFill>
              </a:rPr>
              <a:t>OR</a:t>
            </a:r>
            <a:r>
              <a:rPr lang="en-US" sz="4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sz="4400" dirty="0" smtClean="0"/>
              <a:t>matrix multiplication.</a:t>
            </a:r>
            <a:endParaRPr lang="en-US" sz="44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72951"/>
              </p:ext>
            </p:extLst>
          </p:nvPr>
        </p:nvGraphicFramePr>
        <p:xfrm>
          <a:off x="2324100" y="2057400"/>
          <a:ext cx="64008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44" name="Equation" r:id="rId4" imgW="1066800" imgH="292100" progId="Equation.DSMT4">
                  <p:embed/>
                </p:oleObj>
              </mc:Choice>
              <mc:Fallback>
                <p:oleObj name="Equation" r:id="rId4" imgW="10668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24100" y="2057400"/>
                        <a:ext cx="6400800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095250"/>
              </p:ext>
            </p:extLst>
          </p:nvPr>
        </p:nvGraphicFramePr>
        <p:xfrm>
          <a:off x="2057400" y="3886200"/>
          <a:ext cx="1016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45" name="Equation" r:id="rId6" imgW="165100" imgH="165100" progId="Equation.DSMT4">
                  <p:embed/>
                </p:oleObj>
              </mc:Choice>
              <mc:Fallback>
                <p:oleObj name="Equation" r:id="rId6" imgW="1651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57400" y="3886200"/>
                        <a:ext cx="1016000" cy="1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667541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8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Matrices &amp; Composition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495234" y="1665440"/>
            <a:ext cx="8191566" cy="3527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5400" dirty="0" smtClean="0"/>
              <a:t>So compute         by fast</a:t>
            </a:r>
          </a:p>
          <a:p>
            <a:pPr>
              <a:lnSpc>
                <a:spcPct val="140000"/>
              </a:lnSpc>
            </a:pPr>
            <a:r>
              <a:rPr lang="en-US" sz="5400" i="1" dirty="0" smtClean="0"/>
              <a:t>matrix</a:t>
            </a:r>
            <a:r>
              <a:rPr lang="en-US" sz="5400" dirty="0" smtClean="0"/>
              <a:t> exponentiation</a:t>
            </a:r>
          </a:p>
          <a:p>
            <a:pPr>
              <a:lnSpc>
                <a:spcPct val="140000"/>
              </a:lnSpc>
            </a:pP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≈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log n</a:t>
            </a:r>
            <a:r>
              <a:rPr lang="en-US" sz="5400" dirty="0" smtClean="0"/>
              <a:t> matrix products.</a:t>
            </a:r>
            <a:endParaRPr lang="en-US" sz="54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761466"/>
              </p:ext>
            </p:extLst>
          </p:nvPr>
        </p:nvGraphicFramePr>
        <p:xfrm>
          <a:off x="4572000" y="1524000"/>
          <a:ext cx="16002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92" name="Equation" r:id="rId4" imgW="266700" imgH="304800" progId="Equation.DSMT4">
                  <p:embed/>
                </p:oleObj>
              </mc:Choice>
              <mc:Fallback>
                <p:oleObj name="Equation" r:id="rId4" imgW="266700" imgH="304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0" y="1524000"/>
                        <a:ext cx="1600200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680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9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Walk Relation</a:t>
            </a:r>
            <a:endParaRPr 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304800" y="2122944"/>
            <a:ext cx="85558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</a:rPr>
              <a:t>G</a:t>
            </a:r>
            <a:r>
              <a:rPr lang="en-US" sz="5400" baseline="30000" dirty="0" smtClean="0">
                <a:solidFill>
                  <a:srgbClr val="FF00FF"/>
                </a:solidFill>
              </a:rPr>
              <a:t>*</a:t>
            </a:r>
            <a:r>
              <a:rPr lang="en-US" sz="5400" dirty="0" smtClean="0"/>
              <a:t> is</a:t>
            </a:r>
            <a:r>
              <a:rPr lang="en-US" sz="5400" baseline="30000" dirty="0" smtClean="0">
                <a:solidFill>
                  <a:srgbClr val="FF00FF"/>
                </a:solidFill>
              </a:rPr>
              <a:t> </a:t>
            </a:r>
            <a:r>
              <a:rPr lang="en-US" sz="5400" dirty="0" smtClean="0">
                <a:solidFill>
                  <a:srgbClr val="930093"/>
                </a:solidFill>
              </a:rPr>
              <a:t>walk relation</a:t>
            </a:r>
            <a:r>
              <a:rPr lang="en-US" sz="5400" dirty="0" smtClean="0">
                <a:solidFill>
                  <a:srgbClr val="000073"/>
                </a:solidFill>
              </a:rPr>
              <a:t> of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sz="5400" baseline="30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u  G</a:t>
            </a:r>
            <a:r>
              <a:rPr lang="en-US" sz="5400" baseline="30000" dirty="0" smtClean="0">
                <a:solidFill>
                  <a:srgbClr val="FF00FF"/>
                </a:solidFill>
              </a:rPr>
              <a:t>*</a:t>
            </a:r>
            <a:r>
              <a:rPr lang="en-US" sz="5400" baseline="300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v</a:t>
            </a:r>
            <a:r>
              <a:rPr lang="en-US" sz="5400" dirty="0" smtClean="0"/>
              <a:t>   </a:t>
            </a:r>
            <a:r>
              <a:rPr lang="en-US" sz="5400" dirty="0" err="1" smtClean="0"/>
              <a:t>iff</a:t>
            </a:r>
            <a:r>
              <a:rPr lang="en-US" sz="5400" dirty="0" smtClean="0"/>
              <a:t>   </a:t>
            </a:r>
            <a:r>
              <a:rPr lang="en-US" sz="6000" b="1" dirty="0" smtClean="0">
                <a:latin typeface="Euclid Symbol" charset="2"/>
                <a:cs typeface="Euclid Symbol" charset="2"/>
              </a:rPr>
              <a:t>∃</a:t>
            </a:r>
            <a:r>
              <a:rPr lang="en-US" sz="5400" dirty="0" smtClean="0">
                <a:latin typeface="Comic Sans MS"/>
                <a:cs typeface="Comic Sans MS"/>
              </a:rPr>
              <a:t>walk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u</a:t>
            </a:r>
            <a:r>
              <a:rPr lang="en-US" sz="5400" dirty="0" smtClean="0">
                <a:latin typeface="Comic Sans MS"/>
                <a:cs typeface="Comic Sans MS"/>
              </a:rPr>
              <a:t> to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 v</a:t>
            </a:r>
          </a:p>
          <a:p>
            <a:r>
              <a:rPr lang="en-US" sz="5400" dirty="0">
                <a:latin typeface="Comic Sans MS"/>
                <a:cs typeface="Comic Sans MS"/>
              </a:rPr>
              <a:t> </a:t>
            </a:r>
            <a:r>
              <a:rPr lang="en-US" sz="5400" dirty="0" smtClean="0">
                <a:latin typeface="Comic Sans MS"/>
                <a:cs typeface="Comic Sans MS"/>
              </a:rPr>
              <a:t>        (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u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is </a:t>
            </a:r>
            <a:r>
              <a:rPr lang="en-US" sz="5400" dirty="0" smtClean="0">
                <a:solidFill>
                  <a:srgbClr val="930093"/>
                </a:solidFill>
                <a:latin typeface="Comic Sans MS"/>
                <a:cs typeface="Comic Sans MS"/>
              </a:rPr>
              <a:t>connected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to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v)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323</Words>
  <Application>Microsoft Macintosh PowerPoint</Application>
  <PresentationFormat>Letter Paper (8.5x11 in)</PresentationFormat>
  <Paragraphs>83</Paragraphs>
  <Slides>11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6.042 Lecture Template</vt:lpstr>
      <vt:lpstr>Equation</vt:lpstr>
      <vt:lpstr>Mathematics for Computer Science MIT 6.042J/18.062J</vt:lpstr>
      <vt:lpstr>Walks &amp; Paths</vt:lpstr>
      <vt:lpstr>Walks &amp; Paths</vt:lpstr>
      <vt:lpstr>length n walk relation</vt:lpstr>
      <vt:lpstr>length n walk relation</vt:lpstr>
      <vt:lpstr>length 0 walk relation</vt:lpstr>
      <vt:lpstr>Matrices &amp; Composition</vt:lpstr>
      <vt:lpstr>Matrices &amp; Composition</vt:lpstr>
      <vt:lpstr>Walk Relation</vt:lpstr>
      <vt:lpstr>Compute the Walk Relation</vt:lpstr>
      <vt:lpstr>Compute the Walk Relation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777</cp:revision>
  <cp:lastPrinted>2011-03-09T08:54:58Z</cp:lastPrinted>
  <dcterms:created xsi:type="dcterms:W3CDTF">2011-03-09T16:49:20Z</dcterms:created>
  <dcterms:modified xsi:type="dcterms:W3CDTF">2013-03-08T02:13:02Z</dcterms:modified>
</cp:coreProperties>
</file>