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embeddings/oleObject1.bin" ContentType="application/vnd.openxmlformats-officedocument.oleObject"/>
  <Override PartName="/ppt/notesSlides/notesSlide4.xml" ContentType="application/vnd.openxmlformats-officedocument.presentationml.notesSlide+xml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notesSlides/notesSlide5.xml" ContentType="application/vnd.openxmlformats-officedocument.presentationml.notesSlide+xml"/>
  <Override PartName="/ppt/embeddings/oleObject4.bin" ContentType="application/vnd.openxmlformats-officedocument.oleObject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embeddings/oleObject5.bin" ContentType="application/vnd.openxmlformats-officedocument.oleObject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embeddings/oleObject6.bin" ContentType="application/vnd.openxmlformats-officedocument.oleObject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>
  <p:sldMasterIdLst>
    <p:sldMasterId id="2147483678" r:id="rId1"/>
  </p:sldMasterIdLst>
  <p:notesMasterIdLst>
    <p:notesMasterId r:id="rId13"/>
  </p:notesMasterIdLst>
  <p:handoutMasterIdLst>
    <p:handoutMasterId r:id="rId14"/>
  </p:handoutMasterIdLst>
  <p:sldIdLst>
    <p:sldId id="388" r:id="rId2"/>
    <p:sldId id="376" r:id="rId3"/>
    <p:sldId id="377" r:id="rId4"/>
    <p:sldId id="379" r:id="rId5"/>
    <p:sldId id="380" r:id="rId6"/>
    <p:sldId id="393" r:id="rId7"/>
    <p:sldId id="378" r:id="rId8"/>
    <p:sldId id="440" r:id="rId9"/>
    <p:sldId id="443" r:id="rId10"/>
    <p:sldId id="442" r:id="rId11"/>
    <p:sldId id="381" r:id="rId12"/>
  </p:sldIdLst>
  <p:sldSz cx="9144000" cy="6858000" type="screen4x3"/>
  <p:notesSz cx="9601200" cy="7315200"/>
  <p:custDataLst>
    <p:tags r:id="rId16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clrMru>
    <a:srgbClr val="930093"/>
    <a:srgbClr val="FF00FF"/>
    <a:srgbClr val="0000CC"/>
    <a:srgbClr val="008000"/>
    <a:srgbClr val="3333FF"/>
    <a:srgbClr val="00A200"/>
    <a:srgbClr val="FF6600"/>
    <a:srgbClr val="DDDDDD"/>
    <a:srgbClr val="FF9933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35" autoAdjust="0"/>
  </p:normalViewPr>
  <p:slideViewPr>
    <p:cSldViewPr showGuides="1">
      <p:cViewPr varScale="1">
        <p:scale>
          <a:sx n="132" d="100"/>
          <a:sy n="132" d="100"/>
        </p:scale>
        <p:origin x="-656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interSettings" Target="printerSettings/printerSettings1.bin"/><Relationship Id="rId16" Type="http://schemas.openxmlformats.org/officeDocument/2006/relationships/tags" Target="tags/tag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Relationship Id="rId2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2347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B2561754-9252-4ECD-9A71-71CDBBB124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9073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7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538" y="3474963"/>
            <a:ext cx="768012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37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7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B22597B-958D-4520-8A0D-91DE84F8B1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7463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7BF72F-ABC4-4981-8CD9-BA43CDB83BF7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2FAC0C-B957-4153-8797-F85E34E6598D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553F37-EB1E-4C01-BA0C-1C0E4E54BB56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707164-4DF3-4815-A867-356BFB7712B4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E78EE77-5635-42B7-AE4A-57216DB5BC4B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08DF76-FEA7-4F94-B87A-6498A1F0C029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FB939FD-17CE-4D53-8988-6B327FFA0115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DF00B4-AD9D-4EB3-826B-6566E9CCED3E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2FAC0C-B957-4153-8797-F85E34E6598D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2FAC0C-B957-4153-8797-F85E34E6598D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2FAC0C-B957-4153-8797-F85E34E6598D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553200"/>
            <a:ext cx="1295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 fontAlgn="base">
              <a:spcBef>
                <a:spcPct val="0"/>
              </a:spcBef>
              <a:spcAft>
                <a:spcPct val="0"/>
              </a:spcAft>
              <a:defRPr sz="1400" dirty="0" err="1">
                <a:latin typeface="+mn-lt"/>
              </a:defRPr>
            </a:lvl1pPr>
          </a:lstStyle>
          <a:p>
            <a:pPr>
              <a:defRPr/>
            </a:pPr>
            <a:r>
              <a:rPr lang="en-US" dirty="0" smtClean="0"/>
              <a:t>RSA</a:t>
            </a:r>
            <a:r>
              <a:rPr lang="en-US" sz="1200" dirty="0" smtClean="0"/>
              <a:t>.‹#›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553200"/>
            <a:ext cx="1295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 fontAlgn="base">
              <a:spcBef>
                <a:spcPct val="0"/>
              </a:spcBef>
              <a:spcAft>
                <a:spcPct val="0"/>
              </a:spcAft>
              <a:defRPr sz="1400" dirty="0" err="1">
                <a:latin typeface="+mn-lt"/>
              </a:defRPr>
            </a:lvl1pPr>
          </a:lstStyle>
          <a:p>
            <a:pPr>
              <a:defRPr/>
            </a:pPr>
            <a:r>
              <a:rPr lang="en-US" dirty="0" smtClean="0"/>
              <a:t>RSA</a:t>
            </a:r>
            <a:r>
              <a:rPr lang="en-US" sz="1200" dirty="0" smtClean="0"/>
              <a:t>.‹#›</a:t>
            </a:r>
            <a:endParaRPr lang="en-US" sz="120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553200"/>
            <a:ext cx="1295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 fontAlgn="base">
              <a:spcBef>
                <a:spcPct val="0"/>
              </a:spcBef>
              <a:spcAft>
                <a:spcPct val="0"/>
              </a:spcAft>
              <a:defRPr sz="1400" dirty="0" err="1">
                <a:latin typeface="+mn-lt"/>
              </a:defRPr>
            </a:lvl1pPr>
          </a:lstStyle>
          <a:p>
            <a:pPr>
              <a:defRPr/>
            </a:pPr>
            <a:r>
              <a:rPr lang="en-US" dirty="0" smtClean="0"/>
              <a:t>RSA</a:t>
            </a:r>
            <a:r>
              <a:rPr lang="en-US" sz="1200" dirty="0" smtClean="0"/>
              <a:t>.‹#›</a:t>
            </a:r>
            <a:endParaRPr lang="en-US" sz="120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477000" y="6553200"/>
            <a:ext cx="2667000" cy="307777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RSA.</a:t>
            </a:r>
            <a:fld id="{092F4601-307B-4C24-B8E1-0927D73A950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477000" y="6553200"/>
            <a:ext cx="2667000" cy="307777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RSA.</a:t>
            </a:r>
            <a:fld id="{7C4E6977-E764-49C2-9B46-F1F7E8372AF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477000" y="6553200"/>
            <a:ext cx="2667000" cy="307777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RSA.</a:t>
            </a:r>
            <a:fld id="{662DA84E-2EE0-4520-81DD-FF87E285B2C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pic>
        <p:nvPicPr>
          <p:cNvPr id="1029" name="Picture 12" descr="board"/>
          <p:cNvPicPr>
            <a:picLocks noChangeAspect="1" noChangeArrowheads="1"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553200"/>
            <a:ext cx="1295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 fontAlgn="base">
              <a:spcBef>
                <a:spcPct val="0"/>
              </a:spcBef>
              <a:spcAft>
                <a:spcPct val="0"/>
              </a:spcAft>
              <a:defRPr sz="1400" dirty="0" err="1">
                <a:latin typeface="+mn-lt"/>
              </a:defRPr>
            </a:lvl1pPr>
          </a:lstStyle>
          <a:p>
            <a:pPr>
              <a:defRPr/>
            </a:pPr>
            <a:r>
              <a:rPr lang="en-US" dirty="0" smtClean="0"/>
              <a:t>RSA</a:t>
            </a:r>
            <a:r>
              <a:rPr lang="en-US" sz="1200" dirty="0" smtClean="0"/>
              <a:t>.‹#›</a:t>
            </a:r>
            <a:endParaRPr lang="en-US" sz="1200" dirty="0"/>
          </a:p>
        </p:txBody>
      </p:sp>
      <p:sp>
        <p:nvSpPr>
          <p:cNvPr id="9" name="Date Placeholder 5"/>
          <p:cNvSpPr txBox="1">
            <a:spLocks/>
          </p:cNvSpPr>
          <p:nvPr userDrawn="1"/>
        </p:nvSpPr>
        <p:spPr>
          <a:xfrm>
            <a:off x="3085994" y="6477000"/>
            <a:ext cx="3010006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         March 13, 2013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0" name="Picture 9" descr="license.img"/>
          <p:cNvPicPr>
            <a:picLocks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4" r:id="rId4"/>
    <p:sldLayoutId id="2147483690" r:id="rId5"/>
    <p:sldLayoutId id="2147483685" r:id="rId6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None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None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None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9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5.emf"/><Relationship Id="rId6" Type="http://schemas.openxmlformats.org/officeDocument/2006/relationships/oleObject" Target="../embeddings/oleObject3.bin"/><Relationship Id="rId7" Type="http://schemas.openxmlformats.org/officeDocument/2006/relationships/image" Target="../media/image6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7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8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RSA.</a:t>
            </a:r>
            <a:fld id="{F969F519-7538-4B74-8C91-7BCC0BE33C8C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628650" y="2686050"/>
            <a:ext cx="7886700" cy="1485900"/>
          </a:xfrm>
        </p:spPr>
        <p:txBody>
          <a:bodyPr/>
          <a:lstStyle/>
          <a:p>
            <a:pPr eaLnBrk="1" hangingPunct="1"/>
            <a:r>
              <a:rPr lang="en-US" sz="7200" b="1" dirty="0" smtClean="0"/>
              <a:t>RSA encryption</a:t>
            </a: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1611313" y="417513"/>
            <a:ext cx="6256337" cy="9461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i="1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br>
              <a:rPr lang="en-US" sz="2800" b="1" i="1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800" b="1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2800" b="1" i="1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800" b="1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RSA.</a:t>
            </a:r>
            <a:fld id="{6A5E9C01-C108-4A5C-AE7A-FB77D488E7D9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/>
              <a:t>Fermat </a:t>
            </a:r>
            <a:r>
              <a:rPr lang="en-US" sz="4400" dirty="0" err="1" smtClean="0"/>
              <a:t>Primality</a:t>
            </a:r>
            <a:r>
              <a:rPr lang="en-US" sz="4400" dirty="0" smtClean="0"/>
              <a:t> Test</a:t>
            </a:r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4953000"/>
          </a:xfrm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check if</a:t>
            </a:r>
          </a:p>
          <a:p>
            <a:pPr eaLnBrk="1" hangingPunct="1"/>
            <a:endParaRPr lang="en-US" sz="4800" dirty="0" smtClean="0">
              <a:solidFill>
                <a:srgbClr val="000000"/>
              </a:solidFill>
              <a:latin typeface="Comic Sans MS"/>
              <a:cs typeface="Comic Sans MS"/>
            </a:endParaRPr>
          </a:p>
          <a:p>
            <a:pPr eaLnBrk="1" hangingPunct="1"/>
            <a:r>
              <a:rPr lang="en-US" sz="4800" dirty="0" smtClean="0">
                <a:solidFill>
                  <a:schemeClr val="tx2"/>
                </a:solidFill>
                <a:latin typeface="Comic Sans MS"/>
                <a:cs typeface="Comic Sans MS"/>
              </a:rPr>
              <a:t>if fails, not prime (Fermat)</a:t>
            </a:r>
          </a:p>
          <a:p>
            <a:pPr eaLnBrk="1" hangingPunct="1"/>
            <a:r>
              <a:rPr lang="en-US" sz="4800" dirty="0" smtClean="0">
                <a:solidFill>
                  <a:schemeClr val="tx2"/>
                </a:solidFill>
                <a:latin typeface="Comic Sans MS"/>
                <a:cs typeface="Comic Sans MS"/>
              </a:rPr>
              <a:t>choose random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 a</a:t>
            </a:r>
            <a:r>
              <a:rPr lang="en-US" sz="4800" dirty="0" smtClean="0">
                <a:solidFill>
                  <a:schemeClr val="tx2"/>
                </a:solidFill>
                <a:latin typeface="Comic Sans MS"/>
                <a:cs typeface="Comic Sans MS"/>
              </a:rPr>
              <a:t> in</a:t>
            </a:r>
            <a:r>
              <a:rPr lang="en-US" sz="4800" dirty="0" smtClean="0">
                <a:solidFill>
                  <a:srgbClr val="0000E5"/>
                </a:solidFill>
                <a:latin typeface="Comic Sans MS"/>
                <a:cs typeface="Comic Sans MS"/>
              </a:rPr>
              <a:t> [1,n)</a:t>
            </a:r>
            <a:r>
              <a:rPr lang="en-US" sz="4800" dirty="0" smtClean="0">
                <a:latin typeface="Comic Sans MS"/>
                <a:cs typeface="Comic Sans MS"/>
              </a:rPr>
              <a:t>.</a:t>
            </a:r>
          </a:p>
          <a:p>
            <a:pPr eaLnBrk="1" hangingPunct="1"/>
            <a:r>
              <a:rPr lang="en-US" sz="4800" dirty="0" smtClean="0">
                <a:latin typeface="Comic Sans MS"/>
                <a:cs typeface="Comic Sans MS"/>
              </a:rPr>
              <a:t>if not prime, 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Pr(fails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)</a:t>
            </a:r>
            <a:r>
              <a:rPr lang="en-US" sz="48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</a:rPr>
              <a:t>&gt;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1/2</a:t>
            </a:r>
          </a:p>
          <a:p>
            <a:pPr eaLnBrk="1" hangingPunct="1"/>
            <a:r>
              <a:rPr lang="en-US" sz="4000" dirty="0" smtClean="0">
                <a:latin typeface="Comic Sans MS"/>
                <a:cs typeface="Comic Sans MS"/>
              </a:rPr>
              <a:t>(with rare exceptions) 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5130842"/>
              </p:ext>
            </p:extLst>
          </p:nvPr>
        </p:nvGraphicFramePr>
        <p:xfrm>
          <a:off x="2057400" y="1524000"/>
          <a:ext cx="4724400" cy="13930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Equation" r:id="rId4" imgW="990600" imgH="292100" progId="Equation.DSMT4">
                  <p:embed/>
                </p:oleObj>
              </mc:Choice>
              <mc:Fallback>
                <p:oleObj name="Equation" r:id="rId4" imgW="9906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57400" y="1524000"/>
                        <a:ext cx="4724400" cy="13930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8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08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08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08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408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8579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RSA.</a:t>
            </a:r>
            <a:fld id="{F389C0C6-D6B8-4BCF-9EE6-7CFCBB0EDCA3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5400" smtClean="0"/>
              <a:t>Why is it secure?</a:t>
            </a:r>
          </a:p>
        </p:txBody>
      </p:sp>
      <p:sp>
        <p:nvSpPr>
          <p:cNvPr id="397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8839200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Arial" pitchFamily="34" charset="0"/>
              <a:buChar char="•"/>
            </a:pPr>
            <a:r>
              <a:rPr lang="en-US" sz="4800" dirty="0" smtClean="0"/>
              <a:t>easy to break </a:t>
            </a:r>
            <a:r>
              <a:rPr lang="en-US" sz="4800" i="1" dirty="0" smtClean="0"/>
              <a:t>if</a:t>
            </a:r>
            <a:r>
              <a:rPr lang="en-US" sz="4800" dirty="0" smtClean="0"/>
              <a:t> can factor </a:t>
            </a:r>
            <a:r>
              <a:rPr lang="en-US" sz="4800" dirty="0" smtClean="0">
                <a:solidFill>
                  <a:schemeClr val="accent5">
                    <a:lumMod val="50000"/>
                  </a:schemeClr>
                </a:solidFill>
              </a:rPr>
              <a:t>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400" dirty="0" smtClean="0"/>
              <a:t>  (find </a:t>
            </a:r>
            <a:r>
              <a:rPr lang="en-US" sz="4400" dirty="0" smtClean="0">
                <a:solidFill>
                  <a:schemeClr val="accent5">
                    <a:lumMod val="50000"/>
                  </a:schemeClr>
                </a:solidFill>
              </a:rPr>
              <a:t>d</a:t>
            </a:r>
            <a:r>
              <a:rPr lang="en-US" sz="4400" dirty="0" smtClean="0">
                <a:solidFill>
                  <a:srgbClr val="3333CC"/>
                </a:solidFill>
              </a:rPr>
              <a:t> </a:t>
            </a:r>
            <a:r>
              <a:rPr lang="en-US" sz="4400" dirty="0" smtClean="0"/>
              <a:t>same way receiver did)</a:t>
            </a:r>
          </a:p>
          <a:p>
            <a:pPr eaLnBrk="1" hangingPunct="1">
              <a:lnSpc>
                <a:spcPct val="90000"/>
              </a:lnSpc>
              <a:buFont typeface="Arial" pitchFamily="34" charset="0"/>
              <a:buChar char="•"/>
            </a:pPr>
            <a:r>
              <a:rPr lang="en-US" sz="4400" dirty="0" smtClean="0"/>
              <a:t>conversely, from </a:t>
            </a:r>
            <a:r>
              <a:rPr lang="en-US" sz="4400" dirty="0" smtClean="0">
                <a:solidFill>
                  <a:schemeClr val="accent5">
                    <a:lumMod val="50000"/>
                  </a:schemeClr>
                </a:solidFill>
              </a:rPr>
              <a:t>d</a:t>
            </a:r>
            <a:r>
              <a:rPr lang="en-US" sz="4400" dirty="0" smtClean="0">
                <a:solidFill>
                  <a:srgbClr val="3333CC"/>
                </a:solidFill>
              </a:rPr>
              <a:t> </a:t>
            </a:r>
            <a:r>
              <a:rPr lang="en-US" sz="4400" dirty="0" smtClean="0"/>
              <a:t>can factor </a:t>
            </a:r>
            <a:r>
              <a:rPr lang="en-US" sz="4400" dirty="0" smtClean="0">
                <a:solidFill>
                  <a:schemeClr val="accent5">
                    <a:lumMod val="50000"/>
                  </a:schemeClr>
                </a:solidFill>
              </a:rPr>
              <a:t>n</a:t>
            </a:r>
            <a:endParaRPr lang="en-US" sz="44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400" dirty="0" smtClean="0"/>
              <a:t>  (but </a:t>
            </a:r>
            <a:r>
              <a:rPr lang="en-US" sz="4400" dirty="0" smtClean="0">
                <a:solidFill>
                  <a:srgbClr val="FF00FF"/>
                </a:solidFill>
              </a:rPr>
              <a:t>factoring appears hard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400" dirty="0" smtClean="0">
                <a:solidFill>
                  <a:srgbClr val="FF00FF"/>
                </a:solidFill>
              </a:rPr>
              <a:t>   </a:t>
            </a:r>
            <a:r>
              <a:rPr lang="en-US" sz="4400" dirty="0" smtClean="0"/>
              <a:t>so finding </a:t>
            </a:r>
            <a:r>
              <a:rPr lang="en-US" sz="4400" dirty="0" smtClean="0">
                <a:solidFill>
                  <a:schemeClr val="accent5">
                    <a:lumMod val="50000"/>
                  </a:schemeClr>
                </a:solidFill>
              </a:rPr>
              <a:t>d</a:t>
            </a:r>
            <a:r>
              <a:rPr lang="en-US" sz="4400" dirty="0" smtClean="0"/>
              <a:t> must also be hard)</a:t>
            </a:r>
          </a:p>
          <a:p>
            <a:pPr eaLnBrk="1" hangingPunct="1">
              <a:lnSpc>
                <a:spcPct val="90000"/>
              </a:lnSpc>
              <a:buFont typeface="Arial" pitchFamily="34" charset="0"/>
              <a:buChar char="•"/>
            </a:pPr>
            <a:r>
              <a:rPr lang="en-US" sz="4400" dirty="0" smtClean="0"/>
              <a:t> RSA has withstood </a:t>
            </a:r>
            <a:r>
              <a:rPr lang="en-US" sz="4400" dirty="0" smtClean="0"/>
              <a:t>35 </a:t>
            </a:r>
            <a:r>
              <a:rPr lang="en-US" sz="4400" dirty="0" smtClean="0"/>
              <a:t>years of attacks</a:t>
            </a: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7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7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97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97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97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97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RSA.</a:t>
            </a:r>
            <a:fld id="{03D159E7-7261-456C-B1C2-8B1BCE6FD8AA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RSA Public Key Encryption</a:t>
            </a:r>
          </a:p>
        </p:txBody>
      </p:sp>
      <p:pic>
        <p:nvPicPr>
          <p:cNvPr id="14340" name="Picture 4" descr="rivest_shamir_adelman_photo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1619250" y="1354138"/>
            <a:ext cx="6032500" cy="4335462"/>
          </a:xfrm>
          <a:noFill/>
        </p:spPr>
      </p:pic>
      <p:sp>
        <p:nvSpPr>
          <p:cNvPr id="2" name="TextBox 1"/>
          <p:cNvSpPr txBox="1"/>
          <p:nvPr/>
        </p:nvSpPr>
        <p:spPr>
          <a:xfrm>
            <a:off x="2080445" y="5791200"/>
            <a:ext cx="546335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Shamir     </a:t>
            </a:r>
            <a:r>
              <a:rPr lang="en-US" sz="3200" dirty="0" err="1" smtClean="0">
                <a:latin typeface="+mj-lt"/>
              </a:rPr>
              <a:t>Rivest</a:t>
            </a:r>
            <a:r>
              <a:rPr lang="en-US" sz="3200" dirty="0" smtClean="0">
                <a:latin typeface="+mj-lt"/>
              </a:rPr>
              <a:t>    </a:t>
            </a:r>
            <a:r>
              <a:rPr lang="en-US" sz="3200" dirty="0" err="1" smtClean="0">
                <a:latin typeface="+mj-lt"/>
              </a:rPr>
              <a:t>Adleman</a:t>
            </a:r>
            <a:endParaRPr lang="en-US" sz="3200" dirty="0" smtClean="0">
              <a:latin typeface="+mj-lt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RSA.</a:t>
            </a:r>
            <a:fld id="{EAE0CE3F-24F2-4E10-908C-002F0BCF9C89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Beforehand</a:t>
            </a:r>
          </a:p>
        </p:txBody>
      </p:sp>
      <p:sp>
        <p:nvSpPr>
          <p:cNvPr id="390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914400"/>
            <a:ext cx="8991600" cy="5029200"/>
          </a:xfrm>
        </p:spPr>
        <p:txBody>
          <a:bodyPr/>
          <a:lstStyle/>
          <a:p>
            <a:pPr marL="609600" indent="-609600" eaLnBrk="1" hangingPunct="1"/>
            <a:r>
              <a:rPr lang="en-US" sz="4400" dirty="0" smtClean="0"/>
              <a:t>receiver generates primes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 p, q</a:t>
            </a:r>
          </a:p>
          <a:p>
            <a:pPr marL="609600" indent="-609600" eaLnBrk="1" hangingPunct="1"/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n</a:t>
            </a:r>
            <a:r>
              <a:rPr lang="en-US" sz="4400" dirty="0" smtClean="0">
                <a:solidFill>
                  <a:srgbClr val="3333CC"/>
                </a:solidFill>
              </a:rPr>
              <a:t> </a:t>
            </a:r>
            <a:r>
              <a:rPr lang="en-US" sz="4400" dirty="0" smtClean="0"/>
              <a:t>::=</a:t>
            </a:r>
            <a:r>
              <a:rPr lang="en-US" sz="4400" dirty="0" smtClean="0">
                <a:solidFill>
                  <a:srgbClr val="3333CC"/>
                </a:solidFill>
              </a:rPr>
              <a:t> </a:t>
            </a:r>
            <a:r>
              <a:rPr lang="en-US" sz="4400" dirty="0" err="1" smtClean="0">
                <a:solidFill>
                  <a:schemeClr val="accent1">
                    <a:lumMod val="50000"/>
                  </a:schemeClr>
                </a:solidFill>
              </a:rPr>
              <a:t>p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•</a:t>
            </a:r>
            <a:r>
              <a:rPr lang="en-US" sz="4400" dirty="0" err="1" smtClean="0">
                <a:solidFill>
                  <a:schemeClr val="accent1">
                    <a:lumMod val="50000"/>
                  </a:schemeClr>
                </a:solidFill>
              </a:rPr>
              <a:t>q</a:t>
            </a:r>
            <a:endParaRPr lang="en-US" sz="4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609600" indent="-609600" eaLnBrk="1" hangingPunct="1"/>
            <a:r>
              <a:rPr lang="en-US" sz="4400" dirty="0" smtClean="0"/>
              <a:t>selects</a:t>
            </a:r>
            <a:r>
              <a:rPr lang="en-US" sz="4400" dirty="0" smtClean="0">
                <a:solidFill>
                  <a:srgbClr val="3333CC"/>
                </a:solidFill>
              </a:rPr>
              <a:t> e </a:t>
            </a:r>
            <a:r>
              <a:rPr lang="en-US" sz="4400" dirty="0" smtClean="0">
                <a:solidFill>
                  <a:srgbClr val="008000"/>
                </a:solidFill>
              </a:rPr>
              <a:t>rel. prime</a:t>
            </a:r>
            <a:r>
              <a:rPr lang="en-US" sz="4400" dirty="0" smtClean="0"/>
              <a:t> to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 (p-1)(q-1)</a:t>
            </a:r>
          </a:p>
          <a:p>
            <a:pPr marL="609600" indent="-609600" eaLnBrk="1" hangingPunct="1"/>
            <a:r>
              <a:rPr lang="en-US" sz="4400" dirty="0" smtClean="0"/>
              <a:t>(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e, n</a:t>
            </a:r>
            <a:r>
              <a:rPr lang="en-US" sz="4400" dirty="0" smtClean="0"/>
              <a:t>) ::=  </a:t>
            </a:r>
            <a:r>
              <a:rPr lang="en-US" sz="4400" dirty="0" smtClean="0">
                <a:solidFill>
                  <a:srgbClr val="FF00FF"/>
                </a:solidFill>
              </a:rPr>
              <a:t>public key</a:t>
            </a:r>
            <a:r>
              <a:rPr lang="en-US" sz="4400" dirty="0" smtClean="0"/>
              <a:t>, publishes it</a:t>
            </a:r>
          </a:p>
          <a:p>
            <a:pPr marL="609600" indent="-609600" eaLnBrk="1" hangingPunct="1"/>
            <a:r>
              <a:rPr lang="en-US" sz="4400" dirty="0" smtClean="0"/>
              <a:t>finds </a:t>
            </a:r>
            <a:endParaRPr lang="en-US" sz="4400" dirty="0" smtClean="0">
              <a:solidFill>
                <a:srgbClr val="3333CC"/>
              </a:solidFill>
            </a:endParaRPr>
          </a:p>
          <a:p>
            <a:pPr marL="609600" indent="-609600" eaLnBrk="1" hangingPunct="1"/>
            <a:r>
              <a:rPr lang="en-US" sz="4400" dirty="0" smtClean="0">
                <a:solidFill>
                  <a:srgbClr val="3333CC"/>
                </a:solidFill>
              </a:rPr>
              <a:t>d </a:t>
            </a:r>
            <a:r>
              <a:rPr lang="en-US" sz="4400" dirty="0" smtClean="0"/>
              <a:t> is </a:t>
            </a:r>
            <a:r>
              <a:rPr lang="en-US" sz="4400" dirty="0" smtClean="0">
                <a:solidFill>
                  <a:srgbClr val="FF00FF"/>
                </a:solidFill>
              </a:rPr>
              <a:t>private key</a:t>
            </a:r>
            <a:r>
              <a:rPr lang="en-US" sz="4400" dirty="0" smtClean="0"/>
              <a:t>, keeps hidden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2292425"/>
              </p:ext>
            </p:extLst>
          </p:nvPr>
        </p:nvGraphicFramePr>
        <p:xfrm>
          <a:off x="1905000" y="4028743"/>
          <a:ext cx="5441487" cy="11528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Equation" r:id="rId4" imgW="1498600" imgH="317500" progId="Equation.DSMT4">
                  <p:embed/>
                </p:oleObj>
              </mc:Choice>
              <mc:Fallback>
                <p:oleObj name="Equation" r:id="rId4" imgW="1498600" imgH="317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05000" y="4028743"/>
                        <a:ext cx="5441487" cy="11528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0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0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90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0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0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90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014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3768222"/>
              </p:ext>
            </p:extLst>
          </p:nvPr>
        </p:nvGraphicFramePr>
        <p:xfrm>
          <a:off x="3657600" y="4724400"/>
          <a:ext cx="4487862" cy="163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Equation" r:id="rId4" imgW="800100" imgH="292100" progId="Equation.DSMT4">
                  <p:embed/>
                </p:oleObj>
              </mc:Choice>
              <mc:Fallback>
                <p:oleObj name="Equation" r:id="rId4" imgW="8001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57600" y="4724400"/>
                        <a:ext cx="4487862" cy="163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RSA.</a:t>
            </a:r>
            <a:fld id="{2E667B6B-E035-4178-9988-2F3A62346836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smtClean="0"/>
              <a:t>RSA</a:t>
            </a:r>
          </a:p>
        </p:txBody>
      </p:sp>
      <p:sp>
        <p:nvSpPr>
          <p:cNvPr id="391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8839200" cy="4965700"/>
          </a:xfrm>
        </p:spPr>
        <p:txBody>
          <a:bodyPr/>
          <a:lstStyle/>
          <a:p>
            <a:pPr eaLnBrk="1" hangingPunct="1"/>
            <a:r>
              <a:rPr lang="en-US" sz="5400" dirty="0" smtClean="0"/>
              <a:t>Encoding message </a:t>
            </a:r>
            <a:r>
              <a:rPr lang="en-US" sz="5400" dirty="0" smtClean="0">
                <a:solidFill>
                  <a:schemeClr val="accent5">
                    <a:lumMod val="50000"/>
                  </a:schemeClr>
                </a:solidFill>
              </a:rPr>
              <a:t>m</a:t>
            </a:r>
            <a:r>
              <a:rPr lang="en-US" sz="5400" dirty="0" smtClean="0">
                <a:solidFill>
                  <a:schemeClr val="accent5">
                    <a:lumMod val="50000"/>
                  </a:schemeClr>
                </a:solidFill>
                <a:latin typeface="Symbol" charset="2"/>
                <a:cs typeface="Symbol" charset="2"/>
              </a:rPr>
              <a:t>∈</a:t>
            </a:r>
            <a:r>
              <a:rPr lang="en-US" sz="5400" dirty="0" smtClean="0">
                <a:solidFill>
                  <a:schemeClr val="accent5">
                    <a:lumMod val="50000"/>
                  </a:schemeClr>
                </a:solidFill>
                <a:latin typeface="Comic Sans MS"/>
                <a:cs typeface="Comic Sans MS"/>
              </a:rPr>
              <a:t>[1,n)</a:t>
            </a:r>
            <a:endParaRPr lang="en-US" sz="5400" dirty="0" smtClean="0">
              <a:latin typeface="Comic Sans MS"/>
              <a:cs typeface="Comic Sans MS"/>
            </a:endParaRPr>
          </a:p>
          <a:p>
            <a:pPr eaLnBrk="1" hangingPunct="1">
              <a:buFontTx/>
              <a:buNone/>
            </a:pPr>
            <a:r>
              <a:rPr lang="en-US" sz="4400" dirty="0" smtClean="0"/>
              <a:t>       </a:t>
            </a:r>
            <a:r>
              <a:rPr lang="en-US" sz="5400" dirty="0" smtClean="0"/>
              <a:t>send </a:t>
            </a:r>
            <a:endParaRPr lang="en-US" sz="5400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eaLnBrk="1" hangingPunct="1"/>
            <a:r>
              <a:rPr lang="en-US" sz="5400" dirty="0" smtClean="0"/>
              <a:t>Decoding </a:t>
            </a:r>
            <a:r>
              <a:rPr lang="en-US" sz="5400" dirty="0" smtClean="0">
                <a:solidFill>
                  <a:schemeClr val="accent5">
                    <a:lumMod val="50000"/>
                  </a:schemeClr>
                </a:solidFill>
              </a:rPr>
              <a:t>m^</a:t>
            </a:r>
            <a:r>
              <a:rPr lang="en-US" sz="5400" dirty="0" smtClean="0"/>
              <a:t>: </a:t>
            </a:r>
          </a:p>
          <a:p>
            <a:pPr eaLnBrk="1" hangingPunct="1">
              <a:buFontTx/>
              <a:buNone/>
            </a:pPr>
            <a:r>
              <a:rPr lang="en-US" sz="5400" dirty="0" smtClean="0"/>
              <a:t>  receiver computes</a:t>
            </a:r>
          </a:p>
          <a:p>
            <a:pPr eaLnBrk="1" hangingPunct="1">
              <a:buFontTx/>
              <a:buNone/>
            </a:pPr>
            <a:r>
              <a:rPr lang="en-US" sz="5400" dirty="0" smtClean="0">
                <a:solidFill>
                  <a:srgbClr val="3333CC"/>
                </a:solidFill>
              </a:rPr>
              <a:t>        </a:t>
            </a:r>
            <a:endParaRPr lang="en-US" sz="5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91172" name="Text Box 4"/>
          <p:cNvSpPr txBox="1">
            <a:spLocks noChangeArrowheads="1"/>
          </p:cNvSpPr>
          <p:nvPr/>
        </p:nvSpPr>
        <p:spPr bwMode="auto">
          <a:xfrm>
            <a:off x="1662476" y="4772561"/>
            <a:ext cx="2225498" cy="1323439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80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m </a:t>
            </a:r>
            <a:r>
              <a:rPr lang="en-US" sz="7200" b="1" dirty="0" smtClean="0">
                <a:solidFill>
                  <a:srgbClr val="FF00FF"/>
                </a:solidFill>
                <a:latin typeface="Euclid Symbol" charset="2"/>
                <a:cs typeface="Euclid Symbol" charset="2"/>
              </a:rPr>
              <a:t>=</a:t>
            </a:r>
            <a:endParaRPr lang="en-US" sz="7200" b="1" i="1" dirty="0">
              <a:solidFill>
                <a:srgbClr val="3333CC"/>
              </a:solidFill>
              <a:latin typeface="Euclid Symbol" charset="2"/>
              <a:cs typeface="Euclid Symbol" charset="2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9663901"/>
              </p:ext>
            </p:extLst>
          </p:nvPr>
        </p:nvGraphicFramePr>
        <p:xfrm>
          <a:off x="3219450" y="1885950"/>
          <a:ext cx="5086350" cy="1314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Equation" r:id="rId6" imgW="1130300" imgH="292100" progId="Equation.DSMT4">
                  <p:embed/>
                </p:oleObj>
              </mc:Choice>
              <mc:Fallback>
                <p:oleObj name="Equation" r:id="rId6" imgW="11303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219450" y="1885950"/>
                        <a:ext cx="5086350" cy="1314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1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91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91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91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117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RSA.</a:t>
            </a:r>
            <a:fld id="{3C84E341-AEF3-493B-A8EE-DBBF671E8583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smtClean="0"/>
              <a:t>Why does this work?</a:t>
            </a:r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026400" cy="3505200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sz="6000" dirty="0" smtClean="0"/>
              <a:t>follows easily from </a:t>
            </a:r>
          </a:p>
          <a:p>
            <a:pPr eaLnBrk="1" hangingPunct="1">
              <a:buFontTx/>
              <a:buNone/>
              <a:defRPr/>
            </a:pPr>
            <a:r>
              <a:rPr lang="en-US" sz="6000" dirty="0" smtClean="0"/>
              <a:t>Euler’s Theorem when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6921343"/>
              </p:ext>
            </p:extLst>
          </p:nvPr>
        </p:nvGraphicFramePr>
        <p:xfrm>
          <a:off x="2971800" y="3810000"/>
          <a:ext cx="2648778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Equation" r:id="rId4" imgW="495300" imgH="292100" progId="Equation.DSMT4">
                  <p:embed/>
                </p:oleObj>
              </mc:Choice>
              <mc:Fallback>
                <p:oleObj name="Equation" r:id="rId4" imgW="4953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71800" y="3810000"/>
                        <a:ext cx="2648778" cy="156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RSA.</a:t>
            </a:r>
            <a:fld id="{39475D55-F769-4D1E-BA0D-F03B0BEACB86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smtClean="0"/>
              <a:t>Why does this work?</a:t>
            </a:r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787400" y="1308100"/>
            <a:ext cx="7594600" cy="2514600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sz="6600" dirty="0" smtClean="0"/>
              <a:t>actually works for </a:t>
            </a:r>
          </a:p>
          <a:p>
            <a:pPr eaLnBrk="1" hangingPunct="1">
              <a:buFontTx/>
              <a:buNone/>
              <a:defRPr/>
            </a:pPr>
            <a:r>
              <a:rPr lang="en-US" sz="6600" dirty="0" smtClean="0"/>
              <a:t>all </a:t>
            </a:r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</a:rPr>
              <a:t>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800" y="2514600"/>
            <a:ext cx="8496300" cy="23267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eaLnBrk="1" hangingPunct="1">
              <a:spcBef>
                <a:spcPct val="20000"/>
              </a:spcBef>
              <a:defRPr/>
            </a:pPr>
            <a:r>
              <a:rPr lang="en-US" sz="6600" kern="0" dirty="0" smtClean="0">
                <a:solidFill>
                  <a:srgbClr val="000000"/>
                </a:solidFill>
                <a:latin typeface="Comic Sans MS"/>
              </a:rPr>
              <a:t>      </a:t>
            </a:r>
            <a:r>
              <a:rPr lang="en-US" sz="6600" kern="0" dirty="0" smtClean="0">
                <a:solidFill>
                  <a:schemeClr val="accent5">
                    <a:lumMod val="50000"/>
                  </a:schemeClr>
                </a:solidFill>
                <a:latin typeface="Comic Sans MS"/>
              </a:rPr>
              <a:t>   </a:t>
            </a:r>
            <a:r>
              <a:rPr lang="en-US" sz="6600" kern="0" dirty="0" smtClean="0">
                <a:solidFill>
                  <a:srgbClr val="000000"/>
                </a:solidFill>
                <a:latin typeface="Comic Sans MS"/>
              </a:rPr>
              <a:t>  … explained </a:t>
            </a:r>
            <a:r>
              <a:rPr lang="en-US" sz="6600" kern="0" dirty="0">
                <a:solidFill>
                  <a:srgbClr val="000000"/>
                </a:solidFill>
                <a:latin typeface="Comic Sans MS"/>
              </a:rPr>
              <a:t>in</a:t>
            </a:r>
          </a:p>
          <a:p>
            <a:pPr marL="342900" indent="-342900" eaLnBrk="1" hangingPunct="1">
              <a:spcBef>
                <a:spcPct val="20000"/>
              </a:spcBef>
              <a:defRPr/>
            </a:pPr>
            <a:r>
              <a:rPr lang="en-US" sz="6600" kern="0" dirty="0" smtClean="0">
                <a:solidFill>
                  <a:srgbClr val="000000"/>
                </a:solidFill>
                <a:latin typeface="Comic Sans MS"/>
              </a:rPr>
              <a:t>  Class Problem</a:t>
            </a:r>
            <a:endParaRPr lang="en-US" sz="6600" kern="0" dirty="0">
              <a:solidFill>
                <a:srgbClr val="000000"/>
              </a:solidFill>
              <a:latin typeface="Comic Sans M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RSA.</a:t>
            </a:r>
            <a:fld id="{6A5E9C01-C108-4A5C-AE7A-FB77D488E7D9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/>
              <a:t>Receiver’s abilities</a:t>
            </a:r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762000"/>
            <a:ext cx="7467600" cy="59436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find two large primes  </a:t>
            </a:r>
            <a:r>
              <a:rPr lang="en-US" sz="4000" dirty="0" smtClean="0">
                <a:solidFill>
                  <a:schemeClr val="accent5">
                    <a:lumMod val="50000"/>
                  </a:schemeClr>
                </a:solidFill>
              </a:rPr>
              <a:t>p, q</a:t>
            </a:r>
          </a:p>
          <a:p>
            <a:pPr eaLnBrk="1" hangingPunct="1">
              <a:buFontTx/>
              <a:buNone/>
            </a:pPr>
            <a:r>
              <a:rPr lang="en-US" sz="4000" i="1" dirty="0" smtClean="0">
                <a:solidFill>
                  <a:srgbClr val="3333CC"/>
                </a:solidFill>
              </a:rPr>
              <a:t>   </a:t>
            </a:r>
            <a:r>
              <a:rPr lang="en-US" sz="4000" i="1" dirty="0" smtClean="0"/>
              <a:t>- </a:t>
            </a:r>
            <a:r>
              <a:rPr lang="en-US" sz="4000" dirty="0" smtClean="0"/>
              <a:t>ok because: lots of primes</a:t>
            </a:r>
          </a:p>
          <a:p>
            <a:pPr eaLnBrk="1" hangingPunct="1">
              <a:buFontTx/>
              <a:buNone/>
            </a:pPr>
            <a:r>
              <a:rPr lang="en-US" sz="4000" dirty="0" smtClean="0"/>
              <a:t>   - fast test for </a:t>
            </a:r>
            <a:r>
              <a:rPr lang="en-US" sz="4000" dirty="0" err="1" smtClean="0"/>
              <a:t>primality</a:t>
            </a:r>
            <a:endParaRPr lang="en-US" sz="4000" dirty="0" smtClean="0"/>
          </a:p>
          <a:p>
            <a:pPr eaLnBrk="1" hangingPunct="1"/>
            <a:r>
              <a:rPr lang="en-US" sz="4000" dirty="0" smtClean="0"/>
              <a:t>find</a:t>
            </a:r>
            <a:r>
              <a:rPr lang="en-US" sz="4000" dirty="0" smtClean="0">
                <a:solidFill>
                  <a:schemeClr val="accent5">
                    <a:lumMod val="50000"/>
                  </a:schemeClr>
                </a:solidFill>
              </a:rPr>
              <a:t> e</a:t>
            </a:r>
            <a:r>
              <a:rPr lang="en-US" sz="4000" dirty="0" smtClean="0">
                <a:solidFill>
                  <a:srgbClr val="3333CC"/>
                </a:solidFill>
              </a:rPr>
              <a:t> </a:t>
            </a:r>
            <a:r>
              <a:rPr lang="en-US" sz="4000" dirty="0" smtClean="0"/>
              <a:t>rel. prime to</a:t>
            </a:r>
            <a:r>
              <a:rPr lang="en-US" sz="4000" dirty="0" smtClean="0">
                <a:solidFill>
                  <a:schemeClr val="accent5">
                    <a:lumMod val="50000"/>
                  </a:schemeClr>
                </a:solidFill>
              </a:rPr>
              <a:t> (p-1)(q-1)</a:t>
            </a:r>
          </a:p>
          <a:p>
            <a:pPr eaLnBrk="1" hangingPunct="1">
              <a:buFontTx/>
              <a:buNone/>
            </a:pPr>
            <a:r>
              <a:rPr lang="en-US" sz="4000" dirty="0" smtClean="0">
                <a:solidFill>
                  <a:srgbClr val="3333CC"/>
                </a:solidFill>
              </a:rPr>
              <a:t>   </a:t>
            </a:r>
            <a:r>
              <a:rPr lang="en-US" sz="4000" dirty="0" smtClean="0"/>
              <a:t>- ok: lots of rel. prime </a:t>
            </a:r>
            <a:r>
              <a:rPr lang="en-US" sz="4000" dirty="0" err="1" smtClean="0"/>
              <a:t>nums</a:t>
            </a:r>
            <a:endParaRPr lang="en-US" sz="4000" dirty="0" smtClean="0"/>
          </a:p>
          <a:p>
            <a:pPr eaLnBrk="1" hangingPunct="1">
              <a:buFontTx/>
              <a:buNone/>
            </a:pPr>
            <a:r>
              <a:rPr lang="en-US" sz="4000" dirty="0" smtClean="0"/>
              <a:t>   - </a:t>
            </a:r>
            <a:r>
              <a:rPr lang="en-US" sz="4000" dirty="0" err="1" smtClean="0"/>
              <a:t>gcd</a:t>
            </a:r>
            <a:r>
              <a:rPr lang="en-US" sz="4000" dirty="0" smtClean="0"/>
              <a:t> easy to compute</a:t>
            </a:r>
          </a:p>
          <a:p>
            <a:pPr eaLnBrk="1" hangingPunct="1"/>
            <a:r>
              <a:rPr lang="en-US" sz="4000" dirty="0" smtClean="0"/>
              <a:t>find </a:t>
            </a:r>
            <a:endParaRPr lang="en-US" sz="4000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eaLnBrk="1" hangingPunct="1">
              <a:buFontTx/>
              <a:buNone/>
            </a:pPr>
            <a:r>
              <a:rPr lang="en-US" sz="4000" dirty="0" smtClean="0">
                <a:solidFill>
                  <a:srgbClr val="3333CC"/>
                </a:solidFill>
              </a:rPr>
              <a:t>   </a:t>
            </a:r>
            <a:r>
              <a:rPr lang="en-US" sz="4000" dirty="0" smtClean="0"/>
              <a:t>- easy using </a:t>
            </a:r>
            <a:r>
              <a:rPr lang="en-US" sz="4000" dirty="0" err="1" smtClean="0"/>
              <a:t>Pulverizer</a:t>
            </a:r>
            <a:endParaRPr lang="en-US" sz="4000" dirty="0" smtClean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5616036"/>
              </p:ext>
            </p:extLst>
          </p:nvPr>
        </p:nvGraphicFramePr>
        <p:xfrm>
          <a:off x="2362200" y="4933950"/>
          <a:ext cx="3962400" cy="1238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Equation" r:id="rId4" imgW="1016000" imgH="317500" progId="Equation.DSMT4">
                  <p:embed/>
                </p:oleObj>
              </mc:Choice>
              <mc:Fallback>
                <p:oleObj name="Equation" r:id="rId4" imgW="1016000" imgH="317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62200" y="4933950"/>
                        <a:ext cx="3962400" cy="1238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8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8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8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8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8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8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08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08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RSA.</a:t>
            </a:r>
            <a:fld id="{6A5E9C01-C108-4A5C-AE7A-FB77D488E7D9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lots of primes</a:t>
            </a:r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838200"/>
            <a:ext cx="7696200" cy="5638800"/>
          </a:xfrm>
        </p:spPr>
        <p:txBody>
          <a:bodyPr/>
          <a:lstStyle/>
          <a:p>
            <a:pPr eaLnBrk="1" hangingPunct="1"/>
            <a:r>
              <a:rPr lang="en-US" sz="4000" dirty="0" smtClean="0">
                <a:solidFill>
                  <a:srgbClr val="930093"/>
                </a:solidFill>
              </a:rPr>
              <a:t>Prime Number </a:t>
            </a:r>
            <a:r>
              <a:rPr lang="en-US" sz="4000" dirty="0" err="1" smtClean="0">
                <a:solidFill>
                  <a:srgbClr val="930093"/>
                </a:solidFill>
              </a:rPr>
              <a:t>Thm</a:t>
            </a:r>
            <a:r>
              <a:rPr lang="en-US" sz="4000" dirty="0" smtClean="0">
                <a:solidFill>
                  <a:srgbClr val="930093"/>
                </a:solidFill>
              </a:rPr>
              <a:t>:</a:t>
            </a:r>
          </a:p>
          <a:p>
            <a:pPr eaLnBrk="1" hangingPunct="1"/>
            <a:r>
              <a:rPr lang="en-US" sz="5400" dirty="0" err="1" smtClean="0">
                <a:solidFill>
                  <a:srgbClr val="930093"/>
                </a:solidFill>
              </a:rPr>
              <a:t>π(n</a:t>
            </a:r>
            <a:r>
              <a:rPr lang="en-US" sz="5400" dirty="0" smtClean="0">
                <a:solidFill>
                  <a:srgbClr val="930093"/>
                </a:solidFill>
              </a:rPr>
              <a:t>) ::= |primes </a:t>
            </a:r>
            <a:r>
              <a:rPr lang="en-US" sz="5400" b="1" dirty="0" smtClean="0">
                <a:solidFill>
                  <a:srgbClr val="930093"/>
                </a:solidFill>
                <a:latin typeface="Euclid Symbol" charset="2"/>
                <a:cs typeface="Euclid Symbol" charset="2"/>
              </a:rPr>
              <a:t>≤</a:t>
            </a:r>
            <a:r>
              <a:rPr lang="en-US" sz="5400" dirty="0" smtClean="0">
                <a:solidFill>
                  <a:srgbClr val="930093"/>
                </a:solidFill>
              </a:rPr>
              <a:t> </a:t>
            </a:r>
            <a:r>
              <a:rPr lang="en-US" sz="5400" dirty="0" err="1" smtClean="0">
                <a:solidFill>
                  <a:srgbClr val="930093"/>
                </a:solidFill>
              </a:rPr>
              <a:t>n</a:t>
            </a:r>
            <a:r>
              <a:rPr lang="en-US" sz="5400" dirty="0" smtClean="0">
                <a:solidFill>
                  <a:srgbClr val="930093"/>
                </a:solidFill>
              </a:rPr>
              <a:t>|</a:t>
            </a:r>
          </a:p>
          <a:p>
            <a:pPr eaLnBrk="1" hangingPunct="1"/>
            <a:r>
              <a:rPr lang="en-US" sz="5400" dirty="0" smtClean="0">
                <a:solidFill>
                  <a:srgbClr val="930093"/>
                </a:solidFill>
              </a:rPr>
              <a:t>       </a:t>
            </a:r>
            <a:r>
              <a:rPr lang="en-US" sz="4800" dirty="0" smtClean="0">
                <a:solidFill>
                  <a:srgbClr val="930093"/>
                </a:solidFill>
              </a:rPr>
              <a:t> ~ </a:t>
            </a:r>
            <a:r>
              <a:rPr lang="en-US" sz="4800" dirty="0" err="1" smtClean="0">
                <a:solidFill>
                  <a:srgbClr val="930093"/>
                </a:solidFill>
              </a:rPr>
              <a:t>n/ln</a:t>
            </a:r>
            <a:r>
              <a:rPr lang="en-US" sz="4800" dirty="0" smtClean="0">
                <a:solidFill>
                  <a:srgbClr val="930093"/>
                </a:solidFill>
              </a:rPr>
              <a:t> </a:t>
            </a:r>
            <a:r>
              <a:rPr lang="en-US" sz="4800" dirty="0" err="1" smtClean="0">
                <a:solidFill>
                  <a:srgbClr val="930093"/>
                </a:solidFill>
              </a:rPr>
              <a:t>n</a:t>
            </a:r>
            <a:r>
              <a:rPr lang="en-US" sz="4800" dirty="0" smtClean="0">
                <a:solidFill>
                  <a:srgbClr val="930093"/>
                </a:solidFill>
              </a:rPr>
              <a:t>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4800" dirty="0" smtClean="0"/>
              <a:t>(deep </a:t>
            </a:r>
            <a:r>
              <a:rPr lang="en-US" sz="4800" dirty="0" err="1" smtClean="0"/>
              <a:t>thm</a:t>
            </a:r>
            <a:r>
              <a:rPr lang="en-US" sz="4800" dirty="0" smtClean="0"/>
              <a:t>)</a:t>
            </a:r>
            <a:endParaRPr lang="en-US" sz="5400" dirty="0" smtClean="0"/>
          </a:p>
          <a:p>
            <a:pPr eaLnBrk="1" hangingPunct="1"/>
            <a:r>
              <a:rPr lang="en-US" sz="5400" dirty="0" err="1"/>
              <a:t>Chebyshev’s</a:t>
            </a:r>
            <a:r>
              <a:rPr lang="en-US" sz="5400" dirty="0"/>
              <a:t> </a:t>
            </a:r>
            <a:r>
              <a:rPr lang="en-US" sz="5400" dirty="0" smtClean="0"/>
              <a:t>bound:</a:t>
            </a:r>
            <a:endParaRPr lang="en-US" sz="5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ctr" eaLnBrk="1" hangingPunct="1"/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</a:rPr>
              <a:t>π(n) </a:t>
            </a:r>
            <a:r>
              <a:rPr lang="en-US" sz="60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</a:rPr>
              <a:t>&gt;  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n/4 log n</a:t>
            </a:r>
          </a:p>
          <a:p>
            <a:pPr algn="ctr" eaLnBrk="1" hangingPunct="1"/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“elementary” proof</a:t>
            </a: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8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08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408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08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408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08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8579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RSA.</a:t>
            </a:r>
            <a:fld id="{6A5E9C01-C108-4A5C-AE7A-FB77D488E7D9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lots of primes</a:t>
            </a:r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524000"/>
            <a:ext cx="8001000" cy="5638800"/>
          </a:xfrm>
        </p:spPr>
        <p:txBody>
          <a:bodyPr/>
          <a:lstStyle/>
          <a:p>
            <a:pPr lvl="0" eaLnBrk="1" hangingPunct="1"/>
            <a:r>
              <a:rPr lang="en-US" sz="5400" dirty="0">
                <a:solidFill>
                  <a:srgbClr val="FF00FF"/>
                </a:solidFill>
              </a:rPr>
              <a:t>so for 200 digit #’s,</a:t>
            </a:r>
          </a:p>
          <a:p>
            <a:pPr lvl="0" eaLnBrk="1" hangingPunct="1"/>
            <a:r>
              <a:rPr lang="en-US" sz="5400" dirty="0">
                <a:solidFill>
                  <a:srgbClr val="FF00FF"/>
                </a:solidFill>
              </a:rPr>
              <a:t>at least 1/1000 is prime</a:t>
            </a:r>
          </a:p>
          <a:p>
            <a:pPr eaLnBrk="1" hangingPunct="1"/>
            <a:r>
              <a:rPr lang="en-US" sz="5400" dirty="0" err="1" smtClean="0"/>
              <a:t>Chebyshev’s</a:t>
            </a:r>
            <a:r>
              <a:rPr lang="en-US" sz="5400" dirty="0" smtClean="0"/>
              <a:t> bound:</a:t>
            </a:r>
            <a:endParaRPr lang="en-US" sz="5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ctr" eaLnBrk="1" hangingPunct="1"/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</a:rPr>
              <a:t>π(n) </a:t>
            </a:r>
            <a:r>
              <a:rPr lang="en-US" sz="60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</a:rPr>
              <a:t>&gt;  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n/4 log n</a:t>
            </a:r>
          </a:p>
          <a:p>
            <a:pPr algn="ctr" eaLnBrk="1" hangingPunct="1"/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“elementary” proof</a:t>
            </a:r>
          </a:p>
        </p:txBody>
      </p:sp>
    </p:spTree>
    <p:extLst>
      <p:ext uri="{BB962C8B-B14F-4D97-AF65-F5344CB8AC3E}">
        <p14:creationId xmlns:p14="http://schemas.microsoft.com/office/powerpoint/2010/main" val="2886274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  <p:tag name="USEAMSFONTS" val="True"/>
  <p:tag name="EMBEDFONTS" val="True"/>
  <p:tag name="USEBOLDAMS" val="True"/>
  <p:tag name="DEFAULTDISPLAYSOURCE" val="\documentclass{article}\pagestyle{empty}&#10;\usepackage{c:/latex-macros/texpoint}&#10;\begin{document}&#10;$$&#10;\end{document}"/>
  <p:tag name="TEX2PS" val="latex --interaction=nonstopmode $(base).tex; dvips -D $(res) -E -o $(base).ps $(base).dvi"/>
  <p:tag name="EXTERNALEDITCOMMAND" val="C:\Program Files\emacs-21.2\bin\runemacs.exe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2"/>
  <p:tag name="DEFAULTFONTSIZE" val="10"/>
  <p:tag name="DEFAULTWIDTH" val="446"/>
  <p:tag name="DEFAULTHEIGHT" val="328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8575" cap="flat" cmpd="sng" algn="ctr">
          <a:solidFill>
            <a:schemeClr val="tx2"/>
          </a:solidFill>
          <a:prstDash val="solid"/>
          <a:round/>
          <a:headEnd type="none" w="med" len="med"/>
          <a:tailEnd type="none" w="lg" len="lg"/>
        </a:ln>
        <a:effectLst/>
      </a:spPr>
      <a:bodyPr rtlCol="0" anchor="ctr"/>
      <a:lstStyle>
        <a:defPPr algn="ctr">
          <a:defRPr/>
        </a:defPPr>
      </a:lst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arrow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7200" dirty="0" smtClean="0">
            <a:latin typeface="+mj-lt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3109</TotalTime>
  <Words>391</Words>
  <Application>Microsoft Macintosh PowerPoint</Application>
  <PresentationFormat>On-screen Show (4:3)</PresentationFormat>
  <Paragraphs>84</Paragraphs>
  <Slides>11</Slides>
  <Notes>11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6.042 Lecture Template</vt:lpstr>
      <vt:lpstr>Equation</vt:lpstr>
      <vt:lpstr>PowerPoint Presentation</vt:lpstr>
      <vt:lpstr>RSA Public Key Encryption</vt:lpstr>
      <vt:lpstr>Beforehand</vt:lpstr>
      <vt:lpstr>RSA</vt:lpstr>
      <vt:lpstr>Why does this work?</vt:lpstr>
      <vt:lpstr>Why does this work?</vt:lpstr>
      <vt:lpstr>Receiver’s abilities</vt:lpstr>
      <vt:lpstr>lots of primes</vt:lpstr>
      <vt:lpstr>lots of primes</vt:lpstr>
      <vt:lpstr>Fermat Primality Test</vt:lpstr>
      <vt:lpstr>Why is it secure?</vt:lpstr>
    </vt:vector>
  </TitlesOfParts>
  <Company>MIT CSAIL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Albert R. Meyer</dc:creator>
  <cp:lastModifiedBy>Albert R Meyer</cp:lastModifiedBy>
  <cp:revision>409</cp:revision>
  <cp:lastPrinted>2012-03-12T03:11:02Z</cp:lastPrinted>
  <dcterms:created xsi:type="dcterms:W3CDTF">2011-03-07T17:33:28Z</dcterms:created>
  <dcterms:modified xsi:type="dcterms:W3CDTF">2013-03-07T21:04:15Z</dcterms:modified>
</cp:coreProperties>
</file>