
<file path=[Content_Types].xml><?xml version="1.0" encoding="utf-8"?>
<Types xmlns="http://schemas.openxmlformats.org/package/2006/content-types"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69.bin" ContentType="application/vnd.openxmlformats-officedocument.oleObject"/>
  <Override PartName="/ppt/embeddings/oleObject40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embeddings/oleObject38.bin" ContentType="application/vnd.openxmlformats-officedocument.oleObject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76.bin" ContentType="application/vnd.openxmlformats-officedocument.oleObject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embeddings/oleObject41.bin" ContentType="application/vnd.openxmlformats-officedocument.oleObject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embeddings/oleObject53.bin" ContentType="application/vnd.openxmlformats-officedocument.oleObject"/>
  <Override PartName="/ppt/embeddings/oleObject55.bin" ContentType="application/vnd.openxmlformats-officedocument.oleObject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embeddings/oleObject45.bin" ContentType="application/vnd.openxmlformats-officedocument.oleObject"/>
  <Override PartName="/ppt/slides/slide23.xml" ContentType="application/vnd.openxmlformats-officedocument.presentationml.slide+xml"/>
  <Default Extension="fntdata" ContentType="application/x-fontdata"/>
  <Override PartName="/ppt/embeddings/oleObject34.bin" ContentType="application/vnd.openxmlformats-officedocument.oleObject"/>
  <Override PartName="/ppt/embeddings/oleObject2.bin" ContentType="application/vnd.openxmlformats-officedocument.oleObject"/>
  <Override PartName="/ppt/embeddings/oleObject74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embeddings/oleObject22.bin" ContentType="application/vnd.openxmlformats-officedocument.oleObject"/>
  <Override PartName="/ppt/embeddings/oleObject37.bin" ContentType="application/vnd.openxmlformats-officedocument.oleObject"/>
  <Override PartName="/ppt/notesSlides/notesSlide15.xml" ContentType="application/vnd.openxmlformats-officedocument.presentationml.notesSlide+xml"/>
  <Override PartName="/ppt/embeddings/oleObject58.bin" ContentType="application/vnd.openxmlformats-officedocument.oleObject"/>
  <Override PartName="/ppt/notesSlides/notesSlide4.xml" ContentType="application/vnd.openxmlformats-officedocument.presentationml.notesSlide+xml"/>
  <Override PartName="/ppt/embeddings/oleObject68.bin" ContentType="application/vnd.openxmlformats-officedocument.oleObject"/>
  <Override PartName="/ppt/embeddings/oleObject31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embeddings/oleObject43.bin" ContentType="application/vnd.openxmlformats-officedocument.oleObject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56.bin" ContentType="application/vnd.openxmlformats-officedocument.oleObject"/>
  <Override PartName="/ppt/embeddings/oleObject72.bin" ContentType="application/vnd.openxmlformats-officedocument.oleObject"/>
  <Override PartName="/ppt/embeddings/oleObject62.bin" ContentType="application/vnd.openxmlformats-officedocument.oleObject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embeddings/oleObject77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embeddings/oleObject54.bin" ContentType="application/vnd.openxmlformats-officedocument.oleObject"/>
  <Override PartName="/ppt/embeddings/oleObject80.bin" ContentType="application/vnd.openxmlformats-officedocument.oleObject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embeddings/oleObject50.bin" ContentType="application/vnd.openxmlformats-officedocument.oleObject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embeddings/oleObject59.bin" ContentType="application/vnd.openxmlformats-officedocument.oleObject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Override PartName="/ppt/commentAuthors.xml" ContentType="application/vnd.openxmlformats-officedocument.presentationml.commentAuthors+xml"/>
  <Default Extension="png" ContentType="image/png"/>
  <Override PartName="/ppt/embeddings/oleObject48.bin" ContentType="application/vnd.openxmlformats-officedocument.oleObject"/>
  <Override PartName="/ppt/embeddings/oleObject75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29.bin" ContentType="application/vnd.openxmlformats-officedocument.oleObject"/>
  <Override PartName="/ppt/embeddings/oleObject49.bin" ContentType="application/vnd.openxmlformats-officedocument.oleObject"/>
  <Override PartName="/ppt/embeddings/oleObject51.bin" ContentType="application/vnd.openxmlformats-officedocument.oleObject"/>
  <Override PartName="/ppt/embeddings/oleObject81.bin" ContentType="application/vnd.openxmlformats-officedocument.oleObject"/>
  <Override PartName="/ppt/embeddings/oleObject28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Override PartName="/ppt/embeddings/oleObject11.bin" ContentType="application/vnd.openxmlformats-officedocument.oleObject"/>
  <Override PartName="/ppt/embeddings/oleObject66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embeddings/oleObject39.bin" ContentType="application/vnd.openxmlformats-officedocument.oleObject"/>
  <Override PartName="/ppt/embeddings/oleObject60.bin" ContentType="application/vnd.openxmlformats-officedocument.oleObject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embeddings/oleObject44.bin" ContentType="application/vnd.openxmlformats-officedocument.oleObject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embeddings/oleObject19.bin" ContentType="application/vnd.openxmlformats-officedocument.oleObject"/>
  <Override PartName="/ppt/embeddings/oleObject33.bin" ContentType="application/vnd.openxmlformats-officedocument.oleObject"/>
  <Override PartName="/ppt/embeddings/oleObject70.bin" ContentType="application/vnd.openxmlformats-officedocument.oleObject"/>
  <Override PartName="/ppt/notesSlides/notesSlide3.xml" ContentType="application/vnd.openxmlformats-officedocument.presentationml.notesSlide+xml"/>
  <Override PartName="/ppt/embeddings/oleObject79.bin" ContentType="application/vnd.openxmlformats-officedocument.oleObject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26.bin" ContentType="application/vnd.openxmlformats-officedocument.oleObject"/>
  <Override PartName="/ppt/embeddings/oleObject25.bin" ContentType="application/vnd.openxmlformats-officedocument.oleObject"/>
  <Override PartName="/ppt/embeddings/oleObject63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embeddings/oleObject23.bin" ContentType="application/vnd.openxmlformats-officedocument.oleObject"/>
  <Override PartName="/ppt/notesSlides/notesSlide12.xml" ContentType="application/vnd.openxmlformats-officedocument.presentationml.notesSlide+xml"/>
  <Override PartName="/ppt/embeddings/oleObject42.bin" ContentType="application/vnd.openxmlformats-officedocument.oleObject"/>
  <Override PartName="/ppt/embeddings/oleObject47.bin" ContentType="application/vnd.openxmlformats-officedocument.oleObject"/>
  <Override PartName="/ppt/embeddings/oleObject52.bin" ContentType="application/vnd.openxmlformats-officedocument.oleObject"/>
  <Override PartName="/ppt/embeddings/oleObject67.bin" ContentType="application/vnd.openxmlformats-officedocument.oleObject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embeddings/oleObject46.bin" ContentType="application/vnd.openxmlformats-officedocument.oleObject"/>
  <Override PartName="/ppt/embeddings/oleObject57.bin" ContentType="application/vnd.openxmlformats-officedocument.oleObject"/>
  <Override PartName="/ppt/slides/slide5.xml" ContentType="application/vnd.openxmlformats-officedocument.presentationml.slide+xml"/>
  <Override PartName="/ppt/embeddings/oleObject65.bin" ContentType="application/vnd.openxmlformats-officedocument.oleObject"/>
  <Override PartName="/ppt/slideLayouts/slideLayout7.xml" ContentType="application/vnd.openxmlformats-officedocument.presentationml.slideLayout+xml"/>
  <Override PartName="/ppt/embeddings/oleObject32.bin" ContentType="application/vnd.openxmlformats-officedocument.oleObject"/>
  <Default Extension="jpeg" ContentType="image/jpeg"/>
  <Override PartName="/ppt/embeddings/oleObject71.bin" ContentType="application/vnd.openxmlformats-officedocument.oleObject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oleObject64.bin" ContentType="application/vnd.openxmlformats-officedocument.oleObject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embeddings/oleObject73.bin" ContentType="application/vnd.openxmlformats-officedocument.oleObject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embeddings/oleObject30.bin" ContentType="application/vnd.openxmlformats-officedocument.oleObject"/>
  <Override PartName="/ppt/embeddings/oleObject78.bin" ContentType="application/vnd.openxmlformats-officedocument.oleObject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embeddings/oleObject61.bin" ContentType="application/vnd.openxmlformats-officedocument.oleObject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46"/>
  </p:notesMasterIdLst>
  <p:handoutMasterIdLst>
    <p:handoutMasterId r:id="rId47"/>
  </p:handoutMasterIdLst>
  <p:sldIdLst>
    <p:sldId id="474" r:id="rId2"/>
    <p:sldId id="558" r:id="rId3"/>
    <p:sldId id="570" r:id="rId4"/>
    <p:sldId id="495" r:id="rId5"/>
    <p:sldId id="496" r:id="rId6"/>
    <p:sldId id="509" r:id="rId7"/>
    <p:sldId id="510" r:id="rId8"/>
    <p:sldId id="511" r:id="rId9"/>
    <p:sldId id="547" r:id="rId10"/>
    <p:sldId id="512" r:id="rId11"/>
    <p:sldId id="513" r:id="rId12"/>
    <p:sldId id="527" r:id="rId13"/>
    <p:sldId id="514" r:id="rId14"/>
    <p:sldId id="515" r:id="rId15"/>
    <p:sldId id="529" r:id="rId16"/>
    <p:sldId id="539" r:id="rId17"/>
    <p:sldId id="530" r:id="rId18"/>
    <p:sldId id="549" r:id="rId19"/>
    <p:sldId id="572" r:id="rId20"/>
    <p:sldId id="548" r:id="rId21"/>
    <p:sldId id="520" r:id="rId22"/>
    <p:sldId id="553" r:id="rId23"/>
    <p:sldId id="557" r:id="rId24"/>
    <p:sldId id="554" r:id="rId25"/>
    <p:sldId id="555" r:id="rId26"/>
    <p:sldId id="559" r:id="rId27"/>
    <p:sldId id="521" r:id="rId28"/>
    <p:sldId id="561" r:id="rId29"/>
    <p:sldId id="560" r:id="rId30"/>
    <p:sldId id="526" r:id="rId31"/>
    <p:sldId id="550" r:id="rId32"/>
    <p:sldId id="551" r:id="rId33"/>
    <p:sldId id="552" r:id="rId34"/>
    <p:sldId id="571" r:id="rId35"/>
    <p:sldId id="564" r:id="rId36"/>
    <p:sldId id="565" r:id="rId37"/>
    <p:sldId id="566" r:id="rId38"/>
    <p:sldId id="567" r:id="rId39"/>
    <p:sldId id="562" r:id="rId40"/>
    <p:sldId id="563" r:id="rId41"/>
    <p:sldId id="573" r:id="rId42"/>
    <p:sldId id="574" r:id="rId43"/>
    <p:sldId id="575" r:id="rId44"/>
    <p:sldId id="569" r:id="rId45"/>
  </p:sldIdLst>
  <p:sldSz cx="9144000" cy="6858000" type="screen4x3"/>
  <p:notesSz cx="7315200" cy="9601200"/>
  <p:embeddedFontLst>
    <p:embeddedFont>
      <p:font typeface="Comic Sans MS"/>
      <p:regular r:id="rId48"/>
      <p:bold r:id="rId49"/>
    </p:embeddedFont>
    <p:embeddedFont>
      <p:font typeface="Euclid Symbol" charset="2"/>
      <p:regular r:id="rId50"/>
      <p:bold r:id="rId51"/>
      <p:italic r:id="rId52"/>
      <p:boldItalic r:id="rId53"/>
    </p:embeddedFont>
    <p:embeddedFont>
      <p:font typeface="Euclid Extra" charset="2"/>
      <p:regular r:id="rId54"/>
      <p:bold r:id="rId55"/>
    </p:embeddedFont>
  </p:embeddedFontLst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hiddenSlides="1" frameSlides="1"/>
  <p:showPr showNarration="1" useTimings="0">
    <p:present/>
    <p:sldAll/>
    <p:penClr>
      <a:schemeClr val="tx1"/>
    </p:penClr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9336" autoAdjust="0"/>
    <p:restoredTop sz="88540" autoAdjust="0"/>
  </p:normalViewPr>
  <p:slideViewPr>
    <p:cSldViewPr>
      <p:cViewPr varScale="1">
        <p:scale>
          <a:sx n="129" d="100"/>
          <a:sy n="129" d="100"/>
        </p:scale>
        <p:origin x="-112" y="-320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0" Type="http://schemas.openxmlformats.org/officeDocument/2006/relationships/viewProps" Target="viewProps.xml"/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font" Target="fonts/font3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commentAuthors" Target="commentAuthors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font" Target="fonts/font2.fntdata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notesMaster" Target="notesMasters/notesMaster1.xml"/><Relationship Id="rId57" Type="http://schemas.openxmlformats.org/officeDocument/2006/relationships/tags" Target="tags/tag1.xml"/><Relationship Id="rId59" Type="http://schemas.openxmlformats.org/officeDocument/2006/relationships/presProps" Target="presProps.xml"/><Relationship Id="rId35" Type="http://schemas.openxmlformats.org/officeDocument/2006/relationships/slide" Target="slides/slide34.xml"/><Relationship Id="rId51" Type="http://schemas.openxmlformats.org/officeDocument/2006/relationships/font" Target="fonts/font4.fntdata"/><Relationship Id="rId55" Type="http://schemas.openxmlformats.org/officeDocument/2006/relationships/font" Target="fonts/font8.fntdata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tableStyles" Target="tableStyles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font" Target="fonts/font5.fntdata"/><Relationship Id="rId54" Type="http://schemas.openxmlformats.org/officeDocument/2006/relationships/font" Target="fonts/font7.fntdata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theme" Target="theme/theme1.xml"/><Relationship Id="rId53" Type="http://schemas.openxmlformats.org/officeDocument/2006/relationships/font" Target="fonts/font6.fntdata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ict"/><Relationship Id="rId3" Type="http://schemas.openxmlformats.org/officeDocument/2006/relationships/image" Target="../media/image5.pict"/><Relationship Id="rId1" Type="http://schemas.openxmlformats.org/officeDocument/2006/relationships/image" Target="../media/image3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ict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3" Type="http://schemas.openxmlformats.org/officeDocument/2006/relationships/image" Target="../media/image36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ict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1.wmf"/><Relationship Id="rId1" Type="http://schemas.openxmlformats.org/officeDocument/2006/relationships/image" Target="../media/image38.wmf"/><Relationship Id="rId2" Type="http://schemas.openxmlformats.org/officeDocument/2006/relationships/image" Target="../media/image39.pict"/><Relationship Id="rId3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ict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3" Type="http://schemas.openxmlformats.org/officeDocument/2006/relationships/image" Target="../media/image47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ict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pict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pict"/><Relationship Id="rId1" Type="http://schemas.openxmlformats.org/officeDocument/2006/relationships/image" Target="../media/image3.pict"/><Relationship Id="rId2" Type="http://schemas.openxmlformats.org/officeDocument/2006/relationships/image" Target="../media/image6.wmf"/><Relationship Id="rId3" Type="http://schemas.openxmlformats.org/officeDocument/2006/relationships/image" Target="../media/image4.pict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ict"/><Relationship Id="rId3" Type="http://schemas.openxmlformats.org/officeDocument/2006/relationships/image" Target="../media/image53.pict"/><Relationship Id="rId1" Type="http://schemas.openxmlformats.org/officeDocument/2006/relationships/image" Target="../media/image51.pict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3" Type="http://schemas.openxmlformats.org/officeDocument/2006/relationships/image" Target="../media/image60.wmf"/><Relationship Id="rId1" Type="http://schemas.openxmlformats.org/officeDocument/2006/relationships/image" Target="../media/image58.pict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ict"/><Relationship Id="rId1" Type="http://schemas.openxmlformats.org/officeDocument/2006/relationships/image" Target="../media/image61.pict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67.wmf"/><Relationship Id="rId5" Type="http://schemas.openxmlformats.org/officeDocument/2006/relationships/image" Target="../media/image68.wmf"/><Relationship Id="rId7" Type="http://schemas.openxmlformats.org/officeDocument/2006/relationships/image" Target="../media/image70.wmf"/><Relationship Id="rId1" Type="http://schemas.openxmlformats.org/officeDocument/2006/relationships/image" Target="../media/image64.wmf"/><Relationship Id="rId2" Type="http://schemas.openxmlformats.org/officeDocument/2006/relationships/image" Target="../media/image65.wmf"/><Relationship Id="rId3" Type="http://schemas.openxmlformats.org/officeDocument/2006/relationships/image" Target="../media/image66.wmf"/><Relationship Id="rId6" Type="http://schemas.openxmlformats.org/officeDocument/2006/relationships/image" Target="../media/image6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3" Type="http://schemas.openxmlformats.org/officeDocument/2006/relationships/image" Target="../media/image73.pict"/><Relationship Id="rId1" Type="http://schemas.openxmlformats.org/officeDocument/2006/relationships/image" Target="../media/image71.pict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ict"/><Relationship Id="rId1" Type="http://schemas.openxmlformats.org/officeDocument/2006/relationships/image" Target="../media/image74.pict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ict"/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ict"/><Relationship Id="rId1" Type="http://schemas.openxmlformats.org/officeDocument/2006/relationships/image" Target="../media/image76.pict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ict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4" Type="http://schemas.openxmlformats.org/officeDocument/2006/relationships/image" Target="../media/image14.wmf"/><Relationship Id="rId5" Type="http://schemas.openxmlformats.org/officeDocument/2006/relationships/image" Target="../media/image15.wmf"/><Relationship Id="rId7" Type="http://schemas.openxmlformats.org/officeDocument/2006/relationships/image" Target="../media/image17.wmf"/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6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3" Type="http://schemas.openxmlformats.org/officeDocument/2006/relationships/image" Target="../media/image31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4B0AA-9BF4-433C-ACB9-EA30C546C26E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6B3DA-5828-429C-BB4B-5C50A6EC0B05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11F.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63CE4282-2B56-431E-B39C-6B3813102C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11F.</a:t>
            </a:r>
            <a:fld id="{F5748E87-4AB0-4E2C-BF6B-0AA80B5040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1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971800" y="6629400"/>
            <a:ext cx="31624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         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23,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1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4" Type="http://schemas.openxmlformats.org/officeDocument/2006/relationships/oleObject" Target="../embeddings/oleObject13.bin"/><Relationship Id="rId10" Type="http://schemas.openxmlformats.org/officeDocument/2006/relationships/oleObject" Target="../embeddings/oleObject19.bin"/><Relationship Id="rId5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1" Type="http://schemas.openxmlformats.org/officeDocument/2006/relationships/image" Target="../media/image1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9" Type="http://schemas.openxmlformats.org/officeDocument/2006/relationships/oleObject" Target="../embeddings/oleObject18.bin"/><Relationship Id="rId3" Type="http://schemas.openxmlformats.org/officeDocument/2006/relationships/oleObject" Target="../embeddings/oleObject12.bin"/><Relationship Id="rId6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5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1.bin"/><Relationship Id="rId5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6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8.png"/><Relationship Id="rId4" Type="http://schemas.openxmlformats.org/officeDocument/2006/relationships/oleObject" Target="../embeddings/oleObject25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1.xml"/><Relationship Id="rId5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29.bin"/><Relationship Id="rId4" Type="http://schemas.openxmlformats.org/officeDocument/2006/relationships/oleObject" Target="../embeddings/oleObject27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2.xml"/><Relationship Id="rId5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1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32.bin"/><Relationship Id="rId1" Type="http://schemas.openxmlformats.org/officeDocument/2006/relationships/vmlDrawing" Target="../drawings/vmlDrawing10.v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4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33.bin"/><Relationship Id="rId5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36.bin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5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7.bin"/><Relationship Id="rId5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4.xml"/><Relationship Id="rId6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1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2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6.xml"/><Relationship Id="rId5" Type="http://schemas.openxmlformats.org/officeDocument/2006/relationships/oleObject" Target="../embeddings/oleObject43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46.bin"/><Relationship Id="rId4" Type="http://schemas.openxmlformats.org/officeDocument/2006/relationships/oleObject" Target="../embeddings/oleObject44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7.xml"/><Relationship Id="rId5" Type="http://schemas.openxmlformats.org/officeDocument/2006/relationships/oleObject" Target="../embeddings/oleObject45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7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8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9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1.xml"/><Relationship Id="rId5" Type="http://schemas.openxmlformats.org/officeDocument/2006/relationships/oleObject" Target="../embeddings/oleObject50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6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53.bin"/><Relationship Id="rId4" Type="http://schemas.openxmlformats.org/officeDocument/2006/relationships/oleObject" Target="../embeddings/oleObject51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2.xml"/><Relationship Id="rId5" Type="http://schemas.openxmlformats.org/officeDocument/2006/relationships/oleObject" Target="../embeddings/oleObject52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4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5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6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5.xml"/><Relationship Id="rId5" Type="http://schemas.openxmlformats.org/officeDocument/2006/relationships/oleObject" Target="../embeddings/oleObject57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9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58.bin"/><Relationship Id="rId5" Type="http://schemas.openxmlformats.org/officeDocument/2006/relationships/oleObject" Target="../embeddings/oleObject60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2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61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4.bin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6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4" Type="http://schemas.openxmlformats.org/officeDocument/2006/relationships/oleObject" Target="../embeddings/oleObject66.bin"/><Relationship Id="rId5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Relationship Id="rId9" Type="http://schemas.openxmlformats.org/officeDocument/2006/relationships/oleObject" Target="../embeddings/oleObject71.bin"/><Relationship Id="rId3" Type="http://schemas.openxmlformats.org/officeDocument/2006/relationships/oleObject" Target="../embeddings/oleObject65.bin"/><Relationship Id="rId6" Type="http://schemas.openxmlformats.org/officeDocument/2006/relationships/oleObject" Target="../embeddings/oleObject68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3.bin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72.bin"/><Relationship Id="rId5" Type="http://schemas.openxmlformats.org/officeDocument/2006/relationships/oleObject" Target="../embeddings/oleObject7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6.bin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75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7.bin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6.xml"/><Relationship Id="rId5" Type="http://schemas.openxmlformats.org/officeDocument/2006/relationships/oleObject" Target="../embeddings/oleObject78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9.bin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7.xml"/><Relationship Id="rId5" Type="http://schemas.openxmlformats.org/officeDocument/2006/relationships/oleObject" Target="../embeddings/oleObject80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1.bin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6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Generating Functions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At most 2 oranges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67FB316-D213-489C-8FDE-91E3356C5A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5800" y="1574799"/>
          <a:ext cx="3454400" cy="1397001"/>
        </p:xfrm>
        <a:graphic>
          <a:graphicData uri="http://schemas.openxmlformats.org/presentationml/2006/ole">
            <p:oleObj spid="_x0000_s81923" name="Equation" r:id="rId3" imgW="3454200" imgH="1396800" progId="Equation.DSMT4">
              <p:embed/>
            </p:oleObj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352800" y="1447800"/>
            <a:ext cx="5257800" cy="1447800"/>
            <a:chOff x="3352800" y="1447800"/>
            <a:chExt cx="5257800" cy="1447800"/>
          </a:xfrm>
        </p:grpSpPr>
        <p:sp>
          <p:nvSpPr>
            <p:cNvPr id="11" name="TextBox 10"/>
            <p:cNvSpPr txBox="1"/>
            <p:nvPr/>
          </p:nvSpPr>
          <p:spPr>
            <a:xfrm>
              <a:off x="5181600" y="1447800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FF"/>
                  </a:solidFill>
                </a:rPr>
                <a:t># ways to pick k oranges</a:t>
              </a:r>
            </a:p>
          </p:txBody>
        </p:sp>
        <p:sp>
          <p:nvSpPr>
            <p:cNvPr id="12" name="Arc 11"/>
            <p:cNvSpPr/>
            <p:nvPr/>
          </p:nvSpPr>
          <p:spPr bwMode="auto">
            <a:xfrm>
              <a:off x="3352800" y="1600200"/>
              <a:ext cx="2590800" cy="1295400"/>
            </a:xfrm>
            <a:prstGeom prst="arc">
              <a:avLst>
                <a:gd name="adj1" fmla="val 11311335"/>
                <a:gd name="adj2" fmla="val 18544453"/>
              </a:avLst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762000" y="5257800"/>
          <a:ext cx="2895600" cy="647700"/>
        </p:xfrm>
        <a:graphic>
          <a:graphicData uri="http://schemas.openxmlformats.org/presentationml/2006/ole">
            <p:oleObj spid="_x0000_s81928" name="Equation" r:id="rId4" imgW="2895480" imgH="647640" progId="Equation.DSMT4">
              <p:embed/>
            </p:oleObj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762000" y="4572000"/>
          <a:ext cx="1295400" cy="609600"/>
        </p:xfrm>
        <a:graphic>
          <a:graphicData uri="http://schemas.openxmlformats.org/presentationml/2006/ole">
            <p:oleObj spid="_x0000_s81929" name="Equation" r:id="rId5" imgW="1295280" imgH="609480" progId="Equation.DSMT4">
              <p:embed/>
            </p:oleObj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762000" y="3886200"/>
          <a:ext cx="1295400" cy="609600"/>
        </p:xfrm>
        <a:graphic>
          <a:graphicData uri="http://schemas.openxmlformats.org/presentationml/2006/ole">
            <p:oleObj spid="_x0000_s81930" name="Equation" r:id="rId6" imgW="1295280" imgH="609480" progId="Equation.DSMT4">
              <p:embed/>
            </p:oleObj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762000" y="3194050"/>
          <a:ext cx="1295400" cy="622300"/>
        </p:xfrm>
        <a:graphic>
          <a:graphicData uri="http://schemas.openxmlformats.org/presentationml/2006/ole">
            <p:oleObj spid="_x0000_s81931" name="Equation" r:id="rId7" imgW="1295280" imgH="622080" progId="Equation.DSMT4">
              <p:embed/>
            </p:oleObj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5575300" y="4114800"/>
          <a:ext cx="1892300" cy="1346201"/>
        </p:xfrm>
        <a:graphic>
          <a:graphicData uri="http://schemas.openxmlformats.org/presentationml/2006/ole">
            <p:oleObj spid="_x0000_s81933" name="Equation" r:id="rId8" imgW="1892160" imgH="1346040" progId="Equation.DSMT4">
              <p:embed/>
            </p:oleObj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429000" y="2819400"/>
            <a:ext cx="4800600" cy="3124200"/>
            <a:chOff x="3429000" y="2819400"/>
            <a:chExt cx="4800600" cy="3124200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3429000" y="2819400"/>
            <a:ext cx="546100" cy="3124200"/>
          </p:xfrm>
          <a:graphic>
            <a:graphicData uri="http://schemas.openxmlformats.org/presentationml/2006/ole">
              <p:oleObj spid="_x0000_s81932" name="Equation" r:id="rId9" imgW="545760" imgH="3124080" progId="Equation.DSMT4">
                <p:embed/>
              </p:oleObj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152900" y="3301999"/>
            <a:ext cx="4076700" cy="660401"/>
          </p:xfrm>
          <a:graphic>
            <a:graphicData uri="http://schemas.openxmlformats.org/presentationml/2006/ole">
              <p:oleObj spid="_x0000_s81934" name="Equation" r:id="rId10" imgW="4076640" imgH="660240" progId="Equation.DSMT4">
                <p:embed/>
              </p:oleObj>
            </a:graphicData>
          </a:graphic>
        </p:graphicFrame>
      </p:grpSp>
      <p:pic>
        <p:nvPicPr>
          <p:cNvPr id="16" name="Picture 4" descr="C:\Documents and Settings\Jay Fucetola\Local Settings\Temporary Internet Files\Content.IE5\4UM4GAQE\j0436894[1]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72200" y="533400"/>
            <a:ext cx="571500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1295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There is only 1 way to pick a bag of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dirty="0" smtClean="0"/>
              <a:t> apples:  </a:t>
            </a:r>
            <a:r>
              <a:rPr lang="en-US" sz="4000" dirty="0" err="1" smtClean="0"/>
              <a:t>a</a:t>
            </a:r>
            <a:r>
              <a:rPr lang="en-US" sz="40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= 1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Any number </a:t>
            </a:r>
            <a:r>
              <a:rPr lang="en-US" dirty="0" smtClean="0">
                <a:solidFill>
                  <a:srgbClr val="000000"/>
                </a:solidFill>
              </a:rPr>
              <a:t>of apples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67FB316-D213-489C-8FDE-91E3356C5A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317500" y="2757488"/>
          <a:ext cx="8521700" cy="3260725"/>
        </p:xfrm>
        <a:graphic>
          <a:graphicData uri="http://schemas.openxmlformats.org/presentationml/2006/ole">
            <p:oleObj spid="_x0000_s82953" name="Equation" r:id="rId4" imgW="5638680" imgH="2158920" progId="Equation.DSMT4">
              <p:embed/>
            </p:oleObj>
          </a:graphicData>
        </a:graphic>
      </p:graphicFrame>
      <p:pic>
        <p:nvPicPr>
          <p:cNvPr id="6" name="Picture 2" descr="C:\Documents and Settings\Jay Fucetola\Local Settings\Temporary Internet Files\Content.IE5\N8TPV7C9\j0436911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5334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Substituting 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30000" dirty="0" err="1" smtClean="0">
                <a:solidFill>
                  <a:srgbClr val="000000"/>
                </a:solidFill>
              </a:rPr>
              <a:t>k</a:t>
            </a:r>
            <a:r>
              <a:rPr lang="en-US" dirty="0" smtClean="0"/>
              <a:t> for 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67FB316-D213-489C-8FDE-91E3356C5A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5800" y="1473200"/>
          <a:ext cx="5080000" cy="1346200"/>
        </p:xfrm>
        <a:graphic>
          <a:graphicData uri="http://schemas.openxmlformats.org/presentationml/2006/ole">
            <p:oleObj spid="_x0000_s135170" name="Equation" r:id="rId4" imgW="5079960" imgH="1346040" progId="Equation.DSMT4">
              <p:embed/>
            </p:oleObj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685800" y="3352800"/>
          <a:ext cx="7988300" cy="1268413"/>
        </p:xfrm>
        <a:graphic>
          <a:graphicData uri="http://schemas.openxmlformats.org/presentationml/2006/ole">
            <p:oleObj spid="_x0000_s135173" name="Equation" r:id="rId5" imgW="7988040" imgH="126972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079500" y="5029200"/>
          <a:ext cx="7378700" cy="1193800"/>
        </p:xfrm>
        <a:graphic>
          <a:graphicData uri="http://schemas.openxmlformats.org/presentationml/2006/ole">
            <p:oleObj spid="_x0000_s135174" name="Equation" r:id="rId6" imgW="7378560" imgH="1193760" progId="Equation.DSMT4">
              <p:embed/>
            </p:oleObj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85800" y="3352800"/>
          <a:ext cx="8285162" cy="1270000"/>
        </p:xfrm>
        <a:graphic>
          <a:graphicData uri="http://schemas.openxmlformats.org/presentationml/2006/ole">
            <p:oleObj spid="_x0000_s135175" name="Equation" r:id="rId7" imgW="8280360" imgH="1269720" progId="Equation.DSMT4">
              <p:embed/>
            </p:oleObj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667000" y="4191000"/>
            <a:ext cx="5334000" cy="914400"/>
            <a:chOff x="2667000" y="4191000"/>
            <a:chExt cx="5334000" cy="9144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5400000">
              <a:off x="2362200" y="4572000"/>
              <a:ext cx="762000" cy="152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810000" y="4267200"/>
              <a:ext cx="9144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4953000" y="4191000"/>
              <a:ext cx="1905000" cy="914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6400800" y="4191000"/>
              <a:ext cx="16002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Bananas </a:t>
            </a:r>
            <a:r>
              <a:rPr lang="en-US" dirty="0" smtClean="0"/>
              <a:t>in bunches of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" y="1828800"/>
          <a:ext cx="8610600" cy="808038"/>
        </p:xfrm>
        <a:graphic>
          <a:graphicData uri="http://schemas.openxmlformats.org/presentationml/2006/ole">
            <p:oleObj spid="_x0000_s83971" name="Equation" r:id="rId4" imgW="7175160" imgH="672840" progId="Equation.DSMT4">
              <p:embed/>
            </p:oleObj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330450" y="2895600"/>
          <a:ext cx="4525963" cy="1695450"/>
        </p:xfrm>
        <a:graphic>
          <a:graphicData uri="http://schemas.openxmlformats.org/presentationml/2006/ole">
            <p:oleObj spid="_x0000_s83972" name="Equation" r:id="rId5" imgW="3390840" imgH="1269720" progId="Equation.DSMT4">
              <p:embed/>
            </p:oleObj>
          </a:graphicData>
        </a:graphic>
      </p:graphicFrame>
      <p:pic>
        <p:nvPicPr>
          <p:cNvPr id="7" name="Picture 3" descr="C:\Documents and Settings\Jay Fucetola\Local Settings\Temporary Internet Files\Content.IE5\N8TPV7C9\j0436895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67600" y="3048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105400" cy="1143000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Convolution Rule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762000" y="4445000"/>
          <a:ext cx="3479800" cy="1270000"/>
        </p:xfrm>
        <a:graphic>
          <a:graphicData uri="http://schemas.openxmlformats.org/presentationml/2006/ole">
            <p:oleObj spid="_x0000_s84994" name="Equation" r:id="rId4" imgW="3479760" imgH="1269720" progId="Equation.DSMT4">
              <p:embed/>
            </p:oleObj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762000" y="2921000"/>
          <a:ext cx="3251200" cy="1270000"/>
        </p:xfrm>
        <a:graphic>
          <a:graphicData uri="http://schemas.openxmlformats.org/presentationml/2006/ole">
            <p:oleObj spid="_x0000_s84995" name="Equation" r:id="rId5" imgW="3251160" imgH="1269720" progId="Equation.DSMT4">
              <p:embed/>
            </p:oleObj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762000" y="1371600"/>
          <a:ext cx="3505200" cy="1346200"/>
        </p:xfrm>
        <a:graphic>
          <a:graphicData uri="http://schemas.openxmlformats.org/presentationml/2006/ole">
            <p:oleObj spid="_x0000_s84997" name="Equation" r:id="rId6" imgW="3504960" imgH="134604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1371600"/>
            <a:ext cx="403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 can use the individual generating functions to solve original fruit problem!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743200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0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bananas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467100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 </a:t>
            </a:r>
            <a:r>
              <a:rPr lang="en-US" sz="3600" dirty="0" smtClean="0"/>
              <a:t>apple   and </a:t>
            </a:r>
            <a:r>
              <a:rPr lang="en-US" sz="3600" dirty="0" smtClean="0">
                <a:solidFill>
                  <a:srgbClr val="0000FF"/>
                </a:solidFill>
              </a:rPr>
              <a:t>11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971800" y="4267200"/>
          <a:ext cx="152400" cy="698501"/>
        </p:xfrm>
        <a:graphic>
          <a:graphicData uri="http://schemas.openxmlformats.org/presentationml/2006/ole">
            <p:oleObj spid="_x0000_s181256" name="Equation" r:id="rId3" imgW="152280" imgH="6984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53642" y="2020669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# ways</a:t>
            </a:r>
            <a:endParaRPr lang="en-US" sz="36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125135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0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642547" y="5791200"/>
            <a:ext cx="220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Total=5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6041" y="27432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7309172" y="34671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7346041" y="512513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181257" name="Object 9"/>
          <p:cNvGraphicFramePr>
            <a:graphicFrameLocks noChangeAspect="1"/>
          </p:cNvGraphicFramePr>
          <p:nvPr/>
        </p:nvGraphicFramePr>
        <p:xfrm>
          <a:off x="7466369" y="4267200"/>
          <a:ext cx="152400" cy="698500"/>
        </p:xfrm>
        <a:graphic>
          <a:graphicData uri="http://schemas.openxmlformats.org/presentationml/2006/ole">
            <p:oleObj spid="_x0000_s181257" name="Equation" r:id="rId4" imgW="152280" imgH="6984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5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19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6085" y="2979241"/>
            <a:ext cx="7164519" cy="707886"/>
            <a:chOff x="886085" y="2979241"/>
            <a:chExt cx="7164519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2133600" y="3010019"/>
              <a:ext cx="5917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k</a:t>
              </a:r>
              <a:r>
                <a:rPr lang="en-US" sz="3600" dirty="0" smtClean="0"/>
                <a:t> bananas</a:t>
              </a:r>
              <a:endParaRPr lang="en-US" sz="3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6085" y="2979241"/>
              <a:ext cx="67358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b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k</a:t>
              </a:r>
              <a:endParaRPr lang="en-US" sz="4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30168" y="2133601"/>
            <a:ext cx="6838308" cy="838199"/>
            <a:chOff x="930168" y="2133600"/>
            <a:chExt cx="6838308" cy="1323439"/>
          </a:xfrm>
        </p:grpSpPr>
        <p:sp>
          <p:nvSpPr>
            <p:cNvPr id="12" name="TextBox 11"/>
            <p:cNvSpPr txBox="1"/>
            <p:nvPr/>
          </p:nvSpPr>
          <p:spPr>
            <a:xfrm>
              <a:off x="2133600" y="2164378"/>
              <a:ext cx="5634876" cy="102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j</a:t>
              </a:r>
              <a:r>
                <a:rPr lang="en-US" sz="3600" dirty="0" smtClean="0"/>
                <a:t> apples </a:t>
              </a:r>
              <a:endParaRPr lang="en-US" sz="3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0168" y="2133600"/>
              <a:ext cx="59383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a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j</a:t>
              </a:r>
              <a:endParaRPr lang="en-US" sz="4000" baseline="-25000" dirty="0" smtClean="0">
                <a:solidFill>
                  <a:srgbClr val="0000FF"/>
                </a:solidFill>
              </a:endParaRPr>
            </a:p>
            <a:p>
              <a:endParaRPr lang="en-US" sz="4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8353" y="4191000"/>
            <a:ext cx="8374647" cy="1446550"/>
            <a:chOff x="388353" y="4191000"/>
            <a:chExt cx="8374647" cy="1446550"/>
          </a:xfrm>
        </p:grpSpPr>
        <p:sp>
          <p:nvSpPr>
            <p:cNvPr id="14" name="Rectangle 13"/>
            <p:cNvSpPr/>
            <p:nvPr/>
          </p:nvSpPr>
          <p:spPr>
            <a:xfrm>
              <a:off x="2133600" y="4191000"/>
              <a:ext cx="662940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760" indent="-365760"/>
              <a:r>
                <a:rPr lang="en-US" dirty="0" smtClean="0"/>
                <a:t>= # ways to pick </a:t>
              </a:r>
              <a:r>
                <a:rPr lang="en-US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/>
                <a:t> apples </a:t>
              </a:r>
              <a:r>
                <a:rPr lang="en-US" i="1" dirty="0" smtClean="0"/>
                <a:t>and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0000FF"/>
                  </a:solidFill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</a:rPr>
                <a:t>rest </a:t>
              </a:r>
              <a:r>
                <a:rPr lang="en-US" dirty="0" smtClean="0"/>
                <a:t>bananas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8353" y="4191000"/>
              <a:ext cx="166904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a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>
                  <a:solidFill>
                    <a:srgbClr val="0000FF"/>
                  </a:solidFill>
                </a:rPr>
                <a:t>b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12-j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20700" y="2482850"/>
          <a:ext cx="8013700" cy="939800"/>
        </p:xfrm>
        <a:graphic>
          <a:graphicData uri="http://schemas.openxmlformats.org/presentationml/2006/ole">
            <p:oleObj spid="_x0000_s164866" name="Equation" r:id="rId3" imgW="8013700" imgH="9398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5" y="3658850"/>
            <a:ext cx="70783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this is the coefficient</a:t>
            </a:r>
          </a:p>
          <a:p>
            <a:r>
              <a:rPr lang="en-US" dirty="0" smtClean="0"/>
              <a:t>of x</a:t>
            </a:r>
            <a:r>
              <a:rPr lang="en-US" baseline="30000" dirty="0" smtClean="0">
                <a:solidFill>
                  <a:srgbClr val="0000FF"/>
                </a:solidFill>
              </a:rPr>
              <a:t>12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00B050"/>
                </a:solidFill>
              </a:rPr>
              <a:t>A</a:t>
            </a:r>
            <a:r>
              <a:rPr lang="en-US" dirty="0" err="1" smtClean="0"/>
              <a:t>(x)∙</a:t>
            </a:r>
            <a:r>
              <a:rPr lang="en-US" dirty="0" err="1" smtClean="0">
                <a:solidFill>
                  <a:srgbClr val="939E00"/>
                </a:solidFill>
              </a:rPr>
              <a:t>B</a:t>
            </a:r>
            <a:r>
              <a:rPr lang="en-US" dirty="0" err="1" smtClean="0"/>
              <a:t>(x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graphicFrame>
        <p:nvGraphicFramePr>
          <p:cNvPr id="230404" name="Object 4"/>
          <p:cNvGraphicFramePr>
            <a:graphicFrameLocks noChangeAspect="1"/>
          </p:cNvGraphicFramePr>
          <p:nvPr/>
        </p:nvGraphicFramePr>
        <p:xfrm>
          <a:off x="254000" y="2844800"/>
          <a:ext cx="8470900" cy="584200"/>
        </p:xfrm>
        <a:graphic>
          <a:graphicData uri="http://schemas.openxmlformats.org/presentationml/2006/ole">
            <p:oleObj spid="_x0000_s230404" name="Equation" r:id="rId3" imgW="8470800" imgH="58392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371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coefficient of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baseline="300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in the product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err="1" smtClean="0"/>
              <a:t>(x)∙</a:t>
            </a:r>
            <a:r>
              <a:rPr lang="en-US" sz="3600" dirty="0" err="1" smtClean="0">
                <a:solidFill>
                  <a:srgbClr val="939E00"/>
                </a:solidFill>
              </a:rPr>
              <a:t>B</a:t>
            </a:r>
            <a:r>
              <a:rPr lang="en-US" sz="3600" dirty="0" err="1" smtClean="0"/>
              <a:t>(x</a:t>
            </a:r>
            <a:r>
              <a:rPr lang="en-US" sz="3600" dirty="0" smtClean="0"/>
              <a:t>):</a:t>
            </a:r>
            <a:endParaRPr lang="en-US" sz="3600" dirty="0"/>
          </a:p>
        </p:txBody>
      </p:sp>
      <p:graphicFrame>
        <p:nvGraphicFramePr>
          <p:cNvPr id="230405" name="Object 5"/>
          <p:cNvGraphicFramePr>
            <a:graphicFrameLocks noChangeAspect="1"/>
          </p:cNvGraphicFramePr>
          <p:nvPr/>
        </p:nvGraphicFramePr>
        <p:xfrm>
          <a:off x="254000" y="3530600"/>
          <a:ext cx="7861300" cy="584200"/>
        </p:xfrm>
        <a:graphic>
          <a:graphicData uri="http://schemas.openxmlformats.org/presentationml/2006/ole">
            <p:oleObj spid="_x0000_s230405" name="Equation" r:id="rId4" imgW="7860960" imgH="583920" progId="Equation.DSMT4">
              <p:embed/>
            </p:oleObj>
          </a:graphicData>
        </a:graphic>
      </p:graphicFrame>
      <p:graphicFrame>
        <p:nvGraphicFramePr>
          <p:cNvPr id="230406" name="Object 6"/>
          <p:cNvGraphicFramePr>
            <a:graphicFrameLocks noChangeAspect="1"/>
          </p:cNvGraphicFramePr>
          <p:nvPr/>
        </p:nvGraphicFramePr>
        <p:xfrm>
          <a:off x="1143000" y="4572000"/>
          <a:ext cx="6858000" cy="635000"/>
        </p:xfrm>
        <a:graphic>
          <a:graphicData uri="http://schemas.openxmlformats.org/presentationml/2006/ole">
            <p:oleObj spid="_x0000_s230406" name="Equation" r:id="rId5" imgW="685800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131873"/>
            <a:ext cx="7848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is the coefficient of x</a:t>
            </a:r>
            <a:r>
              <a:rPr lang="en-US" sz="4800" baseline="30000" dirty="0" smtClean="0">
                <a:solidFill>
                  <a:srgbClr val="0000FF"/>
                </a:solidFill>
              </a:rPr>
              <a:t>12</a:t>
            </a:r>
            <a:r>
              <a:rPr lang="en-US" sz="4800" dirty="0" smtClean="0"/>
              <a:t> in </a:t>
            </a:r>
          </a:p>
          <a:p>
            <a:pPr algn="ctr"/>
            <a:r>
              <a:rPr lang="en-US" sz="6000" dirty="0" err="1" smtClean="0">
                <a:solidFill>
                  <a:srgbClr val="00B050"/>
                </a:solidFill>
              </a:rPr>
              <a:t>A</a:t>
            </a:r>
            <a:r>
              <a:rPr lang="en-US" sz="6000" dirty="0" err="1" smtClean="0"/>
              <a:t>(x)∙</a:t>
            </a:r>
            <a:r>
              <a:rPr lang="en-US" sz="6000" dirty="0" err="1" smtClean="0">
                <a:solidFill>
                  <a:srgbClr val="939E00"/>
                </a:solidFill>
              </a:rPr>
              <a:t>B</a:t>
            </a:r>
            <a:r>
              <a:rPr lang="en-US" sz="6000" dirty="0" err="1" smtClean="0"/>
              <a:t>(x</a:t>
            </a:r>
            <a:r>
              <a:rPr lang="en-US" sz="6000" dirty="0" smtClean="0"/>
              <a:t>)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886356" y="4268450"/>
            <a:ext cx="7419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generating function for</a:t>
            </a:r>
          </a:p>
          <a:p>
            <a:r>
              <a:rPr lang="en-US" dirty="0" smtClean="0"/>
              <a:t>picking apples &amp; bananas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43200" y="2667000"/>
          <a:ext cx="3678238" cy="2268279"/>
        </p:xfrm>
        <a:graphic>
          <a:graphicData uri="http://schemas.openxmlformats.org/presentationml/2006/ole">
            <p:oleObj spid="_x0000_s320515" name="Equation" r:id="rId3" imgW="762000" imgH="4699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p:oleObj spid="_x0000_s251906" name="Equation" r:id="rId4" imgW="2159000" imgH="241300" progId="Equation.DSMT4">
              <p:embed/>
            </p:oleObj>
          </a:graphicData>
        </a:graphic>
      </p:graphicFrame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B20F91F6-F4EE-490C-AA68-F15A44211122}" type="slidenum">
              <a:rPr lang="en-US" smtClean="0"/>
              <a:pPr/>
              <a:t>2</a:t>
            </a:fld>
            <a:endParaRPr lang="en-US" dirty="0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p:oleObj spid="_x0000_s251911" name="Equation" r:id="rId5" imgW="647700" imgH="215900" progId="Equation.DSMT4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124200" y="2209800"/>
          <a:ext cx="4710113" cy="912813"/>
        </p:xfrm>
        <a:graphic>
          <a:graphicData uri="http://schemas.openxmlformats.org/presentationml/2006/ole">
            <p:oleObj spid="_x0000_s251912" name="Equation" r:id="rId6" imgW="1244600" imgH="2413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4800" y="1905000"/>
            <a:ext cx="8610600" cy="3276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1"/>
            <a:ext cx="8458200" cy="280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gen func for choosing from a union of disjoint sets is the </a:t>
            </a:r>
            <a:r>
              <a:rPr lang="en-US" i="1" dirty="0" smtClean="0"/>
              <a:t>product</a:t>
            </a:r>
            <a:r>
              <a:rPr lang="en-US" dirty="0" smtClean="0"/>
              <a:t>  of the gen </a:t>
            </a:r>
            <a:r>
              <a:rPr lang="en-US" dirty="0" err="1" smtClean="0"/>
              <a:t>funcs</a:t>
            </a:r>
            <a:r>
              <a:rPr lang="en-US" dirty="0" smtClean="0"/>
              <a:t> for choosing from each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 func for the bags of fruit:</a:t>
            </a:r>
            <a:endParaRPr lang="en-US" dirty="0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58837" y="2286000"/>
          <a:ext cx="1046163" cy="603250"/>
        </p:xfrm>
        <a:graphic>
          <a:graphicData uri="http://schemas.openxmlformats.org/presentationml/2006/ole">
            <p:oleObj spid="_x0000_s88067" name="Equation" r:id="rId4" imgW="990360" imgH="571320" progId="Equation.DSMT4">
              <p:embed/>
            </p:oleObj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2192338" y="4699000"/>
          <a:ext cx="2120900" cy="1727200"/>
        </p:xfrm>
        <a:graphic>
          <a:graphicData uri="http://schemas.openxmlformats.org/presentationml/2006/ole">
            <p:oleObj spid="_x0000_s88068" name="Equation" r:id="rId5" imgW="2120900" imgH="1727200" progId="Equation.DSMT4">
              <p:embed/>
            </p:oleObj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2205038" y="3276600"/>
          <a:ext cx="4868862" cy="1300163"/>
        </p:xfrm>
        <a:graphic>
          <a:graphicData uri="http://schemas.openxmlformats.org/presentationml/2006/ole">
            <p:oleObj spid="_x0000_s88069" name="Equation" r:id="rId6" imgW="4609800" imgH="1231560" progId="Equation.DSMT4">
              <p:embed/>
            </p:oleObj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198688" y="2286000"/>
          <a:ext cx="4064000" cy="571500"/>
        </p:xfrm>
        <a:graphic>
          <a:graphicData uri="http://schemas.openxmlformats.org/presentationml/2006/ole">
            <p:oleObj spid="_x0000_s88073" name="Equation" r:id="rId7" imgW="4063680" imgH="571320" progId="Equation.DSMT4">
              <p:embed/>
            </p:oleObj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rot="10800000">
            <a:off x="5638802" y="4114800"/>
            <a:ext cx="1371599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2590801" y="3352800"/>
            <a:ext cx="1295403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3052762" y="2392362"/>
          <a:ext cx="3038475" cy="1265238"/>
        </p:xfrm>
        <a:graphic>
          <a:graphicData uri="http://schemas.openxmlformats.org/presentationml/2006/ole">
            <p:oleObj spid="_x0000_s234502" name="Equation" r:id="rId4" imgW="2222500" imgH="92710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3682186"/>
            <a:ext cx="8077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can easily relate </a:t>
            </a:r>
            <a:r>
              <a:rPr lang="en-US" sz="4800" dirty="0" smtClean="0">
                <a:solidFill>
                  <a:srgbClr val="000000"/>
                </a:solidFill>
              </a:rPr>
              <a:t>1/(1-x)</a:t>
            </a:r>
            <a:r>
              <a:rPr lang="en-US" sz="4800" baseline="30000" dirty="0" smtClean="0">
                <a:solidFill>
                  <a:srgbClr val="FF0000"/>
                </a:solidFill>
              </a:rPr>
              <a:t>2</a:t>
            </a:r>
            <a:endParaRPr lang="en-US" baseline="300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to something we already know how to count!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543800" cy="4876800"/>
          </a:xfrm>
        </p:spPr>
        <p:txBody>
          <a:bodyPr/>
          <a:lstStyle/>
          <a:p>
            <a:r>
              <a:rPr lang="en-US" dirty="0" smtClean="0"/>
              <a:t>For future term…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exercise:</a:t>
            </a:r>
            <a:br>
              <a:rPr lang="en-US" dirty="0" smtClean="0"/>
            </a:br>
            <a:r>
              <a:rPr lang="en-US" dirty="0" smtClean="0"/>
              <a:t>Derive generating function for </a:t>
            </a:r>
            <a:br>
              <a:rPr lang="en-US" dirty="0" smtClean="0"/>
            </a:br>
            <a:r>
              <a:rPr lang="en-US" dirty="0" smtClean="0"/>
              <a:t>selecting a bag of n chocolate and vanilla donuts…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of a given flavor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67000" y="2940050"/>
          <a:ext cx="3865563" cy="1403350"/>
        </p:xfrm>
        <a:graphic>
          <a:graphicData uri="http://schemas.openxmlformats.org/presentationml/2006/ole">
            <p:oleObj spid="_x0000_s235523" name="Equation" r:id="rId4" imgW="3429000" imgH="1244520" progId="Equation.DSMT4">
              <p:embed/>
            </p:oleObj>
          </a:graphicData>
        </a:graphic>
      </p:graphicFrame>
      <p:graphicFrame>
        <p:nvGraphicFramePr>
          <p:cNvPr id="235524" name="Object 4"/>
          <p:cNvGraphicFramePr>
            <a:graphicFrameLocks noChangeAspect="1"/>
          </p:cNvGraphicFramePr>
          <p:nvPr/>
        </p:nvGraphicFramePr>
        <p:xfrm>
          <a:off x="2667000" y="4768850"/>
          <a:ext cx="3865563" cy="1403350"/>
        </p:xfrm>
        <a:graphic>
          <a:graphicData uri="http://schemas.openxmlformats.org/presentationml/2006/ole">
            <p:oleObj spid="_x0000_s235524" name="Equation" r:id="rId5" imgW="3429000" imgH="1244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using </a:t>
            </a:r>
            <a:r>
              <a:rPr lang="en-US" sz="4000" dirty="0" smtClean="0">
                <a:solidFill>
                  <a:srgbClr val="FF00FF"/>
                </a:solidFill>
              </a:rPr>
              <a:t>both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98513" y="3232150"/>
          <a:ext cx="3392487" cy="673100"/>
        </p:xfrm>
        <a:graphic>
          <a:graphicData uri="http://schemas.openxmlformats.org/presentationml/2006/ole">
            <p:oleObj spid="_x0000_s236546" name="Equation" r:id="rId4" imgW="3009600" imgH="596880" progId="Equation.DSMT4">
              <p:embed/>
            </p:oleObj>
          </a:graphicData>
        </a:graphic>
      </p:graphicFrame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4445000" y="4545013"/>
          <a:ext cx="2463800" cy="1431925"/>
        </p:xfrm>
        <a:graphic>
          <a:graphicData uri="http://schemas.openxmlformats.org/presentationml/2006/ole">
            <p:oleObj spid="_x0000_s236548" name="Equation" r:id="rId5" imgW="2184120" imgH="1269720" progId="Equation.DSMT4">
              <p:embed/>
            </p:oleObj>
          </a:graphicData>
        </a:graphic>
      </p:graphicFrame>
      <p:graphicFrame>
        <p:nvGraphicFramePr>
          <p:cNvPr id="236549" name="Object 5"/>
          <p:cNvGraphicFramePr>
            <a:graphicFrameLocks noChangeAspect="1"/>
          </p:cNvGraphicFramePr>
          <p:nvPr/>
        </p:nvGraphicFramePr>
        <p:xfrm>
          <a:off x="4445000" y="2921000"/>
          <a:ext cx="4089400" cy="1295400"/>
        </p:xfrm>
        <a:graphic>
          <a:graphicData uri="http://schemas.openxmlformats.org/presentationml/2006/ole">
            <p:oleObj spid="_x0000_s236549" name="Equation" r:id="rId6" imgW="4089240" imgH="1295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among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2667000" y="2743200"/>
          <a:ext cx="3276600" cy="2284331"/>
        </p:xfrm>
        <a:graphic>
          <a:graphicData uri="http://schemas.openxmlformats.org/presentationml/2006/ole">
            <p:oleObj spid="_x0000_s253955" name="Equation" r:id="rId4" imgW="2184120" imgH="1523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(You already know the answer to this one.)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p:oleObj spid="_x0000_s256002" name="Equation" r:id="rId4" imgW="2476500" imgH="16002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p:oleObj spid="_x0000_s254978" name="Equation" r:id="rId4" imgW="2476500" imgH="16002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9" y="1972270"/>
            <a:ext cx="55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so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coeff</a:t>
            </a:r>
            <a:r>
              <a:rPr lang="en-US" sz="5400" dirty="0" smtClean="0">
                <a:solidFill>
                  <a:srgbClr val="0000FF"/>
                </a:solidFill>
              </a:rPr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in</a:t>
            </a:r>
            <a:endParaRPr lang="en-US" sz="5400" dirty="0"/>
          </a:p>
        </p:txBody>
      </p:sp>
      <p:graphicFrame>
        <p:nvGraphicFramePr>
          <p:cNvPr id="254979" name="Object 4"/>
          <p:cNvGraphicFramePr>
            <a:graphicFrameLocks noChangeAspect="1"/>
          </p:cNvGraphicFramePr>
          <p:nvPr/>
        </p:nvGraphicFramePr>
        <p:xfrm>
          <a:off x="5563970" y="1525588"/>
          <a:ext cx="3199030" cy="1903412"/>
        </p:xfrm>
        <a:graphic>
          <a:graphicData uri="http://schemas.openxmlformats.org/presentationml/2006/ole">
            <p:oleObj spid="_x0000_s254979" name="Equation" r:id="rId5" imgW="2311200" imgH="15238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p:oleObj spid="_x0000_s316418" name="Equation" r:id="rId4" imgW="2159000" imgH="241300" progId="Equation.DSMT4">
              <p:embed/>
            </p:oleObj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4191000" y="1524000"/>
            <a:ext cx="3048000" cy="1676400"/>
            <a:chOff x="3581400" y="1524000"/>
            <a:chExt cx="3048000" cy="1676400"/>
          </a:xfrm>
        </p:grpSpPr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35814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H="1">
              <a:off x="655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0" y="3429000"/>
            <a:ext cx="35206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S(</a:t>
            </a:r>
            <a:r>
              <a:rPr lang="en-US" dirty="0" err="1" smtClean="0">
                <a:solidFill>
                  <a:srgbClr val="3333FF"/>
                </a:solidFill>
              </a:rPr>
              <a:t>x)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−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xS(x</a:t>
            </a:r>
            <a:r>
              <a:rPr lang="en-US" sz="4400" dirty="0" smtClean="0">
                <a:solidFill>
                  <a:srgbClr val="3333FF"/>
                </a:solidFill>
                <a:latin typeface="Comic Sans MS" pitchFamily="66" charset="0"/>
              </a:rPr>
              <a:t>) =</a:t>
            </a:r>
            <a:endParaRPr lang="en-US" sz="44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257175" y="34163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B20F91F6-F4EE-490C-AA68-F15A44211122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3429000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16" name="Object 14"/>
          <p:cNvGraphicFramePr>
            <a:graphicFrameLocks noChangeAspect="1"/>
          </p:cNvGraphicFramePr>
          <p:nvPr/>
        </p:nvGraphicFramePr>
        <p:xfrm>
          <a:off x="609600" y="4537075"/>
          <a:ext cx="8077200" cy="1746250"/>
        </p:xfrm>
        <a:graphic>
          <a:graphicData uri="http://schemas.openxmlformats.org/presentationml/2006/ole">
            <p:oleObj spid="_x0000_s316420" name="Equation" r:id="rId5" imgW="1993680" imgH="431640" progId="Equation.DSMT4">
              <p:embed/>
            </p:oleObj>
          </a:graphicData>
        </a:graphic>
      </p:graphicFrame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81000" y="4267200"/>
            <a:ext cx="8382000" cy="1905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p:oleObj spid="_x0000_s316422" name="Equation" r:id="rId6" imgW="647700" imgH="21590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976687" y="2209800"/>
          <a:ext cx="4710113" cy="912813"/>
        </p:xfrm>
        <a:graphic>
          <a:graphicData uri="http://schemas.openxmlformats.org/presentationml/2006/ole">
            <p:oleObj spid="_x0000_s316423" name="Equation" r:id="rId7" imgW="12446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 animBg="1"/>
      <p:bldP spid="15" grpId="0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Conclusion: 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62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how many ways can we fill a bag with </a:t>
            </a:r>
            <a:r>
              <a:rPr lang="en-US" sz="4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of our fruits?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1873250" y="2546350"/>
          <a:ext cx="3543300" cy="1917700"/>
        </p:xfrm>
        <a:graphic>
          <a:graphicData uri="http://schemas.openxmlformats.org/presentationml/2006/ole">
            <p:oleObj spid="_x0000_s93189" name="Equation" r:id="rId4" imgW="3543300" imgH="19177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765300" y="4483100"/>
          <a:ext cx="3543300" cy="1600200"/>
        </p:xfrm>
        <a:graphic>
          <a:graphicData uri="http://schemas.openxmlformats.org/presentationml/2006/ole">
            <p:oleObj spid="_x0000_s93188" name="Equation" r:id="rId5" imgW="3543300" imgH="16002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422900" y="4975225"/>
          <a:ext cx="1524000" cy="482600"/>
        </p:xfrm>
        <a:graphic>
          <a:graphicData uri="http://schemas.openxmlformats.org/presentationml/2006/ole">
            <p:oleObj spid="_x0000_s93190" name="Equation" r:id="rId6" imgW="1524000" imgH="482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onsidering only the oranges and bananas…</a:t>
            </a:r>
            <a:endParaRPr lang="en-US" sz="4000" dirty="0"/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1155700" y="2971800"/>
          <a:ext cx="6604000" cy="2921000"/>
        </p:xfrm>
        <a:graphic>
          <a:graphicData uri="http://schemas.openxmlformats.org/presentationml/2006/ole">
            <p:oleObj spid="_x0000_s231426" name="Equation" r:id="rId4" imgW="6603840" imgH="29206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1320800" y="1536700"/>
          <a:ext cx="6451600" cy="673100"/>
        </p:xfrm>
        <a:graphic>
          <a:graphicData uri="http://schemas.openxmlformats.org/presentationml/2006/ole">
            <p:oleObj spid="_x0000_s232450" name="Equation" r:id="rId4" imgW="6451560" imgH="67284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2591812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makes sense: the only size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n</a:t>
            </a:r>
            <a:r>
              <a:rPr lang="en-US" sz="4800" dirty="0" smtClean="0"/>
              <a:t> bag of oranges &amp; bananas</a:t>
            </a:r>
          </a:p>
          <a:p>
            <a:r>
              <a:rPr lang="en-US" sz="4800" dirty="0" smtClean="0"/>
              <a:t>must have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rem(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,3) bananas and rem(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,3) oranges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1320800" y="1536700"/>
          <a:ext cx="6451600" cy="673100"/>
        </p:xfrm>
        <a:graphic>
          <a:graphicData uri="http://schemas.openxmlformats.org/presentationml/2006/ole">
            <p:oleObj spid="_x0000_s233474" name="Equation" r:id="rId4" imgW="6451560" imgH="67284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2600742"/>
            <a:ext cx="7772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Makes sense: the number of bags with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smtClean="0"/>
              <a:t> fruits is equal to the number of solutions to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3588" y="5029200"/>
          <a:ext cx="7515225" cy="711200"/>
        </p:xfrm>
        <a:graphic>
          <a:graphicData uri="http://schemas.openxmlformats.org/presentationml/2006/ole">
            <p:oleObj spid="_x0000_s233475" name="Equation" r:id="rId5" imgW="5905440" imgH="5587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Finding coefficients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753612"/>
            <a:ext cx="83160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If a generating function</a:t>
            </a:r>
          </a:p>
          <a:p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dirty="0" err="1" smtClean="0"/>
              <a:t>(x</a:t>
            </a:r>
            <a:r>
              <a:rPr lang="en-US" sz="4800" dirty="0" smtClean="0"/>
              <a:t>) is a rational function</a:t>
            </a:r>
          </a:p>
          <a:p>
            <a:r>
              <a:rPr lang="en-US" sz="4800" dirty="0" smtClean="0"/>
              <a:t>there is a simple way to find</a:t>
            </a:r>
          </a:p>
          <a:p>
            <a:r>
              <a:rPr lang="en-US" sz="4800" dirty="0" smtClean="0"/>
              <a:t>the </a:t>
            </a:r>
            <a:r>
              <a:rPr lang="en-US" sz="4800" dirty="0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th coefficient </a:t>
            </a:r>
            <a:r>
              <a:rPr lang="en-US" sz="4800" dirty="0" err="1" smtClean="0"/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07347" y="2507159"/>
            <a:ext cx="6432220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 smtClean="0"/>
              <a:t>quotient of polynomials</a:t>
            </a:r>
            <a:endParaRPr lang="en-US" i="1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 Expansions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/>
        </p:nvGraphicFramePr>
        <p:xfrm>
          <a:off x="800100" y="1454150"/>
          <a:ext cx="4533900" cy="1435100"/>
        </p:xfrm>
        <a:graphic>
          <a:graphicData uri="http://schemas.openxmlformats.org/presentationml/2006/ole">
            <p:oleObj spid="_x0000_s259074" name="Equation" r:id="rId3" imgW="4533900" imgH="1435100" progId="Equation.DSMT4">
              <p:embed/>
            </p:oleObj>
          </a:graphicData>
        </a:graphic>
      </p:graphicFrame>
      <p:graphicFrame>
        <p:nvGraphicFramePr>
          <p:cNvPr id="101380" name="Object 14"/>
          <p:cNvGraphicFramePr>
            <a:graphicFrameLocks noChangeAspect="1"/>
          </p:cNvGraphicFramePr>
          <p:nvPr/>
        </p:nvGraphicFramePr>
        <p:xfrm>
          <a:off x="762000" y="3086100"/>
          <a:ext cx="4800600" cy="1181100"/>
        </p:xfrm>
        <a:graphic>
          <a:graphicData uri="http://schemas.openxmlformats.org/presentationml/2006/ole">
            <p:oleObj spid="_x0000_s259075" name="Equation" r:id="rId4" imgW="4800600" imgH="1180800" progId="Equation.DSMT4">
              <p:embed/>
            </p:oleObj>
          </a:graphicData>
        </a:graphic>
      </p:graphicFrame>
      <p:graphicFrame>
        <p:nvGraphicFramePr>
          <p:cNvPr id="101381" name="Object 14"/>
          <p:cNvGraphicFramePr>
            <a:graphicFrameLocks noChangeAspect="1"/>
          </p:cNvGraphicFramePr>
          <p:nvPr/>
        </p:nvGraphicFramePr>
        <p:xfrm>
          <a:off x="762000" y="4591050"/>
          <a:ext cx="4521200" cy="1143000"/>
        </p:xfrm>
        <a:graphic>
          <a:graphicData uri="http://schemas.openxmlformats.org/presentationml/2006/ole">
            <p:oleObj spid="_x0000_s259076" name="Equation" r:id="rId5" imgW="4520880" imgH="1143000" progId="Equation.DSMT4">
              <p:embed/>
            </p:oleObj>
          </a:graphicData>
        </a:graphic>
      </p:graphicFrame>
      <p:grpSp>
        <p:nvGrpSpPr>
          <p:cNvPr id="4" name="Group 12"/>
          <p:cNvGrpSpPr/>
          <p:nvPr/>
        </p:nvGrpSpPr>
        <p:grpSpPr>
          <a:xfrm>
            <a:off x="4876800" y="4191000"/>
            <a:ext cx="3810000" cy="1077218"/>
            <a:chOff x="4876800" y="4191000"/>
            <a:chExt cx="3810000" cy="1077218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4191000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Express as sum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0" name="Arc 9"/>
            <p:cNvSpPr/>
            <p:nvPr/>
          </p:nvSpPr>
          <p:spPr bwMode="auto">
            <a:xfrm>
              <a:off x="4876800" y="4191000"/>
              <a:ext cx="1219200" cy="990600"/>
            </a:xfrm>
            <a:prstGeom prst="arc">
              <a:avLst>
                <a:gd name="adj1" fmla="val 18395793"/>
                <a:gd name="adj2" fmla="val 4839066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4800600" y="2199382"/>
            <a:ext cx="3962400" cy="1077218"/>
            <a:chOff x="4800600" y="2199382"/>
            <a:chExt cx="3962400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5943600" y="2199382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Factor denominator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>
              <a:off x="4800600" y="2209800"/>
              <a:ext cx="1295400" cy="1066800"/>
            </a:xfrm>
            <a:prstGeom prst="arc">
              <a:avLst>
                <a:gd name="adj1" fmla="val 17043301"/>
                <a:gd name="adj2" fmla="val 3896894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err="1" smtClean="0"/>
              <a:t>Frac</a:t>
            </a:r>
            <a:r>
              <a:rPr lang="en-US" dirty="0" smtClean="0"/>
              <a:t> Expansion of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/>
              <a:t>(x)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/>
        </p:nvGraphicFramePr>
        <p:xfrm>
          <a:off x="1060450" y="1346200"/>
          <a:ext cx="6794500" cy="1651000"/>
        </p:xfrm>
        <a:graphic>
          <a:graphicData uri="http://schemas.openxmlformats.org/presentationml/2006/ole">
            <p:oleObj spid="_x0000_s260098" name="Equation" r:id="rId3" imgW="6794500" imgH="1651000" progId="Equation.DSMT4">
              <p:embed/>
            </p:oleObj>
          </a:graphicData>
        </a:graphic>
      </p:graphicFrame>
      <p:graphicFrame>
        <p:nvGraphicFramePr>
          <p:cNvPr id="104453" name="Object 14"/>
          <p:cNvGraphicFramePr>
            <a:graphicFrameLocks noChangeAspect="1"/>
          </p:cNvGraphicFramePr>
          <p:nvPr/>
        </p:nvGraphicFramePr>
        <p:xfrm>
          <a:off x="2673350" y="3771900"/>
          <a:ext cx="4013200" cy="863600"/>
        </p:xfrm>
        <a:graphic>
          <a:graphicData uri="http://schemas.openxmlformats.org/presentationml/2006/ole">
            <p:oleObj spid="_x0000_s260099" name="Equation" r:id="rId4" imgW="4013200" imgH="863600" progId="Equation.DSMT4">
              <p:embed/>
            </p:oleObj>
          </a:graphicData>
        </a:graphic>
      </p:graphicFrame>
      <p:grpSp>
        <p:nvGrpSpPr>
          <p:cNvPr id="4" name="Group 21"/>
          <p:cNvGrpSpPr/>
          <p:nvPr/>
        </p:nvGrpSpPr>
        <p:grpSpPr>
          <a:xfrm>
            <a:off x="4191000" y="2895600"/>
            <a:ext cx="2667000" cy="990600"/>
            <a:chOff x="4191000" y="2895600"/>
            <a:chExt cx="2667000" cy="9906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16200000" flipH="1">
              <a:off x="3886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rot="5400000">
              <a:off x="6172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1905000" y="5257800"/>
            <a:ext cx="5695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FF"/>
                </a:solidFill>
              </a:rPr>
              <a:t>TO DO:</a:t>
            </a:r>
            <a:r>
              <a:rPr lang="en-US" sz="4000" dirty="0" smtClean="0">
                <a:solidFill>
                  <a:srgbClr val="000000"/>
                </a:solidFill>
              </a:rPr>
              <a:t> find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00"/>
                </a:solidFill>
              </a:rPr>
              <a:t> and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00"/>
                </a:solidFill>
              </a:rPr>
              <a:t>.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2" name="Object 14"/>
          <p:cNvGraphicFramePr>
            <a:graphicFrameLocks noChangeAspect="1"/>
          </p:cNvGraphicFramePr>
          <p:nvPr/>
        </p:nvGraphicFramePr>
        <p:xfrm>
          <a:off x="869950" y="1651000"/>
          <a:ext cx="7327900" cy="1308100"/>
        </p:xfrm>
        <a:graphic>
          <a:graphicData uri="http://schemas.openxmlformats.org/presentationml/2006/ole">
            <p:oleObj spid="_x0000_s261122" name="Equation" r:id="rId3" imgW="7327800" imgH="130788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909" y="3544669"/>
            <a:ext cx="831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Multiply both sides by </a:t>
            </a:r>
            <a:r>
              <a:rPr lang="en-US" sz="3600" dirty="0" err="1" smtClean="0">
                <a:solidFill>
                  <a:srgbClr val="FF00FF"/>
                </a:solidFill>
              </a:rPr>
              <a:t>denom</a:t>
            </a:r>
            <a:r>
              <a:rPr lang="en-US" sz="3600" dirty="0" smtClean="0">
                <a:solidFill>
                  <a:srgbClr val="FF00FF"/>
                </a:solidFill>
              </a:rPr>
              <a:t> of LHS. 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/>
        </p:nvGraphicFramePr>
        <p:xfrm>
          <a:off x="1555750" y="4775200"/>
          <a:ext cx="6057900" cy="660400"/>
        </p:xfrm>
        <a:graphic>
          <a:graphicData uri="http://schemas.openxmlformats.org/presentationml/2006/ole">
            <p:oleObj spid="_x0000_s261123" name="Equation" r:id="rId4" imgW="6057720" imgH="660240" progId="Equation.DSMT4">
              <p:embed/>
            </p:oleObj>
          </a:graphicData>
        </a:graphic>
      </p:graphicFrame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/>
        </p:nvGraphicFramePr>
        <p:xfrm>
          <a:off x="1555750" y="1473200"/>
          <a:ext cx="6057900" cy="660400"/>
        </p:xfrm>
        <a:graphic>
          <a:graphicData uri="http://schemas.openxmlformats.org/presentationml/2006/ole">
            <p:oleObj spid="_x0000_s262146" name="Equation" r:id="rId3" imgW="6057720" imgH="6602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209800"/>
            <a:ext cx="58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Substitute in values for x.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3428" name="Object 14"/>
          <p:cNvGraphicFramePr>
            <a:graphicFrameLocks noChangeAspect="1"/>
          </p:cNvGraphicFramePr>
          <p:nvPr/>
        </p:nvGraphicFramePr>
        <p:xfrm>
          <a:off x="762000" y="3124200"/>
          <a:ext cx="1397000" cy="482600"/>
        </p:xfrm>
        <a:graphic>
          <a:graphicData uri="http://schemas.openxmlformats.org/presentationml/2006/ole">
            <p:oleObj spid="_x0000_s262147" name="Equation" r:id="rId4" imgW="1396800" imgH="482400" progId="Equation.DSMT4">
              <p:embed/>
            </p:oleObj>
          </a:graphicData>
        </a:graphic>
      </p:graphicFrame>
      <p:graphicFrame>
        <p:nvGraphicFramePr>
          <p:cNvPr id="103429" name="Object 14"/>
          <p:cNvGraphicFramePr>
            <a:graphicFrameLocks noChangeAspect="1"/>
          </p:cNvGraphicFramePr>
          <p:nvPr/>
        </p:nvGraphicFramePr>
        <p:xfrm>
          <a:off x="1295400" y="3771900"/>
          <a:ext cx="2946400" cy="660400"/>
        </p:xfrm>
        <a:graphic>
          <a:graphicData uri="http://schemas.openxmlformats.org/presentationml/2006/ole">
            <p:oleObj spid="_x0000_s262148" name="Equation" r:id="rId5" imgW="2946240" imgH="660240" progId="Equation.DSMT4">
              <p:embed/>
            </p:oleObj>
          </a:graphicData>
        </a:graphic>
      </p:graphicFrame>
      <p:graphicFrame>
        <p:nvGraphicFramePr>
          <p:cNvPr id="103430" name="Object 14"/>
          <p:cNvGraphicFramePr>
            <a:graphicFrameLocks noChangeAspect="1"/>
          </p:cNvGraphicFramePr>
          <p:nvPr/>
        </p:nvGraphicFramePr>
        <p:xfrm>
          <a:off x="6280150" y="3670300"/>
          <a:ext cx="1981200" cy="863600"/>
        </p:xfrm>
        <a:graphic>
          <a:graphicData uri="http://schemas.openxmlformats.org/presentationml/2006/ole">
            <p:oleObj spid="_x0000_s262149" name="Equation" r:id="rId6" imgW="1981080" imgH="863280" progId="Equation.DSMT4">
              <p:embed/>
            </p:oleObj>
          </a:graphicData>
        </a:graphic>
      </p:graphicFrame>
      <p:graphicFrame>
        <p:nvGraphicFramePr>
          <p:cNvPr id="103431" name="Object 14"/>
          <p:cNvGraphicFramePr>
            <a:graphicFrameLocks noChangeAspect="1"/>
          </p:cNvGraphicFramePr>
          <p:nvPr/>
        </p:nvGraphicFramePr>
        <p:xfrm>
          <a:off x="762000" y="4908550"/>
          <a:ext cx="2133600" cy="546100"/>
        </p:xfrm>
        <a:graphic>
          <a:graphicData uri="http://schemas.openxmlformats.org/presentationml/2006/ole">
            <p:oleObj spid="_x0000_s262150" name="Equation" r:id="rId7" imgW="2133360" imgH="545760" progId="Equation.DSMT4">
              <p:embed/>
            </p:oleObj>
          </a:graphicData>
        </a:graphic>
      </p:graphicFrame>
      <p:graphicFrame>
        <p:nvGraphicFramePr>
          <p:cNvPr id="103432" name="Object 14"/>
          <p:cNvGraphicFramePr>
            <a:graphicFrameLocks noChangeAspect="1"/>
          </p:cNvGraphicFramePr>
          <p:nvPr/>
        </p:nvGraphicFramePr>
        <p:xfrm>
          <a:off x="1295400" y="5562600"/>
          <a:ext cx="4267200" cy="685800"/>
        </p:xfrm>
        <a:graphic>
          <a:graphicData uri="http://schemas.openxmlformats.org/presentationml/2006/ole">
            <p:oleObj spid="_x0000_s262151" name="Equation" r:id="rId8" imgW="4267080" imgH="685800" progId="Equation.DSMT4">
              <p:embed/>
            </p:oleObj>
          </a:graphicData>
        </a:graphic>
      </p:graphicFrame>
      <p:graphicFrame>
        <p:nvGraphicFramePr>
          <p:cNvPr id="103433" name="Object 14"/>
          <p:cNvGraphicFramePr>
            <a:graphicFrameLocks noChangeAspect="1"/>
          </p:cNvGraphicFramePr>
          <p:nvPr/>
        </p:nvGraphicFramePr>
        <p:xfrm>
          <a:off x="6280150" y="5486400"/>
          <a:ext cx="1574800" cy="863600"/>
        </p:xfrm>
        <a:graphic>
          <a:graphicData uri="http://schemas.openxmlformats.org/presentationml/2006/ole">
            <p:oleObj spid="_x0000_s262152" name="Equation" r:id="rId9" imgW="1574640" imgH="863280" progId="Equation.DSMT4">
              <p:embed/>
            </p:oleObj>
          </a:graphicData>
        </a:graphic>
      </p:graphicFrame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Finding the coefficients</a:t>
            </a:r>
            <a:endParaRPr lang="en-US" sz="4000" dirty="0"/>
          </a:p>
        </p:txBody>
      </p:sp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1141413" y="1274763"/>
          <a:ext cx="6892925" cy="1947862"/>
        </p:xfrm>
        <a:graphic>
          <a:graphicData uri="http://schemas.openxmlformats.org/presentationml/2006/ole">
            <p:oleObj spid="_x0000_s257027" name="Equation" r:id="rId3" imgW="4495680" imgH="126972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664802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the partial fraction expansion</a:t>
            </a:r>
            <a:endParaRPr lang="en-US" sz="48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2971800" y="1219200"/>
          <a:ext cx="5354638" cy="2014538"/>
        </p:xfrm>
        <a:graphic>
          <a:graphicData uri="http://schemas.openxmlformats.org/presentationml/2006/ole">
            <p:oleObj spid="_x0000_s257026" name="Equation" r:id="rId4" imgW="3848100" imgH="14478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3600" y="4267200"/>
          <a:ext cx="4800600" cy="1952787"/>
        </p:xfrm>
        <a:graphic>
          <a:graphicData uri="http://schemas.openxmlformats.org/presentationml/2006/ole">
            <p:oleObj spid="_x0000_s257030" name="Equation" r:id="rId5" imgW="749300" imgH="3048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BE16930-C7CC-4A6F-941E-7E241FFA49FB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762000" y="1304925"/>
            <a:ext cx="76200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elegant derivations of   	counting formulas</a:t>
            </a:r>
          </a:p>
          <a:p>
            <a:pPr>
              <a:buFont typeface="Arial" charset="0"/>
              <a:buChar char="•"/>
            </a:pPr>
            <a:r>
              <a:rPr lang="en-US" dirty="0"/>
              <a:t>solving recurrences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38300" y="457200"/>
            <a:ext cx="6591300" cy="762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600" b="1" kern="0" dirty="0">
                <a:latin typeface="+mj-lt"/>
                <a:ea typeface="+mj-ea"/>
                <a:cs typeface="+mj-cs"/>
              </a:rPr>
              <a:t>Why Generating Functions?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28600" y="4038600"/>
            <a:ext cx="8686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many </a:t>
            </a:r>
            <a:r>
              <a:rPr lang="en-US" i="1" dirty="0" smtClean="0"/>
              <a:t>kinds of gen </a:t>
            </a:r>
            <a:r>
              <a:rPr lang="en-US" i="1" dirty="0" err="1" smtClean="0"/>
              <a:t>funcs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ordinary,exponential,Dirichlet</a:t>
            </a:r>
            <a:r>
              <a:rPr lang="en-US" dirty="0"/>
              <a:t>,…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487269"/>
            <a:ext cx="838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partial fraction expansion of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(x)/</a:t>
            </a:r>
            <a:r>
              <a:rPr lang="en-US" sz="3600" dirty="0" smtClean="0">
                <a:solidFill>
                  <a:srgbClr val="0000FF"/>
                </a:solidFill>
              </a:rPr>
              <a:t>Q</a:t>
            </a:r>
            <a:r>
              <a:rPr lang="en-US" sz="3600" dirty="0" smtClean="0"/>
              <a:t>(x) contains terms of the form</a:t>
            </a:r>
            <a:endParaRPr lang="en-US" sz="3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81050" y="3003550"/>
          <a:ext cx="4241800" cy="1917700"/>
        </p:xfrm>
        <a:graphic>
          <a:graphicData uri="http://schemas.openxmlformats.org/presentationml/2006/ole">
            <p:oleObj spid="_x0000_s258050" name="Equation" r:id="rId3" imgW="4241800" imgH="19177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5257800"/>
            <a:ext cx="635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1/</a:t>
            </a:r>
            <a:r>
              <a:rPr lang="en-US" sz="36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Symbol"/>
              </a:rPr>
              <a:t>α</a:t>
            </a:r>
            <a:r>
              <a:rPr lang="en-US" sz="3600" dirty="0" smtClean="0">
                <a:solidFill>
                  <a:srgbClr val="008000"/>
                </a:solidFill>
                <a:sym typeface="Symbol"/>
              </a:rPr>
              <a:t> </a:t>
            </a:r>
            <a:r>
              <a:rPr lang="en-US" sz="3600" dirty="0" smtClean="0">
                <a:sym typeface="Symbol"/>
              </a:rPr>
              <a:t>is a root of 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Q</a:t>
            </a:r>
            <a:r>
              <a:rPr lang="en-US" sz="3600" dirty="0" smtClean="0">
                <a:sym typeface="Symbol"/>
              </a:rPr>
              <a:t>(x).</a:t>
            </a:r>
            <a:endParaRPr lang="en-US" sz="3600" dirty="0"/>
          </a:p>
        </p:txBody>
      </p:sp>
      <p:grpSp>
        <p:nvGrpSpPr>
          <p:cNvPr id="4" name="Group 15"/>
          <p:cNvGrpSpPr/>
          <p:nvPr/>
        </p:nvGrpSpPr>
        <p:grpSpPr>
          <a:xfrm>
            <a:off x="3962400" y="2819400"/>
            <a:ext cx="4952999" cy="1077218"/>
            <a:chOff x="3812309" y="2819399"/>
            <a:chExt cx="5103090" cy="895784"/>
          </a:xfrm>
        </p:grpSpPr>
        <p:sp>
          <p:nvSpPr>
            <p:cNvPr id="11" name="TextBox 10"/>
            <p:cNvSpPr txBox="1"/>
            <p:nvPr/>
          </p:nvSpPr>
          <p:spPr>
            <a:xfrm>
              <a:off x="5029200" y="2819399"/>
              <a:ext cx="3886199" cy="895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FF"/>
                  </a:solidFill>
                </a:rPr>
                <a:t>We know the </a:t>
              </a:r>
              <a:r>
                <a:rPr lang="en-US" sz="3200" dirty="0" smtClean="0">
                  <a:solidFill>
                    <a:srgbClr val="0000FF"/>
                  </a:solidFill>
                </a:rPr>
                <a:t>n</a:t>
              </a:r>
              <a:r>
                <a:rPr lang="en-US" sz="3200" baseline="30000" dirty="0" smtClean="0">
                  <a:solidFill>
                    <a:srgbClr val="FF00FF"/>
                  </a:solidFill>
                </a:rPr>
                <a:t>th</a:t>
              </a:r>
              <a:r>
                <a:rPr lang="en-US" sz="3200" dirty="0" smtClean="0">
                  <a:solidFill>
                    <a:srgbClr val="FF00FF"/>
                  </a:solidFill>
                </a:rPr>
                <a:t> </a:t>
              </a:r>
              <a:r>
                <a:rPr lang="en-US" sz="3200" dirty="0" err="1" smtClean="0">
                  <a:solidFill>
                    <a:srgbClr val="FF00FF"/>
                  </a:solidFill>
                </a:rPr>
                <a:t>coeff</a:t>
              </a:r>
              <a:r>
                <a:rPr lang="en-US" sz="3200" dirty="0" smtClean="0">
                  <a:solidFill>
                    <a:srgbClr val="FF00FF"/>
                  </a:solidFill>
                </a:rPr>
                <a:t> of this!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1"/>
            </p:cNvCxnSpPr>
            <p:nvPr/>
          </p:nvCxnSpPr>
          <p:spPr bwMode="auto">
            <a:xfrm rot="10800000" flipV="1">
              <a:off x="3812309" y="3267289"/>
              <a:ext cx="1216891" cy="249131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668963" y="3810000"/>
          <a:ext cx="3170237" cy="1752600"/>
        </p:xfrm>
        <a:graphic>
          <a:graphicData uri="http://schemas.openxmlformats.org/presentationml/2006/ole">
            <p:oleObj spid="_x0000_s258053" name="Equation" r:id="rId4" imgW="965200" imgH="5334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For roots with </a:t>
            </a:r>
            <a:r>
              <a:rPr lang="en-US" sz="4000" dirty="0" smtClean="0">
                <a:solidFill>
                  <a:srgbClr val="0000FF"/>
                </a:solidFill>
              </a:rPr>
              <a:t>multiplicity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/>
              <a:t>in factored denominator of gen func 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73450" y="2514600"/>
          <a:ext cx="2463800" cy="1727200"/>
        </p:xfrm>
        <a:graphic>
          <a:graphicData uri="http://schemas.openxmlformats.org/presentationml/2006/ole">
            <p:oleObj spid="_x0000_s380930" name="Equation" r:id="rId4" imgW="2463800" imgH="172720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267200"/>
            <a:ext cx="6635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</a:t>
            </a:r>
            <a:r>
              <a:rPr lang="en-US" dirty="0" err="1" smtClean="0">
                <a:solidFill>
                  <a:srgbClr val="FF00FF"/>
                </a:solidFill>
              </a:rPr>
              <a:t>k</a:t>
            </a:r>
            <a:r>
              <a:rPr lang="en-US" dirty="0" smtClean="0"/>
              <a:t> partial fractions:</a:t>
            </a:r>
            <a:endParaRPr lang="en-US" dirty="0"/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609600" y="4876800"/>
          <a:ext cx="7924800" cy="1663700"/>
        </p:xfrm>
        <a:graphic>
          <a:graphicData uri="http://schemas.openxmlformats.org/presentationml/2006/ole">
            <p:oleObj spid="_x0000_s380931" name="Equation" r:id="rId5" imgW="7924800" imgH="1663700" progId="Equation.DSMT4">
              <p:embed/>
            </p:oleObj>
          </a:graphicData>
        </a:graphic>
      </p:graphicFrame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192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use </a:t>
            </a:r>
            <a:r>
              <a:rPr lang="en-US" sz="3600" dirty="0" smtClean="0">
                <a:solidFill>
                  <a:srgbClr val="FF00FF"/>
                </a:solidFill>
              </a:rPr>
              <a:t>polynomial long division </a:t>
            </a:r>
            <a:r>
              <a:rPr lang="en-US" sz="3600" dirty="0" smtClean="0">
                <a:solidFill>
                  <a:srgbClr val="000000"/>
                </a:solidFill>
              </a:rPr>
              <a:t>to find Q(x) and R(x) such that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1638300"/>
          <a:ext cx="6273800" cy="571500"/>
        </p:xfrm>
        <a:graphic>
          <a:graphicData uri="http://schemas.openxmlformats.org/presentationml/2006/ole">
            <p:oleObj spid="_x0000_s382978" name="Equation" r:id="rId4" imgW="6273720" imgH="571320" progId="Equation.DSMT4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23622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(N) </a:t>
            </a:r>
            <a:r>
              <a:rPr lang="en-US" sz="4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(D)… </a:t>
            </a:r>
            <a:endParaRPr lang="en-US" sz="4000" dirty="0"/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406400" y="4724400"/>
          <a:ext cx="5537200" cy="571500"/>
        </p:xfrm>
        <a:graphic>
          <a:graphicData uri="http://schemas.openxmlformats.org/presentationml/2006/ole">
            <p:oleObj spid="_x0000_s382979" name="Equation" r:id="rId5" imgW="5537160" imgH="571320" progId="Equation.DSMT4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381000" y="55626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(R)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(D).</a:t>
            </a:r>
            <a:endParaRPr lang="en-US" sz="40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coefficients of rational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100" y="1295400"/>
            <a:ext cx="8305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Corollary: for polynomials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P(x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Q(x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can find formula for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865438" y="2514600"/>
          <a:ext cx="3336925" cy="2366963"/>
        </p:xfrm>
        <a:graphic>
          <a:graphicData uri="http://schemas.openxmlformats.org/presentationml/2006/ole">
            <p:oleObj spid="_x0000_s385026" name="Equation" r:id="rId4" imgW="698500" imgH="4953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029200"/>
            <a:ext cx="8113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using </a:t>
            </a:r>
            <a:r>
              <a:rPr lang="en-US" sz="6000" dirty="0" smtClean="0">
                <a:solidFill>
                  <a:srgbClr val="008000"/>
                </a:solidFill>
              </a:rPr>
              <a:t>partial fractions</a:t>
            </a:r>
            <a:endParaRPr lang="en-US" sz="6000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12700" dirty="0"/>
              <a:t>Problems</a:t>
            </a:r>
            <a:endParaRPr lang="en-US" sz="12700" dirty="0" smtClean="0"/>
          </a:p>
          <a:p>
            <a:pPr algn="ctr" eaLnBrk="1" hangingPunct="1">
              <a:buNone/>
            </a:pPr>
            <a:r>
              <a:rPr lang="en-US" sz="12700" dirty="0" smtClean="0"/>
              <a:t>1 &amp; 2</a:t>
            </a:r>
            <a:endParaRPr lang="en-US" sz="127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A585D087-0720-40C8-BCB9-442D95888E3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Ordinary Generating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4000" dirty="0" smtClean="0"/>
              <a:t>The ordinary generating function for the infinite sequence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4000" b="1" dirty="0" smtClean="0">
                <a:solidFill>
                  <a:srgbClr val="0000FF"/>
                </a:solidFill>
                <a:sym typeface="Euclid Symbol" pitchFamily="18" charset="2"/>
              </a:rPr>
              <a:t>〈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, 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, 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,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4000" b="1" dirty="0" err="1" smtClean="0">
                <a:solidFill>
                  <a:srgbClr val="0000FF"/>
                </a:solidFill>
                <a:sym typeface="Euclid Symbol" pitchFamily="18" charset="2"/>
              </a:rPr>
              <a:t>〉</a:t>
            </a:r>
            <a:endParaRPr lang="en-US" sz="4000" b="1" dirty="0" smtClean="0"/>
          </a:p>
          <a:p>
            <a:pPr>
              <a:buFontTx/>
              <a:buNone/>
            </a:pPr>
            <a:r>
              <a:rPr lang="en-US" sz="4000" dirty="0" smtClean="0"/>
              <a:t>is the power series: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G(x) = 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x</a:t>
            </a:r>
            <a:r>
              <a:rPr lang="en-US" sz="4000" baseline="30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2000" baseline="30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352FCCE4-BE3A-4FE8-9C7F-346C1706D930}" type="slidenum">
              <a:rPr lang="en-US" smtClean="0"/>
              <a:pPr/>
              <a:t>5</a:t>
            </a:fld>
            <a:endParaRPr lang="en-US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5638800" y="3124200"/>
            <a:ext cx="1392326" cy="2428752"/>
            <a:chOff x="5643520" y="3007540"/>
            <a:chExt cx="1392326" cy="2428752"/>
          </a:xfrm>
        </p:grpSpPr>
        <p:sp>
          <p:nvSpPr>
            <p:cNvPr id="18" name="TextBox 17"/>
            <p:cNvSpPr txBox="1"/>
            <p:nvPr/>
          </p:nvSpPr>
          <p:spPr>
            <a:xfrm>
              <a:off x="5643520" y="3007540"/>
              <a:ext cx="838199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r>
                <a:rPr lang="en-US" sz="4000" dirty="0" smtClean="0">
                  <a:solidFill>
                    <a:srgbClr val="0000FF"/>
                  </a:solidFill>
                  <a:sym typeface="Euclid Extra" pitchFamily="18" charset="2"/>
                </a:rPr>
                <a:t>,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83799" y="4728406"/>
              <a:ext cx="452047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rot="16200000" flipH="1">
              <a:off x="5829300" y="4000500"/>
              <a:ext cx="990600" cy="609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47625" cap="flat" cmpd="sng" algn="ctr">
              <a:solidFill>
                <a:srgbClr val="FF00FF"/>
              </a:solidFill>
              <a:prstDash val="sysDash"/>
              <a:round/>
              <a:headEnd type="arrow" w="med" len="med"/>
              <a:tailEnd type="arrow"/>
            </a:ln>
            <a:effectLst/>
          </p:spPr>
        </p:cxn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41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66800" y="4038600"/>
          <a:ext cx="4460875" cy="1000125"/>
        </p:xfrm>
        <a:graphic>
          <a:graphicData uri="http://schemas.openxmlformats.org/presentationml/2006/ole">
            <p:oleObj spid="_x0000_s80899" name="Equation" r:id="rId4" imgW="3454200" imgH="774360" progId="Equation.DSMT4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67FB316-D213-489C-8FDE-91E3356C5A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28675" y="2533650"/>
          <a:ext cx="3743325" cy="1065213"/>
        </p:xfrm>
        <a:graphic>
          <a:graphicData uri="http://schemas.openxmlformats.org/presentationml/2006/ole">
            <p:oleObj spid="_x0000_s80898" name="Equation" r:id="rId5" imgW="3035160" imgH="863280" progId="Equation.DSMT4">
              <p:embed/>
            </p:oleObj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581400" y="16764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p:oleObj spid="_x0000_s80902" name="Equation" r:id="rId6" imgW="1066680" imgH="342720" progId="Equation.DSMT4">
                <p:embed/>
              </p:oleObj>
            </a:graphicData>
          </a:graphic>
        </p:graphicFrame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867400" y="3525838"/>
          <a:ext cx="1912938" cy="1808162"/>
        </p:xfrm>
        <a:graphic>
          <a:graphicData uri="http://schemas.openxmlformats.org/presentationml/2006/ole">
            <p:oleObj spid="_x0000_s80903" name="Equation" r:id="rId7" imgW="1168400" imgH="11049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Counting with Generating </a:t>
            </a:r>
            <a:r>
              <a:rPr lang="en-US" dirty="0" err="1" smtClean="0"/>
              <a:t>Funcs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67FB316-D213-489C-8FDE-91E3356C5A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924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Different types of items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Items of the same type are indistinguishable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How many different bags of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items exist, subject to constraints on the number of each type?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67FB316-D213-489C-8FDE-91E3356C5A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6200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 smtClean="0"/>
              <a:t>In how many ways can we fill a bag with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 smtClean="0"/>
              <a:t> fruits given the following constraints?</a:t>
            </a:r>
            <a:endParaRPr lang="en-US" sz="3600" dirty="0"/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At most 2 </a:t>
            </a:r>
            <a:r>
              <a:rPr lang="en-US" sz="3600" dirty="0" smtClean="0">
                <a:solidFill>
                  <a:srgbClr val="FF9900"/>
                </a:solidFill>
              </a:rPr>
              <a:t>oranges</a:t>
            </a:r>
            <a:r>
              <a:rPr lang="en-US" sz="3600" dirty="0" smtClean="0"/>
              <a:t>.</a:t>
            </a:r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00B050"/>
                </a:solidFill>
              </a:rPr>
              <a:t>apples</a:t>
            </a:r>
            <a:r>
              <a:rPr lang="en-US" sz="3600" dirty="0" smtClean="0"/>
              <a:t>.</a:t>
            </a:r>
          </a:p>
          <a:p>
            <a:pPr marL="274320"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939E00"/>
                </a:solidFill>
              </a:rPr>
              <a:t>bananas</a:t>
            </a:r>
            <a:r>
              <a:rPr lang="en-US" sz="3600" dirty="0" smtClean="0"/>
              <a:t> that only come in bunches of 3.</a:t>
            </a:r>
            <a:endParaRPr lang="en-US" sz="36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Bags with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 4 fruits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810000"/>
          </a:xfrm>
        </p:spPr>
        <p:txBody>
          <a:bodyPr/>
          <a:lstStyle/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1 </a:t>
            </a:r>
            <a:r>
              <a:rPr lang="en-US" sz="4000" dirty="0" smtClean="0">
                <a:solidFill>
                  <a:srgbClr val="00B050"/>
                </a:solidFill>
              </a:rPr>
              <a:t>apple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4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0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2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2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11F.</a:t>
            </a:r>
            <a:fld id="{167FB316-D213-489C-8FDE-91E3356C5A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540514"/>
            <a:ext cx="6479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Number of 4-fruit bags: 5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21587</TotalTime>
  <Words>1180</Words>
  <Application>Microsoft Macintosh PowerPoint</Application>
  <PresentationFormat>On-screen Show (4:3)</PresentationFormat>
  <Paragraphs>213</Paragraphs>
  <Slides>44</Slides>
  <Notes>29</Notes>
  <HiddenSlides>7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Comic Sans MS</vt:lpstr>
      <vt:lpstr>Euclid Symbol</vt:lpstr>
      <vt:lpstr>Euclid Extra</vt:lpstr>
      <vt:lpstr>6.042 Lecture Template</vt:lpstr>
      <vt:lpstr>Equation</vt:lpstr>
      <vt:lpstr>Slide 1</vt:lpstr>
      <vt:lpstr>Infinite Geometric Sum</vt:lpstr>
      <vt:lpstr>Infinite Geometric Sum</vt:lpstr>
      <vt:lpstr>Slide 4</vt:lpstr>
      <vt:lpstr>Ordinary Generating Functions</vt:lpstr>
      <vt:lpstr>Infinite Geometric Sum</vt:lpstr>
      <vt:lpstr>Counting with Generating Funcs</vt:lpstr>
      <vt:lpstr>Bags of fruit</vt:lpstr>
      <vt:lpstr>Bags with n = 4 fruits </vt:lpstr>
      <vt:lpstr>At most 2 oranges</vt:lpstr>
      <vt:lpstr>Any number of apples</vt:lpstr>
      <vt:lpstr>Substituting xk for x</vt:lpstr>
      <vt:lpstr>Bananas in bunches of 3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Bags of Fruit</vt:lpstr>
      <vt:lpstr>A Familiar Generating Function?</vt:lpstr>
      <vt:lpstr>For future term…  A brief exercise: Derive generating function for  selecting a bag of n chocolate and vanilla donuts…</vt:lpstr>
      <vt:lpstr>A Familiar Generating Function?</vt:lpstr>
      <vt:lpstr>A Familiar Generating Function?</vt:lpstr>
      <vt:lpstr>A Familiar Generating Function?</vt:lpstr>
      <vt:lpstr>The Donut Number!</vt:lpstr>
      <vt:lpstr>The Donut Number!</vt:lpstr>
      <vt:lpstr>The Donut Number!</vt:lpstr>
      <vt:lpstr>Conclusion: Bags of Fruit</vt:lpstr>
      <vt:lpstr>Convolution Rule</vt:lpstr>
      <vt:lpstr>Convolution Rule</vt:lpstr>
      <vt:lpstr>Convolution Rule</vt:lpstr>
      <vt:lpstr>Finding coefficients</vt:lpstr>
      <vt:lpstr>Partial Fraction Expansions</vt:lpstr>
      <vt:lpstr>Part Frac Expansion of H(x)</vt:lpstr>
      <vt:lpstr>Solve for A1 and A2</vt:lpstr>
      <vt:lpstr>Solve for A1 and A2</vt:lpstr>
      <vt:lpstr>Finding the coefficients</vt:lpstr>
      <vt:lpstr>In General…</vt:lpstr>
      <vt:lpstr>Partial Fractions Caveat #1</vt:lpstr>
      <vt:lpstr>Partial Fractions Caveat #2</vt:lpstr>
      <vt:lpstr>coefficients of rational functions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1843</cp:revision>
  <cp:lastPrinted>2010-04-14T21:56:54Z</cp:lastPrinted>
  <dcterms:created xsi:type="dcterms:W3CDTF">2010-04-14T21:42:09Z</dcterms:created>
  <dcterms:modified xsi:type="dcterms:W3CDTF">2010-04-14T21:57:04Z</dcterms:modified>
</cp:coreProperties>
</file>