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notesSlides/notesSlide13.xml" ContentType="application/vnd.openxmlformats-officedocument.presentationml.notesSlide+xml"/>
  <Override PartName="/ppt/embeddings/oleObject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embeddings/oleObject7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62" r:id="rId2"/>
  </p:sldMasterIdLst>
  <p:notesMasterIdLst>
    <p:notesMasterId r:id="rId56"/>
  </p:notesMasterIdLst>
  <p:handoutMasterIdLst>
    <p:handoutMasterId r:id="rId57"/>
  </p:handoutMasterIdLst>
  <p:sldIdLst>
    <p:sldId id="692" r:id="rId3"/>
    <p:sldId id="693" r:id="rId4"/>
    <p:sldId id="764" r:id="rId5"/>
    <p:sldId id="694" r:id="rId6"/>
    <p:sldId id="765" r:id="rId7"/>
    <p:sldId id="766" r:id="rId8"/>
    <p:sldId id="767" r:id="rId9"/>
    <p:sldId id="748" r:id="rId10"/>
    <p:sldId id="702" r:id="rId11"/>
    <p:sldId id="734" r:id="rId12"/>
    <p:sldId id="706" r:id="rId13"/>
    <p:sldId id="707" r:id="rId14"/>
    <p:sldId id="708" r:id="rId15"/>
    <p:sldId id="739" r:id="rId16"/>
    <p:sldId id="736" r:id="rId17"/>
    <p:sldId id="786" r:id="rId18"/>
    <p:sldId id="738" r:id="rId19"/>
    <p:sldId id="749" r:id="rId20"/>
    <p:sldId id="695" r:id="rId21"/>
    <p:sldId id="768" r:id="rId22"/>
    <p:sldId id="776" r:id="rId23"/>
    <p:sldId id="779" r:id="rId24"/>
    <p:sldId id="782" r:id="rId25"/>
    <p:sldId id="783" r:id="rId26"/>
    <p:sldId id="785" r:id="rId27"/>
    <p:sldId id="784" r:id="rId28"/>
    <p:sldId id="696" r:id="rId29"/>
    <p:sldId id="740" r:id="rId30"/>
    <p:sldId id="697" r:id="rId31"/>
    <p:sldId id="741" r:id="rId32"/>
    <p:sldId id="746" r:id="rId33"/>
    <p:sldId id="742" r:id="rId34"/>
    <p:sldId id="747" r:id="rId35"/>
    <p:sldId id="743" r:id="rId36"/>
    <p:sldId id="744" r:id="rId37"/>
    <p:sldId id="703" r:id="rId38"/>
    <p:sldId id="771" r:id="rId39"/>
    <p:sldId id="745" r:id="rId40"/>
    <p:sldId id="772" r:id="rId41"/>
    <p:sldId id="750" r:id="rId42"/>
    <p:sldId id="709" r:id="rId43"/>
    <p:sldId id="752" r:id="rId44"/>
    <p:sldId id="758" r:id="rId45"/>
    <p:sldId id="759" r:id="rId46"/>
    <p:sldId id="760" r:id="rId47"/>
    <p:sldId id="761" r:id="rId48"/>
    <p:sldId id="710" r:id="rId49"/>
    <p:sldId id="762" r:id="rId50"/>
    <p:sldId id="763" r:id="rId51"/>
    <p:sldId id="773" r:id="rId52"/>
    <p:sldId id="775" r:id="rId53"/>
    <p:sldId id="774" r:id="rId54"/>
    <p:sldId id="704" r:id="rId55"/>
  </p:sldIdLst>
  <p:sldSz cx="9144000" cy="6858000" type="screen4x3"/>
  <p:notesSz cx="7315200" cy="9601200"/>
  <p:custDataLst>
    <p:tags r:id="rId5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52" d="100"/>
          <a:sy n="152" d="100"/>
        </p:scale>
        <p:origin x="-920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tags" Target="tags/tag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E91F1-8544-4C94-B273-FECD95F67801}" type="slidenum">
              <a:rPr lang="en-US"/>
              <a:pPr/>
              <a:t>10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EF70-9B5A-4C7B-A76A-C513D37542D6}" type="slidenum">
              <a:rPr lang="en-US"/>
              <a:pPr/>
              <a:t>11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E88E4-DFB7-4F5D-B76E-326F717805BA}" type="slidenum">
              <a:rPr lang="en-US"/>
              <a:pPr/>
              <a:t>12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857E7-9380-4149-86B9-C59E5C88647C}" type="slidenum">
              <a:rPr lang="en-US"/>
              <a:pPr/>
              <a:t>13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14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15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16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6354-04AC-426C-99FF-2A4346182332}" type="slidenum">
              <a:rPr lang="en-US"/>
              <a:pPr/>
              <a:t>17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708FF-BAE4-4F0E-B8D8-A30A3BD52A2A}" type="slidenum">
              <a:rPr lang="en-US"/>
              <a:pPr/>
              <a:t>18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19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7D6A-E82D-4523-836F-B5A28DE6527E}" type="slidenum">
              <a:rPr lang="en-US"/>
              <a:pPr/>
              <a:t>2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20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21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23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24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25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27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28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29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30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31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32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BF71D-BF1E-45E0-BE20-E9608381CFCB}" type="slidenum">
              <a:rPr lang="en-US"/>
              <a:pPr/>
              <a:t>33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34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35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36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38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A8947-8BEB-44EB-AFC5-DC1D0083477F}" type="slidenum">
              <a:rPr lang="en-US"/>
              <a:pPr/>
              <a:t>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FFED9-8CCA-4163-A5C0-F84F87B0C367}" type="slidenum">
              <a:rPr lang="en-US"/>
              <a:pPr/>
              <a:t>40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41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D928C-2F4F-4DA3-8076-4988D91F27BD}" type="slidenum">
              <a:rPr lang="en-US"/>
              <a:pPr/>
              <a:t>42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5ABD7-374C-4B5E-9D39-6001398F1AD5}" type="slidenum">
              <a:rPr lang="en-US"/>
              <a:pPr/>
              <a:t>43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2BEE2-C3EC-49E1-BD6B-F13A2858F2BC}" type="slidenum">
              <a:rPr lang="en-US"/>
              <a:pPr/>
              <a:t>44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E6241-23BC-41EB-A440-0A0F331CF5E5}" type="slidenum">
              <a:rPr lang="en-US"/>
              <a:pPr/>
              <a:t>45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A0535-3929-4CCB-A8E4-F14F5C59342E}" type="slidenum">
              <a:rPr lang="en-US"/>
              <a:pPr/>
              <a:t>46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D92B6-0B79-42A4-9907-41256C3E36F6}" type="slidenum">
              <a:rPr lang="en-US"/>
              <a:pPr/>
              <a:t>47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AE7BF-9E6E-4628-B3C3-EB903655B002}" type="slidenum">
              <a:rPr lang="en-US"/>
              <a:pPr/>
              <a:t>48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4B3DE-2FD8-46A5-B23E-2ED52CC9208C}" type="slidenum">
              <a:rPr lang="en-US"/>
              <a:pPr/>
              <a:t>49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50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51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86A30-4B90-44F8-9918-EC9FE803C90C}" type="slidenum">
              <a:rPr lang="en-US"/>
              <a:pPr/>
              <a:t>52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53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C8947-2BC9-4AA8-8AC9-978F93E740B9}" type="slidenum">
              <a:rPr lang="en-US"/>
              <a:pPr/>
              <a:t>8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C463-91C9-4198-A877-7494D558E136}" type="slidenum">
              <a:rPr lang="en-US"/>
              <a:pPr/>
              <a:t>9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7W.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7W.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smtClean="0"/>
              <a:t>lec </a:t>
            </a:r>
            <a:r>
              <a:rPr lang="en-US" dirty="0" smtClean="0"/>
              <a:t>8M.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</a:t>
            </a:r>
            <a:r>
              <a:rPr lang="en-US" sz="1200" dirty="0" smtClean="0">
                <a:latin typeface="Comic Sans MS" pitchFamily="66" charset="0"/>
              </a:rPr>
              <a:t>October</a:t>
            </a:r>
            <a:r>
              <a:rPr lang="en-US" sz="1200" baseline="0" dirty="0" smtClean="0">
                <a:latin typeface="Comic Sans MS" pitchFamily="66" charset="0"/>
              </a:rPr>
              <a:t> 24,</a:t>
            </a:r>
            <a:r>
              <a:rPr lang="en-US" sz="1200" dirty="0" smtClean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7W.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676650" y="6602413"/>
            <a:ext cx="11057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10</a:t>
            </a:r>
            <a:r>
              <a:rPr lang="en-US" altLang="zh-CN" sz="1000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2010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Degrees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E52A4584-A2D5-43DA-9AC5-529CD51A4E4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Vertex degree</a:t>
            </a:r>
          </a:p>
        </p:txBody>
      </p:sp>
      <p:grpSp>
        <p:nvGrpSpPr>
          <p:cNvPr id="645153" name="Group 33"/>
          <p:cNvGrpSpPr>
            <a:grpSpLocks/>
          </p:cNvGrpSpPr>
          <p:nvPr/>
        </p:nvGrpSpPr>
        <p:grpSpPr bwMode="auto">
          <a:xfrm>
            <a:off x="6945313" y="1312863"/>
            <a:ext cx="1752600" cy="2441575"/>
            <a:chOff x="4375" y="827"/>
            <a:chExt cx="1104" cy="1538"/>
          </a:xfrm>
        </p:grpSpPr>
        <p:sp>
          <p:nvSpPr>
            <p:cNvPr id="645124" name="Oval 4"/>
            <p:cNvSpPr>
              <a:spLocks noChangeArrowheads="1"/>
            </p:cNvSpPr>
            <p:nvPr/>
          </p:nvSpPr>
          <p:spPr bwMode="auto">
            <a:xfrm>
              <a:off x="4471" y="130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5" name="Oval 5"/>
            <p:cNvSpPr>
              <a:spLocks noChangeArrowheads="1"/>
            </p:cNvSpPr>
            <p:nvPr/>
          </p:nvSpPr>
          <p:spPr bwMode="auto">
            <a:xfrm>
              <a:off x="4855" y="82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6" name="Oval 6"/>
            <p:cNvSpPr>
              <a:spLocks noChangeArrowheads="1"/>
            </p:cNvSpPr>
            <p:nvPr/>
          </p:nvSpPr>
          <p:spPr bwMode="auto">
            <a:xfrm>
              <a:off x="4375" y="1835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5335" y="178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8" name="Oval 8"/>
            <p:cNvSpPr>
              <a:spLocks noChangeArrowheads="1"/>
            </p:cNvSpPr>
            <p:nvPr/>
          </p:nvSpPr>
          <p:spPr bwMode="auto">
            <a:xfrm>
              <a:off x="5239" y="106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9" name="Oval 9"/>
            <p:cNvSpPr>
              <a:spLocks noChangeArrowheads="1"/>
            </p:cNvSpPr>
            <p:nvPr/>
          </p:nvSpPr>
          <p:spPr bwMode="auto">
            <a:xfrm>
              <a:off x="4903" y="221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130" name="AutoShape 10"/>
            <p:cNvCxnSpPr>
              <a:cxnSpLocks noChangeShapeType="1"/>
              <a:stCxn id="645126" idx="7"/>
              <a:endCxn id="645128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1" name="AutoShape 11"/>
            <p:cNvCxnSpPr>
              <a:cxnSpLocks noChangeShapeType="1"/>
              <a:stCxn id="645126" idx="6"/>
              <a:endCxn id="645127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2" name="AutoShape 12"/>
            <p:cNvCxnSpPr>
              <a:cxnSpLocks noChangeShapeType="1"/>
              <a:stCxn id="645124" idx="7"/>
              <a:endCxn id="645125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645147" name="Group 27"/>
            <p:cNvGrpSpPr>
              <a:grpSpLocks/>
            </p:cNvGrpSpPr>
            <p:nvPr/>
          </p:nvGrpSpPr>
          <p:grpSpPr bwMode="auto">
            <a:xfrm>
              <a:off x="4594" y="974"/>
              <a:ext cx="762" cy="1271"/>
              <a:chOff x="4594" y="974"/>
              <a:chExt cx="762" cy="1271"/>
            </a:xfrm>
          </p:grpSpPr>
          <p:cxnSp>
            <p:nvCxnSpPr>
              <p:cNvPr id="645133" name="AutoShape 13"/>
              <p:cNvCxnSpPr>
                <a:cxnSpLocks noChangeShapeType="1"/>
                <a:stCxn id="645129" idx="7"/>
                <a:endCxn id="645128" idx="4"/>
              </p:cNvCxnSpPr>
              <p:nvPr/>
            </p:nvCxnSpPr>
            <p:spPr bwMode="auto">
              <a:xfrm flipV="1">
                <a:off x="5026" y="1216"/>
                <a:ext cx="285" cy="1029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4" name="AutoShape 14"/>
              <p:cNvCxnSpPr>
                <a:cxnSpLocks noChangeShapeType="1"/>
                <a:endCxn id="645127" idx="3"/>
              </p:cNvCxnSpPr>
              <p:nvPr/>
            </p:nvCxnSpPr>
            <p:spPr bwMode="auto">
              <a:xfrm flipV="1">
                <a:off x="5032" y="1910"/>
                <a:ext cx="324" cy="32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5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4933" y="974"/>
                <a:ext cx="48" cy="124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6" name="AutoShape 16"/>
              <p:cNvCxnSpPr>
                <a:cxnSpLocks noChangeShapeType="1"/>
                <a:stCxn id="645124" idx="5"/>
                <a:endCxn id="645129" idx="1"/>
              </p:cNvCxnSpPr>
              <p:nvPr/>
            </p:nvCxnSpPr>
            <p:spPr bwMode="auto">
              <a:xfrm>
                <a:off x="4594" y="1435"/>
                <a:ext cx="330" cy="810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5137" name="Oval 17"/>
            <p:cNvSpPr>
              <a:spLocks noChangeArrowheads="1"/>
            </p:cNvSpPr>
            <p:nvPr/>
          </p:nvSpPr>
          <p:spPr bwMode="auto">
            <a:xfrm>
              <a:off x="4852" y="829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38" name="Oval 18"/>
            <p:cNvSpPr>
              <a:spLocks noChangeArrowheads="1"/>
            </p:cNvSpPr>
            <p:nvPr/>
          </p:nvSpPr>
          <p:spPr bwMode="auto">
            <a:xfrm>
              <a:off x="4900" y="222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7388" y="3709988"/>
            <a:ext cx="3416300" cy="914400"/>
            <a:chOff x="687388" y="3709988"/>
            <a:chExt cx="3416300" cy="914400"/>
          </a:xfrm>
        </p:grpSpPr>
        <p:sp>
          <p:nvSpPr>
            <p:cNvPr id="645141" name="Text Box 21"/>
            <p:cNvSpPr txBox="1">
              <a:spLocks noChangeArrowheads="1"/>
            </p:cNvSpPr>
            <p:nvPr/>
          </p:nvSpPr>
          <p:spPr bwMode="auto">
            <a:xfrm>
              <a:off x="687388" y="3709988"/>
              <a:ext cx="34163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5400" dirty="0"/>
                <a:t>deg(</a:t>
              </a:r>
              <a:r>
                <a:rPr lang="en-US" sz="5400" i="1" dirty="0">
                  <a:solidFill>
                    <a:schemeClr val="accent2"/>
                  </a:solidFill>
                </a:rPr>
                <a:t>  </a:t>
              </a:r>
              <a:r>
                <a:rPr lang="en-US" sz="5400" dirty="0"/>
                <a:t>) = 4</a:t>
              </a:r>
            </a:p>
          </p:txBody>
        </p:sp>
        <p:sp>
          <p:nvSpPr>
            <p:cNvPr id="645142" name="Oval 22"/>
            <p:cNvSpPr>
              <a:spLocks noChangeArrowheads="1"/>
            </p:cNvSpPr>
            <p:nvPr/>
          </p:nvSpPr>
          <p:spPr bwMode="auto">
            <a:xfrm>
              <a:off x="2249488" y="4121150"/>
              <a:ext cx="228600" cy="228600"/>
            </a:xfrm>
            <a:prstGeom prst="ellipse">
              <a:avLst/>
            </a:prstGeom>
            <a:solidFill>
              <a:srgbClr val="E7E2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148" name="Group 28"/>
          <p:cNvGrpSpPr>
            <a:grpSpLocks/>
          </p:cNvGrpSpPr>
          <p:nvPr/>
        </p:nvGrpSpPr>
        <p:grpSpPr bwMode="auto">
          <a:xfrm>
            <a:off x="7292975" y="1550988"/>
            <a:ext cx="1209675" cy="2017712"/>
            <a:chOff x="4594" y="974"/>
            <a:chExt cx="762" cy="1271"/>
          </a:xfrm>
        </p:grpSpPr>
        <p:cxnSp>
          <p:nvCxnSpPr>
            <p:cNvPr id="645149" name="AutoShape 29"/>
            <p:cNvCxnSpPr>
              <a:cxnSpLocks noChangeShapeType="1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0" name="AutoShape 30"/>
            <p:cNvCxnSpPr>
              <a:cxnSpLocks noChangeShapeType="1"/>
            </p:cNvCxnSpPr>
            <p:nvPr/>
          </p:nvCxnSpPr>
          <p:spPr bwMode="auto">
            <a:xfrm flipV="1">
              <a:off x="5032" y="1910"/>
              <a:ext cx="324" cy="32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1" name="AutoShape 3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2" name="AutoShape 32"/>
            <p:cNvCxnSpPr>
              <a:cxnSpLocks noChangeShapeType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12750" y="1362075"/>
            <a:ext cx="62626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degree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vertex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of 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incident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edges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D701E121-6727-41EF-AC65-3B0FD0B8E2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3325" y="47625"/>
            <a:ext cx="4260850" cy="1100138"/>
          </a:xfrm>
        </p:spPr>
        <p:txBody>
          <a:bodyPr/>
          <a:lstStyle/>
          <a:p>
            <a:r>
              <a:rPr lang="en-US" sz="3600"/>
              <a:t>Possible Graph?</a:t>
            </a:r>
          </a:p>
        </p:txBody>
      </p:sp>
      <p:grpSp>
        <p:nvGrpSpPr>
          <p:cNvPr id="574488" name="Group 24"/>
          <p:cNvGrpSpPr>
            <a:grpSpLocks/>
          </p:cNvGrpSpPr>
          <p:nvPr/>
        </p:nvGrpSpPr>
        <p:grpSpPr bwMode="auto">
          <a:xfrm>
            <a:off x="4624388" y="3556000"/>
            <a:ext cx="3930650" cy="641350"/>
            <a:chOff x="3067" y="2170"/>
            <a:chExt cx="2476" cy="404"/>
          </a:xfrm>
        </p:grpSpPr>
        <p:sp>
          <p:nvSpPr>
            <p:cNvPr id="574468" name="Text Box 4"/>
            <p:cNvSpPr txBox="1">
              <a:spLocks noChangeArrowheads="1"/>
            </p:cNvSpPr>
            <p:nvPr/>
          </p:nvSpPr>
          <p:spPr bwMode="auto">
            <a:xfrm>
              <a:off x="3469" y="2170"/>
              <a:ext cx="207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solidFill>
                    <a:schemeClr val="accent2"/>
                  </a:solidFill>
                </a:rPr>
                <a:t>orphaned edge</a:t>
              </a: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 flipH="1">
              <a:off x="3067" y="23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1295400" y="1371600"/>
            <a:ext cx="702627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Is there a graph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vertex degrees 2,2,1?</a:t>
            </a:r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822325" y="3646488"/>
            <a:ext cx="14414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chemeClr val="accent2"/>
                </a:solidFill>
              </a:rPr>
              <a:t>NO!</a:t>
            </a:r>
          </a:p>
        </p:txBody>
      </p:sp>
      <p:cxnSp>
        <p:nvCxnSpPr>
          <p:cNvPr id="574473" name="AutoShape 9"/>
          <p:cNvCxnSpPr>
            <a:cxnSpLocks noChangeShapeType="1"/>
            <a:stCxn id="574470" idx="5"/>
            <a:endCxn id="574471" idx="2"/>
          </p:cNvCxnSpPr>
          <p:nvPr/>
        </p:nvCxnSpPr>
        <p:spPr bwMode="auto">
          <a:xfrm>
            <a:off x="3768726" y="4352926"/>
            <a:ext cx="1138238" cy="820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74475" name="Line 11"/>
          <p:cNvSpPr>
            <a:spLocks noChangeShapeType="1"/>
          </p:cNvSpPr>
          <p:nvPr/>
        </p:nvSpPr>
        <p:spPr bwMode="auto">
          <a:xfrm flipV="1">
            <a:off x="3802063" y="3535363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97213" y="4037013"/>
            <a:ext cx="2101850" cy="1906587"/>
            <a:chOff x="3097213" y="4037013"/>
            <a:chExt cx="2101850" cy="1906587"/>
          </a:xfrm>
        </p:grpSpPr>
        <p:sp>
          <p:nvSpPr>
            <p:cNvPr id="574470" name="Oval 6"/>
            <p:cNvSpPr>
              <a:spLocks noChangeArrowheads="1"/>
            </p:cNvSpPr>
            <p:nvPr/>
          </p:nvSpPr>
          <p:spPr bwMode="auto">
            <a:xfrm>
              <a:off x="3573463" y="41449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>
              <a:off x="3097213" y="4037013"/>
              <a:ext cx="463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  <p:sp>
          <p:nvSpPr>
            <p:cNvPr id="574477" name="Text Box 13"/>
            <p:cNvSpPr txBox="1">
              <a:spLocks noChangeArrowheads="1"/>
            </p:cNvSpPr>
            <p:nvPr/>
          </p:nvSpPr>
          <p:spPr bwMode="auto">
            <a:xfrm>
              <a:off x="4735513" y="5302250"/>
              <a:ext cx="46355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68863" y="4297363"/>
            <a:ext cx="1552575" cy="990600"/>
            <a:chOff x="4868863" y="4297363"/>
            <a:chExt cx="1552575" cy="990600"/>
          </a:xfrm>
        </p:grpSpPr>
        <p:sp>
          <p:nvSpPr>
            <p:cNvPr id="574472" name="Oval 8"/>
            <p:cNvSpPr>
              <a:spLocks noChangeArrowheads="1"/>
            </p:cNvSpPr>
            <p:nvPr/>
          </p:nvSpPr>
          <p:spPr bwMode="auto">
            <a:xfrm>
              <a:off x="6069013" y="4297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1" name="Oval 7"/>
            <p:cNvSpPr>
              <a:spLocks noChangeArrowheads="1"/>
            </p:cNvSpPr>
            <p:nvPr/>
          </p:nvSpPr>
          <p:spPr bwMode="auto">
            <a:xfrm>
              <a:off x="4868863" y="5059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4474" name="AutoShape 10"/>
            <p:cNvCxnSpPr>
              <a:cxnSpLocks noChangeShapeType="1"/>
            </p:cNvCxnSpPr>
            <p:nvPr/>
          </p:nvCxnSpPr>
          <p:spPr bwMode="auto">
            <a:xfrm flipV="1">
              <a:off x="5097463" y="4492626"/>
              <a:ext cx="1023938" cy="681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74478" name="Text Box 14"/>
            <p:cNvSpPr txBox="1">
              <a:spLocks noChangeArrowheads="1"/>
            </p:cNvSpPr>
            <p:nvPr/>
          </p:nvSpPr>
          <p:spPr bwMode="auto">
            <a:xfrm>
              <a:off x="6030913" y="4540250"/>
              <a:ext cx="390525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1</a:t>
              </a:r>
            </a:p>
          </p:txBody>
        </p:sp>
      </p:grp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2533650" y="0"/>
            <a:ext cx="4989513" cy="1228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Im</a:t>
            </a:r>
            <a:r>
              <a:rPr lang="en-US" sz="4000" b="1" dirty="0">
                <a:solidFill>
                  <a:schemeClr val="tx2"/>
                </a:solidFill>
              </a:rPr>
              <a:t>possible Graph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62482" y="3094038"/>
            <a:ext cx="42654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0"/>
      <p:bldP spid="574475" grpId="0" animBg="1"/>
      <p:bldP spid="574489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B7191F5-D72E-4363-9C6F-D02F3D2E27B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 dirty="0"/>
              <a:t>sum of degrees is</a:t>
            </a:r>
          </a:p>
          <a:p>
            <a:pPr algn="ctr">
              <a:buFontTx/>
              <a:buNone/>
            </a:pPr>
            <a:r>
              <a:rPr lang="en-US" sz="4800" dirty="0"/>
              <a:t>twice # edges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03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8463" y="4854575"/>
            <a:ext cx="8423275" cy="1431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/>
              <a:t>Proof</a:t>
            </a:r>
            <a:r>
              <a:rPr lang="en-US" sz="4400" dirty="0"/>
              <a:t>: Each edge contributes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          2 to the sum on the right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31ACAC5-1659-4052-9034-479785513D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576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sum of degrees is</a:t>
            </a:r>
          </a:p>
          <a:p>
            <a:pPr algn="ctr">
              <a:buFontTx/>
              <a:buNone/>
            </a:pPr>
            <a:r>
              <a:rPr lang="en-US" sz="4800"/>
              <a:t>twice # edges</a:t>
            </a:r>
          </a:p>
        </p:txBody>
      </p:sp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33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7288" y="4737100"/>
            <a:ext cx="4364037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2+2+1 = odd,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so </a:t>
            </a:r>
            <a:r>
              <a:rPr lang="en-US" sz="5400" dirty="0" smtClean="0"/>
              <a:t>impossible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F12B3927-AFCA-411B-8D8F-6D769C9711B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/>
              <a:t>Sex in America: Men more Promiscuous?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633413" y="1182688"/>
            <a:ext cx="7892756" cy="243143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Study claims: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Men average many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partners than women.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1811338" y="3851275"/>
            <a:ext cx="5837237" cy="15557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Graph theory shows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this is</a:t>
            </a:r>
            <a:r>
              <a:rPr lang="en-US" sz="4800" dirty="0">
                <a:solidFill>
                  <a:srgbClr val="FF00FF"/>
                </a:solidFill>
              </a:rPr>
              <a:t> nonsense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A425DB4-F99B-4E5E-837F-A44D5F82AB3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M</a:t>
            </a:r>
          </a:p>
        </p:txBody>
      </p:sp>
      <p:grpSp>
        <p:nvGrpSpPr>
          <p:cNvPr id="649255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4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649251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224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6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649232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8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649253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/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921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2874E848-A3CA-4509-A8E9-981481E184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16" name="Object 4"/>
          <p:cNvGraphicFramePr>
            <a:graphicFrameLocks noChangeAspect="1"/>
          </p:cNvGraphicFramePr>
          <p:nvPr/>
        </p:nvGraphicFramePr>
        <p:xfrm>
          <a:off x="1108075" y="1081088"/>
          <a:ext cx="6921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777680" imgH="342720" progId="Equation.DSMT4">
                  <p:embed/>
                </p:oleObj>
              </mc:Choice>
              <mc:Fallback>
                <p:oleObj name="Equation" r:id="rId4" imgW="1777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081088"/>
                        <a:ext cx="6921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09688" y="2393951"/>
            <a:ext cx="6888424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/>
              <a:t>divide by both sides </a:t>
            </a:r>
            <a:r>
              <a:rPr lang="en-US" sz="4000" dirty="0" smtClean="0"/>
              <a:t>by </a:t>
            </a:r>
            <a:r>
              <a:rPr lang="en-US" sz="4000" dirty="0" smtClean="0">
                <a:solidFill>
                  <a:srgbClr val="0033CC"/>
                </a:solidFill>
              </a:rPr>
              <a:t>|M|</a:t>
            </a:r>
            <a:r>
              <a:rPr lang="en-US" sz="4000" dirty="0" smtClean="0">
                <a:latin typeface="Arial" pitchFamily="34" charset="0"/>
              </a:rPr>
              <a:t> </a:t>
            </a:r>
            <a:endParaRPr lang="en-US" sz="4000" dirty="0">
              <a:latin typeface="Arial" pitchFamily="34" charset="0"/>
            </a:endParaRP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/>
        </p:nvGraphicFramePr>
        <p:xfrm>
          <a:off x="1763713" y="3660775"/>
          <a:ext cx="601027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1828800" imgH="571320" progId="Equation.DSMT4">
                  <p:embed/>
                </p:oleObj>
              </mc:Choice>
              <mc:Fallback>
                <p:oleObj name="Equation" r:id="rId6" imgW="18288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60775"/>
                        <a:ext cx="6010275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1243"/>
              </p:ext>
            </p:extLst>
          </p:nvPr>
        </p:nvGraphicFramePr>
        <p:xfrm>
          <a:off x="1566863" y="4811713"/>
          <a:ext cx="26574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8" imgW="660400" imgH="419100" progId="Equation.DSMT4">
                  <p:embed/>
                </p:oleObj>
              </mc:Choice>
              <mc:Fallback>
                <p:oleObj name="Equation" r:id="rId8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811713"/>
                        <a:ext cx="265747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090630"/>
              </p:ext>
            </p:extLst>
          </p:nvPr>
        </p:nvGraphicFramePr>
        <p:xfrm>
          <a:off x="5456238" y="4886325"/>
          <a:ext cx="25050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0" imgW="660400" imgH="419100" progId="Equation.DSMT4">
                  <p:embed/>
                </p:oleObj>
              </mc:Choice>
              <mc:Fallback>
                <p:oleObj name="Equation" r:id="rId10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4886325"/>
                        <a:ext cx="2505075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2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53D395A9-E7C7-4B11-83F8-7DDACDCBDC3E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185029" y="977900"/>
          <a:ext cx="828198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5" name="Equation" r:id="rId4" imgW="2273040" imgH="469800" progId="Equation.DSMT4">
                  <p:embed/>
                </p:oleObj>
              </mc:Choice>
              <mc:Fallback>
                <p:oleObj name="Equation" r:id="rId4" imgW="227304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29" y="977900"/>
                        <a:ext cx="8281987" cy="1714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17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378242" y="2625386"/>
            <a:ext cx="8459367" cy="298543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Averages differ solely by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ratio of females to males</a:t>
            </a:r>
            <a:r>
              <a:rPr lang="en-US" sz="4800" i="1" dirty="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No big difference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000000"/>
                </a:solidFill>
              </a:rPr>
              <a:t>Nothing to do with </a:t>
            </a:r>
            <a:r>
              <a:rPr lang="en-US" sz="4400" dirty="0" smtClean="0">
                <a:solidFill>
                  <a:srgbClr val="000000"/>
                </a:solidFill>
              </a:rPr>
              <a:t>promiscuity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tx2"/>
                </a:solidFill>
              </a:rPr>
              <a:t>Average number of partners</a:t>
            </a: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3760249" y="817913"/>
            <a:ext cx="1468438" cy="19208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1.035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913FA39-6498-4AB9-AF91-22F99A6D6F0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8375" y="2392363"/>
            <a:ext cx="7216775" cy="2011362"/>
          </a:xfrm>
        </p:spPr>
        <p:txBody>
          <a:bodyPr/>
          <a:lstStyle/>
          <a:p>
            <a:pPr>
              <a:buFontTx/>
              <a:buNone/>
            </a:pPr>
            <a:r>
              <a:rPr lang="en-US" sz="8800"/>
              <a:t>Isomorphism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8373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layouts</a:t>
            </a:r>
            <a:r>
              <a:rPr lang="en-US" sz="3600"/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93C45EC-E261-4166-BBC4-7B298A3E109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Types of Graphs</a:t>
            </a:r>
          </a:p>
        </p:txBody>
      </p:sp>
      <p:grpSp>
        <p:nvGrpSpPr>
          <p:cNvPr id="560171" name="Group 43"/>
          <p:cNvGrpSpPr>
            <a:grpSpLocks/>
          </p:cNvGrpSpPr>
          <p:nvPr/>
        </p:nvGrpSpPr>
        <p:grpSpPr bwMode="auto">
          <a:xfrm>
            <a:off x="5208588" y="1382713"/>
            <a:ext cx="3490912" cy="2236787"/>
            <a:chOff x="494" y="1047"/>
            <a:chExt cx="2199" cy="1409"/>
          </a:xfrm>
        </p:grpSpPr>
        <p:sp>
          <p:nvSpPr>
            <p:cNvPr id="560131" name="Text Box 3"/>
            <p:cNvSpPr txBox="1">
              <a:spLocks noChangeArrowheads="1"/>
            </p:cNvSpPr>
            <p:nvPr/>
          </p:nvSpPr>
          <p:spPr bwMode="auto">
            <a:xfrm>
              <a:off x="494" y="1047"/>
              <a:ext cx="21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Directed Graph</a:t>
              </a:r>
            </a:p>
          </p:txBody>
        </p:sp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6" name="Oval 8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7" name="AutoShape 9"/>
            <p:cNvCxnSpPr>
              <a:cxnSpLocks noChangeShapeType="1"/>
              <a:stCxn id="560133" idx="5"/>
              <a:endCxn id="560134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8" name="AutoShape 10"/>
            <p:cNvCxnSpPr>
              <a:cxnSpLocks noChangeShapeType="1"/>
              <a:stCxn id="560133" idx="4"/>
              <a:endCxn id="560136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9" name="AutoShape 11"/>
            <p:cNvCxnSpPr>
              <a:cxnSpLocks noChangeShapeType="1"/>
              <a:stCxn id="560136" idx="0"/>
              <a:endCxn id="560134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40" name="AutoShape 12"/>
            <p:cNvCxnSpPr>
              <a:cxnSpLocks noChangeShapeType="1"/>
              <a:stCxn id="560136" idx="0"/>
              <a:endCxn id="560135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60141" name="Freeform 13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/>
              <a:ahLst/>
              <a:cxnLst>
                <a:cxn ang="0">
                  <a:pos x="128" y="376"/>
                </a:cxn>
                <a:cxn ang="0">
                  <a:pos x="32" y="88"/>
                </a:cxn>
                <a:cxn ang="0">
                  <a:pos x="320" y="40"/>
                </a:cxn>
                <a:cxn ang="0">
                  <a:pos x="272" y="328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2" name="Freeform 14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/>
              <a:ahLst/>
              <a:cxnLst>
                <a:cxn ang="0">
                  <a:pos x="912" y="336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0" name="Group 42"/>
          <p:cNvGrpSpPr>
            <a:grpSpLocks/>
          </p:cNvGrpSpPr>
          <p:nvPr/>
        </p:nvGrpSpPr>
        <p:grpSpPr bwMode="auto">
          <a:xfrm>
            <a:off x="2971800" y="4344988"/>
            <a:ext cx="3086100" cy="1433512"/>
            <a:chOff x="1872" y="2737"/>
            <a:chExt cx="1944" cy="903"/>
          </a:xfrm>
        </p:grpSpPr>
        <p:sp>
          <p:nvSpPr>
            <p:cNvPr id="560144" name="Text Box 16"/>
            <p:cNvSpPr txBox="1">
              <a:spLocks noChangeArrowheads="1"/>
            </p:cNvSpPr>
            <p:nvPr/>
          </p:nvSpPr>
          <p:spPr bwMode="auto">
            <a:xfrm>
              <a:off x="1916" y="2737"/>
              <a:ext cx="173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Multi-Graph</a:t>
              </a:r>
            </a:p>
          </p:txBody>
        </p:sp>
        <p:sp>
          <p:nvSpPr>
            <p:cNvPr id="560145" name="Oval 17"/>
            <p:cNvSpPr>
              <a:spLocks noChangeArrowheads="1"/>
            </p:cNvSpPr>
            <p:nvPr/>
          </p:nvSpPr>
          <p:spPr bwMode="auto">
            <a:xfrm>
              <a:off x="18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2760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7" name="Oval 19"/>
            <p:cNvSpPr>
              <a:spLocks noChangeArrowheads="1"/>
            </p:cNvSpPr>
            <p:nvPr/>
          </p:nvSpPr>
          <p:spPr bwMode="auto">
            <a:xfrm>
              <a:off x="36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48" name="AutoShape 20"/>
            <p:cNvCxnSpPr>
              <a:cxnSpLocks noChangeShapeType="1"/>
              <a:stCxn id="560145" idx="6"/>
              <a:endCxn id="560146" idx="2"/>
            </p:cNvCxnSpPr>
            <p:nvPr/>
          </p:nvCxnSpPr>
          <p:spPr bwMode="auto">
            <a:xfrm>
              <a:off x="2016" y="3568"/>
              <a:ext cx="74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0149" name="AutoShape 21"/>
            <p:cNvCxnSpPr>
              <a:cxnSpLocks noChangeShapeType="1"/>
              <a:endCxn id="560146" idx="6"/>
            </p:cNvCxnSpPr>
            <p:nvPr/>
          </p:nvCxnSpPr>
          <p:spPr bwMode="auto">
            <a:xfrm flipH="1">
              <a:off x="2904" y="3544"/>
              <a:ext cx="768" cy="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51" name="Freeform 23"/>
            <p:cNvSpPr>
              <a:spLocks/>
            </p:cNvSpPr>
            <p:nvPr/>
          </p:nvSpPr>
          <p:spPr bwMode="auto">
            <a:xfrm>
              <a:off x="1995" y="3252"/>
              <a:ext cx="798" cy="315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384" y="8"/>
                </a:cxn>
                <a:cxn ang="0">
                  <a:pos x="816" y="296"/>
                </a:cxn>
              </a:cxnLst>
              <a:rect l="0" t="0" r="r" b="b"/>
              <a:pathLst>
                <a:path w="816" h="296">
                  <a:moveTo>
                    <a:pt x="0" y="248"/>
                  </a:moveTo>
                  <a:cubicBezTo>
                    <a:pt x="124" y="124"/>
                    <a:pt x="248" y="0"/>
                    <a:pt x="384" y="8"/>
                  </a:cubicBezTo>
                  <a:cubicBezTo>
                    <a:pt x="520" y="16"/>
                    <a:pt x="668" y="156"/>
                    <a:pt x="816" y="296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574675" y="1223963"/>
            <a:ext cx="3346450" cy="2676525"/>
            <a:chOff x="362" y="771"/>
            <a:chExt cx="2108" cy="1686"/>
          </a:xfrm>
        </p:grpSpPr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747" y="771"/>
              <a:ext cx="1299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3600"/>
                <a:t> </a:t>
              </a:r>
              <a:r>
                <a:rPr lang="en-US" sz="4400" b="1"/>
                <a:t>Simple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4400" b="1"/>
                <a:t>Graph</a:t>
              </a: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5" name="Oval 27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6" name="Oval 28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7" name="Oval 29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60" name="AutoShape 32"/>
            <p:cNvCxnSpPr>
              <a:cxnSpLocks noChangeShapeType="1"/>
              <a:stCxn id="560157" idx="0"/>
              <a:endCxn id="560155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1" name="AutoShape 33"/>
            <p:cNvCxnSpPr>
              <a:cxnSpLocks noChangeShapeType="1"/>
              <a:stCxn id="560157" idx="0"/>
              <a:endCxn id="560156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4" name="AutoShape 36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66" name="Line 38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67" name="Line 39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244475" y="9890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174" name="Freeform 46"/>
          <p:cNvSpPr>
            <a:spLocks/>
          </p:cNvSpPr>
          <p:nvPr/>
        </p:nvSpPr>
        <p:spPr bwMode="auto">
          <a:xfrm>
            <a:off x="2655888" y="3998913"/>
            <a:ext cx="3614737" cy="2139950"/>
          </a:xfrm>
          <a:custGeom>
            <a:avLst/>
            <a:gdLst/>
            <a:ahLst/>
            <a:cxnLst>
              <a:cxn ang="0">
                <a:pos x="2277" y="97"/>
              </a:cxn>
              <a:cxn ang="0">
                <a:pos x="1814" y="54"/>
              </a:cxn>
              <a:cxn ang="0">
                <a:pos x="1529" y="420"/>
              </a:cxn>
              <a:cxn ang="0">
                <a:pos x="1432" y="657"/>
              </a:cxn>
              <a:cxn ang="0">
                <a:pos x="980" y="657"/>
              </a:cxn>
              <a:cxn ang="0">
                <a:pos x="689" y="797"/>
              </a:cxn>
              <a:cxn ang="0">
                <a:pos x="581" y="990"/>
              </a:cxn>
              <a:cxn ang="0">
                <a:pos x="565" y="1152"/>
              </a:cxn>
              <a:cxn ang="0">
                <a:pos x="307" y="1319"/>
              </a:cxn>
              <a:cxn ang="0">
                <a:pos x="0" y="1324"/>
              </a:cxn>
            </a:cxnLst>
            <a:rect l="0" t="0" r="r" b="b"/>
            <a:pathLst>
              <a:path w="2277" h="1348">
                <a:moveTo>
                  <a:pt x="2277" y="97"/>
                </a:moveTo>
                <a:cubicBezTo>
                  <a:pt x="2108" y="48"/>
                  <a:pt x="1939" y="0"/>
                  <a:pt x="1814" y="54"/>
                </a:cubicBezTo>
                <a:cubicBezTo>
                  <a:pt x="1689" y="108"/>
                  <a:pt x="1593" y="320"/>
                  <a:pt x="1529" y="420"/>
                </a:cubicBezTo>
                <a:cubicBezTo>
                  <a:pt x="1465" y="520"/>
                  <a:pt x="1523" y="618"/>
                  <a:pt x="1432" y="657"/>
                </a:cubicBezTo>
                <a:cubicBezTo>
                  <a:pt x="1341" y="696"/>
                  <a:pt x="1104" y="634"/>
                  <a:pt x="980" y="657"/>
                </a:cubicBezTo>
                <a:cubicBezTo>
                  <a:pt x="856" y="680"/>
                  <a:pt x="755" y="742"/>
                  <a:pt x="689" y="797"/>
                </a:cubicBezTo>
                <a:cubicBezTo>
                  <a:pt x="623" y="852"/>
                  <a:pt x="602" y="931"/>
                  <a:pt x="581" y="990"/>
                </a:cubicBezTo>
                <a:cubicBezTo>
                  <a:pt x="560" y="1049"/>
                  <a:pt x="611" y="1097"/>
                  <a:pt x="565" y="1152"/>
                </a:cubicBezTo>
                <a:cubicBezTo>
                  <a:pt x="519" y="1207"/>
                  <a:pt x="401" y="1290"/>
                  <a:pt x="307" y="1319"/>
                </a:cubicBezTo>
                <a:cubicBezTo>
                  <a:pt x="213" y="1348"/>
                  <a:pt x="47" y="1324"/>
                  <a:pt x="0" y="1324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2563" y="4582753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this week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8354" y="3627119"/>
            <a:ext cx="19748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last week</a:t>
            </a:r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56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2" grpId="0" animBg="1"/>
      <p:bldP spid="560174" grpId="0" animBg="1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</p:cNvCxnSpPr>
          <p:nvPr/>
        </p:nvCxnSpPr>
        <p:spPr bwMode="auto">
          <a:xfrm flipV="1">
            <a:off x="5966910" y="3886499"/>
            <a:ext cx="413235" cy="188751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</p:cNvCxnSpPr>
          <p:nvPr/>
        </p:nvCxnSpPr>
        <p:spPr bwMode="auto">
          <a:xfrm rot="16200000" flipH="1">
            <a:off x="3676637" y="2811700"/>
            <a:ext cx="959408" cy="100168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</p:cNvCxnSpPr>
          <p:nvPr/>
        </p:nvCxnSpPr>
        <p:spPr bwMode="auto">
          <a:xfrm rot="16200000" flipH="1">
            <a:off x="5471536" y="2977891"/>
            <a:ext cx="94254" cy="1722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6342045" y="3246737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5375189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a graph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0"/>
            <a:endCxn id="562181" idx="4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16200000" flipH="1">
            <a:off x="4460339" y="2027997"/>
            <a:ext cx="1069285" cy="2678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3"/>
          </p:cNvCxnSpPr>
          <p:nvPr/>
        </p:nvCxnSpPr>
        <p:spPr bwMode="auto">
          <a:xfrm rot="5400000" flipH="1" flipV="1">
            <a:off x="5769653" y="4246230"/>
            <a:ext cx="861573" cy="33500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5400000" flipH="1">
            <a:off x="4795253" y="3606830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5164718" y="432713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32" name="Group 31"/>
          <p:cNvGrpSpPr/>
          <p:nvPr/>
        </p:nvGrpSpPr>
        <p:grpSpPr>
          <a:xfrm rot="2033167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2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3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4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5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6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7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2" name="Group 31"/>
          <p:cNvGrpSpPr/>
          <p:nvPr/>
        </p:nvGrpSpPr>
        <p:grpSpPr>
          <a:xfrm rot="4184654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3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4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6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7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8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0838894-100E-4519-8E62-44A287AD6BD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  <a:stCxn id="562182" idx="2"/>
          </p:cNvCxnSpPr>
          <p:nvPr/>
        </p:nvCxnSpPr>
        <p:spPr bwMode="auto">
          <a:xfrm rot="16200000" flipV="1">
            <a:off x="2571073" y="3460073"/>
            <a:ext cx="2067012" cy="87455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>
            <a:off x="4190641" y="5080752"/>
            <a:ext cx="3095709" cy="1098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7"/>
            <a:endCxn id="562181" idx="3"/>
          </p:cNvCxnSpPr>
          <p:nvPr/>
        </p:nvCxnSpPr>
        <p:spPr bwMode="auto">
          <a:xfrm>
            <a:off x="5227774" y="4692843"/>
            <a:ext cx="774689" cy="4452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9462777" flipH="1">
            <a:off x="4763949" y="3158785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2"/>
          </p:cNvCxnSpPr>
          <p:nvPr/>
        </p:nvCxnSpPr>
        <p:spPr bwMode="auto">
          <a:xfrm rot="16200000" flipH="1">
            <a:off x="5043855" y="3655047"/>
            <a:ext cx="1444542" cy="5968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20262777" flipH="1" flipV="1">
            <a:off x="3296941" y="2423953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rot="4062777" flipV="1">
            <a:off x="5173432" y="3669840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180" name="Oval 4"/>
          <p:cNvSpPr>
            <a:spLocks noChangeArrowheads="1"/>
          </p:cNvSpPr>
          <p:nvPr/>
        </p:nvSpPr>
        <p:spPr bwMode="auto">
          <a:xfrm rot="4062777">
            <a:off x="5008038" y="453441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3" name="Text Box 17"/>
          <p:cNvSpPr txBox="1">
            <a:spLocks noChangeArrowheads="1"/>
          </p:cNvSpPr>
          <p:nvPr/>
        </p:nvSpPr>
        <p:spPr bwMode="auto">
          <a:xfrm>
            <a:off x="4293750" y="4513462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257</a:t>
            </a:r>
          </a:p>
        </p:txBody>
      </p:sp>
      <p:sp>
        <p:nvSpPr>
          <p:cNvPr id="562183" name="Oval 7"/>
          <p:cNvSpPr>
            <a:spLocks noChangeArrowheads="1"/>
          </p:cNvSpPr>
          <p:nvPr/>
        </p:nvSpPr>
        <p:spPr bwMode="auto">
          <a:xfrm rot="4062777">
            <a:off x="7277486" y="5120447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4" name="Text Box 18"/>
          <p:cNvSpPr txBox="1">
            <a:spLocks noChangeArrowheads="1"/>
          </p:cNvSpPr>
          <p:nvPr/>
        </p:nvSpPr>
        <p:spPr bwMode="auto">
          <a:xfrm rot="206582">
            <a:off x="7505455" y="4958794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67</a:t>
            </a:r>
          </a:p>
        </p:txBody>
      </p:sp>
      <p:sp>
        <p:nvSpPr>
          <p:cNvPr id="562185" name="Oval 9"/>
          <p:cNvSpPr>
            <a:spLocks noChangeArrowheads="1"/>
          </p:cNvSpPr>
          <p:nvPr/>
        </p:nvSpPr>
        <p:spPr bwMode="auto">
          <a:xfrm rot="4062777">
            <a:off x="5310054" y="301114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5" name="Text Box 19"/>
          <p:cNvSpPr txBox="1">
            <a:spLocks noChangeArrowheads="1"/>
          </p:cNvSpPr>
          <p:nvPr/>
        </p:nvSpPr>
        <p:spPr bwMode="auto">
          <a:xfrm>
            <a:off x="5591365" y="2664667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99</a:t>
            </a:r>
          </a:p>
        </p:txBody>
      </p:sp>
      <p:sp>
        <p:nvSpPr>
          <p:cNvPr id="562184" name="Oval 8"/>
          <p:cNvSpPr>
            <a:spLocks noChangeArrowheads="1"/>
          </p:cNvSpPr>
          <p:nvPr/>
        </p:nvSpPr>
        <p:spPr bwMode="auto">
          <a:xfrm rot="4062777">
            <a:off x="3158435" y="279367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6" name="Text Box 20"/>
          <p:cNvSpPr txBox="1">
            <a:spLocks noChangeArrowheads="1"/>
          </p:cNvSpPr>
          <p:nvPr/>
        </p:nvSpPr>
        <p:spPr bwMode="auto">
          <a:xfrm>
            <a:off x="3289692" y="2396856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145</a:t>
            </a:r>
          </a:p>
        </p:txBody>
      </p:sp>
      <p:sp>
        <p:nvSpPr>
          <p:cNvPr id="562182" name="Oval 6"/>
          <p:cNvSpPr>
            <a:spLocks noChangeArrowheads="1"/>
          </p:cNvSpPr>
          <p:nvPr/>
        </p:nvSpPr>
        <p:spPr bwMode="auto">
          <a:xfrm rot="4062777">
            <a:off x="3970905" y="492231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3171763" y="476718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306</a:t>
            </a:r>
          </a:p>
        </p:txBody>
      </p:sp>
      <p:sp>
        <p:nvSpPr>
          <p:cNvPr id="562181" name="Oval 5"/>
          <p:cNvSpPr>
            <a:spLocks noChangeArrowheads="1"/>
          </p:cNvSpPr>
          <p:nvPr/>
        </p:nvSpPr>
        <p:spPr bwMode="auto">
          <a:xfrm rot="4062777">
            <a:off x="5993599" y="4667204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6114991" y="4437367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122</a:t>
            </a:r>
          </a:p>
        </p:txBody>
      </p: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rot="4062777" flipH="1" flipV="1">
            <a:off x="4099164" y="3126729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240AD19-D171-4C36-BC34-165F4F829BC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labels</a:t>
            </a:r>
            <a:r>
              <a:rPr lang="en-US" sz="3600"/>
              <a:t>)</a:t>
            </a: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68A93573-C3A1-4216-A253-FAD638233C5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5E3C3489-5335-4071-A373-779F9E8C608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dirty="0" smtClean="0">
                <a:ea typeface="SimSun" pitchFamily="2" charset="-122"/>
              </a:rPr>
              <a:t>A simple graph:</a:t>
            </a:r>
          </a:p>
        </p:txBody>
      </p:sp>
      <p:sp>
        <p:nvSpPr>
          <p:cNvPr id="16387" name="Text Box 24"/>
          <p:cNvSpPr txBox="1">
            <a:spLocks noChangeArrowheads="1"/>
          </p:cNvSpPr>
          <p:nvPr/>
        </p:nvSpPr>
        <p:spPr bwMode="auto">
          <a:xfrm>
            <a:off x="161373" y="1641928"/>
            <a:ext cx="8840545" cy="36009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>
                <a:latin typeface="Comic Sans MS" pitchFamily="66" charset="0"/>
                <a:ea typeface="SimSun" pitchFamily="2" charset="-122"/>
              </a:rPr>
              <a:t>Definition: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4000" dirty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simple graph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G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consists of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nonempty set, </a:t>
            </a:r>
            <a:r>
              <a:rPr lang="en-US" altLang="zh-CN" sz="4000" dirty="0" smtClean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V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,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vertices</a:t>
            </a:r>
            <a:r>
              <a:rPr lang="en-US" altLang="zh-CN" sz="4000" dirty="0" smtClean="0">
                <a:solidFill>
                  <a:srgbClr val="000000"/>
                </a:solidFill>
                <a:latin typeface="Comic Sans MS" pitchFamily="66" charset="0"/>
                <a:ea typeface="SimSun" pitchFamily="2" charset="-122"/>
              </a:rPr>
              <a:t>, and</a:t>
            </a: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set,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E</a:t>
            </a:r>
            <a:r>
              <a:rPr lang="en-US" altLang="zh-CN" sz="4000" dirty="0" smtClean="0">
                <a:ea typeface="SimSun" pitchFamily="2" charset="-122"/>
              </a:rPr>
              <a:t>,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edges</a:t>
            </a:r>
            <a:r>
              <a:rPr lang="en-US" altLang="zh-CN" sz="4000" dirty="0" smtClean="0">
                <a:ea typeface="SimSun" pitchFamily="2" charset="-122"/>
              </a:rPr>
              <a:t> such that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  each edge has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two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endpoints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in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V</a:t>
            </a: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B737AA2-ECB3-4299-BD05-681A1499668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A7FE549-B246-4F98-AB9B-E10B9848818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046B1DE3-69C3-424B-B7F0-9CF8344ADFF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AC59D09-C0B9-4025-A086-F05489DDA977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78F7DF3-54D4-4BBF-AB0E-F045890E432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grpSp>
        <p:nvGrpSpPr>
          <p:cNvPr id="675843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5844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5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6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7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48" name="AutoShape 8"/>
            <p:cNvCxnSpPr>
              <a:cxnSpLocks noChangeShapeType="1"/>
              <a:stCxn id="675844" idx="6"/>
              <a:endCxn id="675845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49" name="AutoShape 9"/>
            <p:cNvCxnSpPr>
              <a:cxnSpLocks noChangeShapeType="1"/>
              <a:stCxn id="675847" idx="0"/>
              <a:endCxn id="675845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0" name="AutoShape 10"/>
            <p:cNvCxnSpPr>
              <a:cxnSpLocks noChangeShapeType="1"/>
              <a:stCxn id="675846" idx="6"/>
              <a:endCxn id="675847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1" name="AutoShape 11"/>
            <p:cNvCxnSpPr>
              <a:cxnSpLocks noChangeShapeType="1"/>
              <a:stCxn id="675844" idx="4"/>
              <a:endCxn id="675846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2" name="AutoShape 12"/>
            <p:cNvCxnSpPr>
              <a:cxnSpLocks noChangeShapeType="1"/>
              <a:stCxn id="675844" idx="5"/>
              <a:endCxn id="675847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53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5854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5855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5858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5859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0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1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2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63" name="AutoShape 23"/>
            <p:cNvCxnSpPr>
              <a:cxnSpLocks noChangeShapeType="1"/>
              <a:stCxn id="675861" idx="6"/>
              <a:endCxn id="675862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4" name="AutoShape 24"/>
            <p:cNvCxnSpPr>
              <a:cxnSpLocks noChangeShapeType="1"/>
              <a:stCxn id="675859" idx="4"/>
              <a:endCxn id="675861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5" name="AutoShape 25"/>
            <p:cNvCxnSpPr>
              <a:cxnSpLocks noChangeShapeType="1"/>
              <a:stCxn id="675859" idx="5"/>
              <a:endCxn id="675862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6" name="AutoShape 26"/>
            <p:cNvCxnSpPr>
              <a:cxnSpLocks noChangeShapeType="1"/>
              <a:stCxn id="675861" idx="7"/>
              <a:endCxn id="675860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7" name="AutoShape 27"/>
            <p:cNvCxnSpPr>
              <a:cxnSpLocks noChangeShapeType="1"/>
              <a:stCxn id="675860" idx="5"/>
              <a:endCxn id="675862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68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5869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587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587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587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587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587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DB5B75C-AF40-408B-B111-07AA9773305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0329A7B-0CDF-4474-9D5E-25E9C11592C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G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33CC"/>
                </a:solidFill>
              </a:rPr>
              <a:t>isomorphic </a:t>
            </a:r>
            <a:r>
              <a:rPr lang="en-US" sz="4000" dirty="0"/>
              <a:t>to G</a:t>
            </a:r>
            <a:r>
              <a:rPr lang="en-US" sz="4000" baseline="-25000" dirty="0"/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err="1"/>
              <a:t>iff</a:t>
            </a:r>
            <a:r>
              <a:rPr lang="en-US" sz="4800" dirty="0"/>
              <a:t> 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88CF5CE-1058-4BB5-8192-EF344624784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degree </a:t>
            </a:r>
            <a:r>
              <a:rPr lang="en-US" sz="4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i="1" dirty="0" smtClean="0"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i="1" dirty="0" smtClean="0"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DE3D2CC-F788-4557-8ECB-878F673AE85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5D60AE2-77FF-43D7-8AD9-B8A424F004F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i="1" dirty="0" smtClean="0"/>
              <a:t>preserved 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3AEDE1B4-22B9-44CE-94B1-9B4CDE94A4EF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76D6F42-45A9-4E0C-ABC6-5B1DF8C9DA4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61204" name="Group 52"/>
          <p:cNvGrpSpPr>
            <a:grpSpLocks/>
          </p:cNvGrpSpPr>
          <p:nvPr/>
        </p:nvGrpSpPr>
        <p:grpSpPr bwMode="auto">
          <a:xfrm>
            <a:off x="6945313" y="1312863"/>
            <a:ext cx="1752600" cy="2438400"/>
            <a:chOff x="4375" y="832"/>
            <a:chExt cx="1104" cy="1536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8" name="Oval 6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0" name="Oval 8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595438"/>
            <a:ext cx="6073775" cy="1995487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vertices,</a:t>
            </a:r>
            <a:r>
              <a:rPr lang="en-US" sz="4800" dirty="0">
                <a:solidFill>
                  <a:srgbClr val="0033CC"/>
                </a:solidFill>
              </a:rPr>
              <a:t> V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undirected </a:t>
            </a:r>
            <a:r>
              <a:rPr lang="en-US" sz="4800" dirty="0"/>
              <a:t>edges,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dirty="0">
                <a:solidFill>
                  <a:srgbClr val="008000"/>
                </a:solidFill>
                <a:latin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Simple Graph</a:t>
            </a:r>
          </a:p>
        </p:txBody>
      </p:sp>
      <p:grpSp>
        <p:nvGrpSpPr>
          <p:cNvPr id="561203" name="Group 51"/>
          <p:cNvGrpSpPr>
            <a:grpSpLocks/>
          </p:cNvGrpSpPr>
          <p:nvPr/>
        </p:nvGrpSpPr>
        <p:grpSpPr bwMode="auto">
          <a:xfrm>
            <a:off x="2322513" y="3587750"/>
            <a:ext cx="4235450" cy="762000"/>
            <a:chOff x="1463" y="2260"/>
            <a:chExt cx="2668" cy="480"/>
          </a:xfrm>
        </p:grpSpPr>
        <p:sp>
          <p:nvSpPr>
            <p:cNvPr id="561177" name="Oval 25"/>
            <p:cNvSpPr>
              <a:spLocks noChangeArrowheads="1"/>
            </p:cNvSpPr>
            <p:nvPr/>
          </p:nvSpPr>
          <p:spPr bwMode="auto">
            <a:xfrm>
              <a:off x="1463" y="2420"/>
              <a:ext cx="192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8" name="Oval 26"/>
            <p:cNvSpPr>
              <a:spLocks noChangeArrowheads="1"/>
            </p:cNvSpPr>
            <p:nvPr/>
          </p:nvSpPr>
          <p:spPr bwMode="auto">
            <a:xfrm>
              <a:off x="2347" y="2421"/>
              <a:ext cx="192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9" name="Line 27"/>
            <p:cNvSpPr>
              <a:spLocks noChangeShapeType="1"/>
            </p:cNvSpPr>
            <p:nvPr/>
          </p:nvSpPr>
          <p:spPr bwMode="auto">
            <a:xfrm>
              <a:off x="1634" y="2515"/>
              <a:ext cx="710" cy="10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1176" name="Text Box 24"/>
            <p:cNvSpPr txBox="1">
              <a:spLocks noChangeArrowheads="1"/>
            </p:cNvSpPr>
            <p:nvPr/>
          </p:nvSpPr>
          <p:spPr bwMode="auto">
            <a:xfrm>
              <a:off x="2665" y="2260"/>
              <a:ext cx="146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i="1" dirty="0">
                  <a:latin typeface="Arial" pitchFamily="34" charset="0"/>
                </a:rPr>
                <a:t> </a:t>
              </a:r>
              <a:r>
                <a:rPr lang="en-US" sz="4400" dirty="0"/>
                <a:t>::=</a:t>
              </a:r>
              <a:r>
                <a:rPr lang="en-US" sz="4400" i="1" dirty="0"/>
                <a:t> </a:t>
              </a:r>
              <a:r>
                <a:rPr lang="en-US" sz="4400" dirty="0"/>
                <a:t>{  </a:t>
              </a:r>
              <a:r>
                <a:rPr lang="en-US" sz="4400" i="1" dirty="0"/>
                <a:t>,  </a:t>
              </a:r>
              <a:r>
                <a:rPr lang="en-US" sz="4400" dirty="0"/>
                <a:t>}</a:t>
              </a:r>
            </a:p>
          </p:txBody>
        </p:sp>
        <p:sp>
          <p:nvSpPr>
            <p:cNvPr id="561182" name="Oval 30"/>
            <p:cNvSpPr>
              <a:spLocks noChangeArrowheads="1"/>
            </p:cNvSpPr>
            <p:nvPr/>
          </p:nvSpPr>
          <p:spPr bwMode="auto">
            <a:xfrm>
              <a:off x="3515" y="2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83" name="Oval 31"/>
            <p:cNvSpPr>
              <a:spLocks noChangeArrowheads="1"/>
            </p:cNvSpPr>
            <p:nvPr/>
          </p:nvSpPr>
          <p:spPr bwMode="auto">
            <a:xfrm>
              <a:off x="3789" y="246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1208" name="Group 56"/>
          <p:cNvGrpSpPr>
            <a:grpSpLocks/>
          </p:cNvGrpSpPr>
          <p:nvPr/>
        </p:nvGrpSpPr>
        <p:grpSpPr bwMode="auto">
          <a:xfrm>
            <a:off x="7140575" y="1516063"/>
            <a:ext cx="1362075" cy="2047875"/>
            <a:chOff x="4498" y="955"/>
            <a:chExt cx="858" cy="1290"/>
          </a:xfrm>
        </p:grpSpPr>
        <p:cxnSp>
          <p:nvCxnSpPr>
            <p:cNvPr id="561163" name="AutoShape 11"/>
            <p:cNvCxnSpPr>
              <a:cxnSpLocks noChangeShapeType="1"/>
              <a:stCxn id="561159" idx="7"/>
              <a:endCxn id="561161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4" name="AutoShape 12"/>
            <p:cNvCxnSpPr>
              <a:cxnSpLocks noChangeShapeType="1"/>
              <a:stCxn id="561159" idx="6"/>
              <a:endCxn id="561160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5" name="AutoShape 13"/>
            <p:cNvCxnSpPr>
              <a:cxnSpLocks noChangeShapeType="1"/>
              <a:stCxn id="561157" idx="7"/>
              <a:endCxn id="561158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8" name="AutoShape 16"/>
            <p:cNvCxnSpPr>
              <a:cxnSpLocks noChangeShapeType="1"/>
              <a:stCxn id="561162" idx="7"/>
              <a:endCxn id="561161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9" name="AutoShape 17"/>
            <p:cNvCxnSpPr>
              <a:cxnSpLocks noChangeShapeType="1"/>
              <a:endCxn id="561160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93" name="AutoShape 4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6" name="AutoShape 14"/>
            <p:cNvCxnSpPr>
              <a:cxnSpLocks noChangeShapeType="1"/>
              <a:stCxn id="561157" idx="5"/>
              <a:endCxn id="561162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1199" name="Group 47"/>
          <p:cNvGrpSpPr>
            <a:grpSpLocks/>
          </p:cNvGrpSpPr>
          <p:nvPr/>
        </p:nvGrpSpPr>
        <p:grpSpPr bwMode="auto">
          <a:xfrm>
            <a:off x="7207250" y="296863"/>
            <a:ext cx="1308100" cy="3457575"/>
            <a:chOff x="4543" y="183"/>
            <a:chExt cx="824" cy="2178"/>
          </a:xfrm>
        </p:grpSpPr>
        <p:grpSp>
          <p:nvGrpSpPr>
            <p:cNvPr id="561192" name="Group 40"/>
            <p:cNvGrpSpPr>
              <a:grpSpLocks/>
            </p:cNvGrpSpPr>
            <p:nvPr/>
          </p:nvGrpSpPr>
          <p:grpSpPr bwMode="auto">
            <a:xfrm>
              <a:off x="4855" y="825"/>
              <a:ext cx="192" cy="1536"/>
              <a:chOff x="4848" y="832"/>
              <a:chExt cx="192" cy="1536"/>
            </a:xfrm>
          </p:grpSpPr>
          <p:cxnSp>
            <p:nvCxnSpPr>
              <p:cNvPr id="561167" name="AutoShape 15"/>
              <p:cNvCxnSpPr>
                <a:cxnSpLocks noChangeShapeType="1"/>
                <a:stCxn id="561162" idx="0"/>
                <a:endCxn id="561158" idx="4"/>
              </p:cNvCxnSpPr>
              <p:nvPr/>
            </p:nvCxnSpPr>
            <p:spPr bwMode="auto">
              <a:xfrm flipH="1" flipV="1">
                <a:off x="4920" y="976"/>
                <a:ext cx="48" cy="1248"/>
              </a:xfrm>
              <a:prstGeom prst="straightConnector1">
                <a:avLst/>
              </a:prstGeom>
              <a:noFill/>
              <a:ln w="444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61172" name="Oval 20"/>
              <p:cNvSpPr>
                <a:spLocks noChangeArrowheads="1"/>
              </p:cNvSpPr>
              <p:nvPr/>
            </p:nvSpPr>
            <p:spPr bwMode="auto">
              <a:xfrm>
                <a:off x="4848" y="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3" name="Oval 21"/>
              <p:cNvSpPr>
                <a:spLocks noChangeArrowheads="1"/>
              </p:cNvSpPr>
              <p:nvPr/>
            </p:nvSpPr>
            <p:spPr bwMode="auto">
              <a:xfrm>
                <a:off x="4896" y="222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1198" name="Text Box 46"/>
            <p:cNvSpPr txBox="1">
              <a:spLocks noChangeArrowheads="1"/>
            </p:cNvSpPr>
            <p:nvPr/>
          </p:nvSpPr>
          <p:spPr bwMode="auto">
            <a:xfrm>
              <a:off x="4543" y="183"/>
              <a:ext cx="824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/>
                <a:t>edge</a:t>
              </a:r>
            </a:p>
          </p:txBody>
        </p:sp>
      </p:grpSp>
      <p:grpSp>
        <p:nvGrpSpPr>
          <p:cNvPr id="561213" name="Group 61"/>
          <p:cNvGrpSpPr>
            <a:grpSpLocks/>
          </p:cNvGrpSpPr>
          <p:nvPr/>
        </p:nvGrpSpPr>
        <p:grpSpPr bwMode="auto">
          <a:xfrm>
            <a:off x="2063750" y="4265613"/>
            <a:ext cx="2805113" cy="1873250"/>
            <a:chOff x="1485" y="2687"/>
            <a:chExt cx="1767" cy="1180"/>
          </a:xfrm>
        </p:grpSpPr>
        <p:sp>
          <p:nvSpPr>
            <p:cNvPr id="561209" name="Text Box 57"/>
            <p:cNvSpPr txBox="1">
              <a:spLocks noChangeArrowheads="1"/>
            </p:cNvSpPr>
            <p:nvPr/>
          </p:nvSpPr>
          <p:spPr bwMode="auto">
            <a:xfrm>
              <a:off x="1485" y="3425"/>
              <a:ext cx="1767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i="1"/>
                <a:t>“adjacent </a:t>
              </a:r>
              <a:r>
                <a:rPr lang="en-US" sz="4000"/>
                <a:t>”</a:t>
              </a:r>
            </a:p>
          </p:txBody>
        </p:sp>
        <p:cxnSp>
          <p:nvCxnSpPr>
            <p:cNvPr id="561210" name="AutoShape 58"/>
            <p:cNvCxnSpPr>
              <a:cxnSpLocks noChangeShapeType="1"/>
              <a:stCxn id="561209" idx="0"/>
            </p:cNvCxnSpPr>
            <p:nvPr/>
          </p:nvCxnSpPr>
          <p:spPr bwMode="auto">
            <a:xfrm flipH="1" flipV="1">
              <a:off x="1800" y="2687"/>
              <a:ext cx="569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561211" name="AutoShape 59"/>
            <p:cNvCxnSpPr>
              <a:cxnSpLocks noChangeShapeType="1"/>
              <a:stCxn id="561209" idx="0"/>
            </p:cNvCxnSpPr>
            <p:nvPr/>
          </p:nvCxnSpPr>
          <p:spPr bwMode="auto">
            <a:xfrm flipV="1">
              <a:off x="2369" y="2687"/>
              <a:ext cx="190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93DCFE6-30AA-4ACD-B546-13ACABF3E99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1688" y="2416175"/>
            <a:ext cx="7600950" cy="1958975"/>
          </a:xfrm>
        </p:spPr>
        <p:txBody>
          <a:bodyPr/>
          <a:lstStyle/>
          <a:p>
            <a:pPr>
              <a:buFontTx/>
              <a:buNone/>
            </a:pPr>
            <a:r>
              <a:rPr lang="en-US" sz="8000"/>
              <a:t>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BE7A7230-D7FA-4A89-AC00-9EF47009DD3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8713"/>
            <a:ext cx="8064500" cy="15890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Path</a:t>
            </a:r>
            <a:r>
              <a:rPr lang="en-US" sz="4400" dirty="0"/>
              <a:t>:</a:t>
            </a:r>
            <a:r>
              <a:rPr lang="en-US" sz="3600" dirty="0"/>
              <a:t> sequence of </a:t>
            </a:r>
            <a:r>
              <a:rPr lang="en-US" sz="3600" i="1" dirty="0"/>
              <a:t>adjacent</a:t>
            </a:r>
            <a:r>
              <a:rPr lang="en-US" sz="3600" dirty="0"/>
              <a:t> vertices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974975" y="4894263"/>
            <a:ext cx="701675" cy="701675"/>
            <a:chOff x="2974975" y="4894263"/>
            <a:chExt cx="701675" cy="701675"/>
          </a:xfrm>
        </p:grpSpPr>
        <p:sp>
          <p:nvSpPr>
            <p:cNvPr id="577575" name="Oval 39"/>
            <p:cNvSpPr>
              <a:spLocks noChangeArrowheads="1"/>
            </p:cNvSpPr>
            <p:nvPr/>
          </p:nvSpPr>
          <p:spPr bwMode="auto">
            <a:xfrm rot="5400000">
              <a:off x="3448050" y="5199063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78" name="Text Box 42"/>
            <p:cNvSpPr txBox="1">
              <a:spLocks noChangeArrowheads="1"/>
            </p:cNvSpPr>
            <p:nvPr/>
          </p:nvSpPr>
          <p:spPr bwMode="auto">
            <a:xfrm>
              <a:off x="2974975" y="4894263"/>
              <a:ext cx="3540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>
                  <a:latin typeface="Arial" pitchFamily="34" charset="0"/>
                </a:rPr>
                <a:t>(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57513" y="2141538"/>
            <a:ext cx="3263900" cy="2247900"/>
            <a:chOff x="2957513" y="2141538"/>
            <a:chExt cx="3263900" cy="2247900"/>
          </a:xfrm>
        </p:grpSpPr>
        <p:grpSp>
          <p:nvGrpSpPr>
            <p:cNvPr id="577571" name="Group 35"/>
            <p:cNvGrpSpPr>
              <a:grpSpLocks/>
            </p:cNvGrpSpPr>
            <p:nvPr/>
          </p:nvGrpSpPr>
          <p:grpSpPr bwMode="auto">
            <a:xfrm>
              <a:off x="2957513" y="2141538"/>
              <a:ext cx="3263900" cy="2247900"/>
              <a:chOff x="1863" y="1349"/>
              <a:chExt cx="2056" cy="1416"/>
            </a:xfrm>
          </p:grpSpPr>
          <p:sp>
            <p:nvSpPr>
              <p:cNvPr id="577550" name="Oval 14"/>
              <p:cNvSpPr>
                <a:spLocks noChangeArrowheads="1"/>
              </p:cNvSpPr>
              <p:nvPr/>
            </p:nvSpPr>
            <p:spPr bwMode="auto">
              <a:xfrm rot="5400000">
                <a:off x="3775" y="1453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sz="4000">
                  <a:solidFill>
                    <a:srgbClr val="FF5050"/>
                  </a:solidFill>
                  <a:latin typeface="Arial" pitchFamily="34" charset="0"/>
                </a:endParaRPr>
              </a:p>
            </p:txBody>
          </p:sp>
          <p:sp>
            <p:nvSpPr>
              <p:cNvPr id="577551" name="Oval 15"/>
              <p:cNvSpPr>
                <a:spLocks noChangeArrowheads="1"/>
              </p:cNvSpPr>
              <p:nvPr/>
            </p:nvSpPr>
            <p:spPr bwMode="auto">
              <a:xfrm rot="5400000">
                <a:off x="3723" y="2413"/>
                <a:ext cx="144" cy="144"/>
              </a:xfrm>
              <a:prstGeom prst="ellipse">
                <a:avLst/>
              </a:prstGeom>
              <a:solidFill>
                <a:srgbClr val="6090B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2" name="Oval 16"/>
              <p:cNvSpPr>
                <a:spLocks noChangeArrowheads="1"/>
              </p:cNvSpPr>
              <p:nvPr/>
            </p:nvSpPr>
            <p:spPr bwMode="auto">
              <a:xfrm rot="5400000">
                <a:off x="1871" y="2053"/>
                <a:ext cx="144" cy="144"/>
              </a:xfrm>
              <a:prstGeom prst="ellipse">
                <a:avLst/>
              </a:prstGeom>
              <a:solidFill>
                <a:srgbClr val="008000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3" name="Oval 17"/>
              <p:cNvSpPr>
                <a:spLocks noChangeArrowheads="1"/>
              </p:cNvSpPr>
              <p:nvPr/>
            </p:nvSpPr>
            <p:spPr bwMode="auto">
              <a:xfrm rot="5400000">
                <a:off x="1863" y="1357"/>
                <a:ext cx="144" cy="144"/>
              </a:xfrm>
              <a:prstGeom prst="ellipse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4" name="Oval 18"/>
              <p:cNvSpPr>
                <a:spLocks noChangeArrowheads="1"/>
              </p:cNvSpPr>
              <p:nvPr/>
            </p:nvSpPr>
            <p:spPr bwMode="auto">
              <a:xfrm rot="5400000">
                <a:off x="1887" y="2621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5" name="Oval 19"/>
              <p:cNvSpPr>
                <a:spLocks noChangeArrowheads="1"/>
              </p:cNvSpPr>
              <p:nvPr/>
            </p:nvSpPr>
            <p:spPr bwMode="auto">
              <a:xfrm rot="5400000">
                <a:off x="3066" y="197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77556" name="AutoShape 20"/>
              <p:cNvCxnSpPr>
                <a:cxnSpLocks noChangeShapeType="1"/>
                <a:stCxn id="577552" idx="6"/>
                <a:endCxn id="577554" idx="2"/>
              </p:cNvCxnSpPr>
              <p:nvPr/>
            </p:nvCxnSpPr>
            <p:spPr bwMode="auto">
              <a:xfrm>
                <a:off x="1943" y="2205"/>
                <a:ext cx="16" cy="40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57" name="AutoShape 21"/>
              <p:cNvCxnSpPr>
                <a:cxnSpLocks noChangeShapeType="1"/>
                <a:stCxn id="577550" idx="5"/>
                <a:endCxn id="577551" idx="2"/>
              </p:cNvCxnSpPr>
              <p:nvPr/>
            </p:nvCxnSpPr>
            <p:spPr bwMode="auto">
              <a:xfrm>
                <a:off x="3788" y="1575"/>
                <a:ext cx="7" cy="83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58" name="AutoShape 22"/>
              <p:cNvCxnSpPr>
                <a:cxnSpLocks noChangeShapeType="1"/>
                <a:stCxn id="577550" idx="4"/>
                <a:endCxn id="577555" idx="0"/>
              </p:cNvCxnSpPr>
              <p:nvPr/>
            </p:nvCxnSpPr>
            <p:spPr bwMode="auto">
              <a:xfrm flipH="1">
                <a:off x="3218" y="1525"/>
                <a:ext cx="549" cy="52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59" name="AutoShape 23"/>
              <p:cNvCxnSpPr>
                <a:cxnSpLocks noChangeShapeType="1"/>
                <a:stCxn id="577555" idx="0"/>
                <a:endCxn id="577551" idx="4"/>
              </p:cNvCxnSpPr>
              <p:nvPr/>
            </p:nvCxnSpPr>
            <p:spPr bwMode="auto">
              <a:xfrm>
                <a:off x="3218" y="2048"/>
                <a:ext cx="497" cy="43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0" name="AutoShape 24"/>
              <p:cNvCxnSpPr>
                <a:cxnSpLocks noChangeShapeType="1"/>
                <a:stCxn id="577555" idx="4"/>
                <a:endCxn id="577554" idx="1"/>
              </p:cNvCxnSpPr>
              <p:nvPr/>
            </p:nvCxnSpPr>
            <p:spPr bwMode="auto">
              <a:xfrm flipH="1">
                <a:off x="2017" y="2048"/>
                <a:ext cx="1041" cy="59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1" name="AutoShape 25"/>
              <p:cNvCxnSpPr>
                <a:cxnSpLocks noChangeShapeType="1"/>
                <a:stCxn id="577555" idx="4"/>
                <a:endCxn id="577553" idx="2"/>
              </p:cNvCxnSpPr>
              <p:nvPr/>
            </p:nvCxnSpPr>
            <p:spPr bwMode="auto">
              <a:xfrm flipH="1" flipV="1">
                <a:off x="1935" y="1349"/>
                <a:ext cx="1123" cy="69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8" name="AutoShape 32"/>
              <p:cNvCxnSpPr>
                <a:cxnSpLocks noChangeShapeType="1"/>
                <a:stCxn id="577552" idx="1"/>
                <a:endCxn id="577555" idx="4"/>
              </p:cNvCxnSpPr>
              <p:nvPr/>
            </p:nvCxnSpPr>
            <p:spPr bwMode="auto">
              <a:xfrm flipV="1">
                <a:off x="2001" y="2048"/>
                <a:ext cx="1057" cy="2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577569" name="AutoShape 33"/>
              <p:cNvCxnSpPr>
                <a:cxnSpLocks noChangeShapeType="1"/>
                <a:stCxn id="577553" idx="6"/>
                <a:endCxn id="577552" idx="2"/>
              </p:cNvCxnSpPr>
              <p:nvPr/>
            </p:nvCxnSpPr>
            <p:spPr bwMode="auto">
              <a:xfrm>
                <a:off x="1935" y="1509"/>
                <a:ext cx="8" cy="53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6DA965F2-BE19-4374-8219-DEAA9871B0D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83013" name="Oval 5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83014" name="Oval 6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5" name="Oval 7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6" name="Oval 8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7" name="Oval 9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18" name="Oval 10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3019" name="AutoShape 11"/>
          <p:cNvCxnSpPr>
            <a:cxnSpLocks noChangeShapeType="1"/>
            <a:stCxn id="683015" idx="6"/>
            <a:endCxn id="683017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0" name="AutoShape 12"/>
          <p:cNvCxnSpPr>
            <a:cxnSpLocks noChangeShapeType="1"/>
            <a:stCxn id="683013" idx="5"/>
            <a:endCxn id="683014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1" name="AutoShape 13"/>
          <p:cNvCxnSpPr>
            <a:cxnSpLocks noChangeShapeType="1"/>
            <a:stCxn id="683013" idx="4"/>
            <a:endCxn id="683018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2" name="AutoShape 14"/>
          <p:cNvCxnSpPr>
            <a:cxnSpLocks noChangeShapeType="1"/>
            <a:stCxn id="683018" idx="0"/>
            <a:endCxn id="683014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3" name="AutoShape 15"/>
          <p:cNvCxnSpPr>
            <a:cxnSpLocks noChangeShapeType="1"/>
            <a:stCxn id="683018" idx="4"/>
            <a:endCxn id="683017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4" name="AutoShape 16"/>
          <p:cNvCxnSpPr>
            <a:cxnSpLocks noChangeShapeType="1"/>
            <a:stCxn id="683018" idx="4"/>
            <a:endCxn id="683016" idx="2"/>
          </p:cNvCxnSpPr>
          <p:nvPr/>
        </p:nvCxnSpPr>
        <p:spPr bwMode="auto">
          <a:xfrm flipH="1" flipV="1">
            <a:off x="3071813" y="2141538"/>
            <a:ext cx="1782762" cy="1109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5" name="AutoShape 17"/>
          <p:cNvCxnSpPr>
            <a:cxnSpLocks noChangeShapeType="1"/>
            <a:stCxn id="683015" idx="1"/>
            <a:endCxn id="683018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83026" name="AutoShape 18"/>
          <p:cNvCxnSpPr>
            <a:cxnSpLocks noChangeShapeType="1"/>
            <a:stCxn id="683016" idx="6"/>
            <a:endCxn id="683015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83030" name="Oval 22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31" name="Oval 23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033" name="Text Box 25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4A00B647-C54B-4647-92C8-443D969C4DAA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95300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5301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2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3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4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5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5306" name="AutoShape 10"/>
          <p:cNvCxnSpPr>
            <a:cxnSpLocks noChangeShapeType="1"/>
            <a:stCxn id="695302" idx="6"/>
            <a:endCxn id="695304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07" name="AutoShape 11"/>
          <p:cNvCxnSpPr>
            <a:cxnSpLocks noChangeShapeType="1"/>
            <a:stCxn id="695300" idx="5"/>
            <a:endCxn id="695301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08" name="AutoShape 12"/>
          <p:cNvCxnSpPr>
            <a:cxnSpLocks noChangeShapeType="1"/>
            <a:stCxn id="695300" idx="4"/>
            <a:endCxn id="695305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09" name="AutoShape 13"/>
          <p:cNvCxnSpPr>
            <a:cxnSpLocks noChangeShapeType="1"/>
            <a:stCxn id="695305" idx="0"/>
            <a:endCxn id="695301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0" name="AutoShape 14"/>
          <p:cNvCxnSpPr>
            <a:cxnSpLocks noChangeShapeType="1"/>
            <a:stCxn id="695305" idx="4"/>
            <a:endCxn id="695304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1" name="AutoShape 15"/>
          <p:cNvCxnSpPr>
            <a:cxnSpLocks noChangeShapeType="1"/>
            <a:stCxn id="695305" idx="4"/>
            <a:endCxn id="695303" idx="2"/>
          </p:cNvCxnSpPr>
          <p:nvPr/>
        </p:nvCxnSpPr>
        <p:spPr bwMode="auto">
          <a:xfrm flipH="1" flipV="1">
            <a:off x="3071813" y="2141538"/>
            <a:ext cx="1782762" cy="1109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2" name="AutoShape 16"/>
          <p:cNvCxnSpPr>
            <a:cxnSpLocks noChangeShapeType="1"/>
            <a:stCxn id="695302" idx="1"/>
            <a:endCxn id="695305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5313" name="AutoShape 17"/>
          <p:cNvCxnSpPr>
            <a:cxnSpLocks noChangeShapeType="1"/>
            <a:stCxn id="695303" idx="6"/>
            <a:endCxn id="695302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95314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15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16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695318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18735AE9-F7C8-46AB-976C-593B9FEFB6D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97348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7349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0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1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2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3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7354" name="AutoShape 10"/>
          <p:cNvCxnSpPr>
            <a:cxnSpLocks noChangeShapeType="1"/>
            <a:stCxn id="697350" idx="6"/>
            <a:endCxn id="697352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5" name="AutoShape 11"/>
          <p:cNvCxnSpPr>
            <a:cxnSpLocks noChangeShapeType="1"/>
            <a:stCxn id="697348" idx="5"/>
            <a:endCxn id="697349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6" name="AutoShape 12"/>
          <p:cNvCxnSpPr>
            <a:cxnSpLocks noChangeShapeType="1"/>
            <a:stCxn id="697348" idx="4"/>
            <a:endCxn id="697353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7" name="AutoShape 13"/>
          <p:cNvCxnSpPr>
            <a:cxnSpLocks noChangeShapeType="1"/>
            <a:stCxn id="697353" idx="0"/>
            <a:endCxn id="697349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8" name="AutoShape 14"/>
          <p:cNvCxnSpPr>
            <a:cxnSpLocks noChangeShapeType="1"/>
            <a:stCxn id="697353" idx="4"/>
            <a:endCxn id="697352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59" name="AutoShape 15"/>
          <p:cNvCxnSpPr>
            <a:cxnSpLocks noChangeShapeType="1"/>
            <a:stCxn id="697353" idx="4"/>
            <a:endCxn id="697351" idx="2"/>
          </p:cNvCxnSpPr>
          <p:nvPr/>
        </p:nvCxnSpPr>
        <p:spPr bwMode="auto">
          <a:xfrm flipH="1" flipV="1">
            <a:off x="3071813" y="2141538"/>
            <a:ext cx="1782762" cy="1109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60" name="AutoShape 16"/>
          <p:cNvCxnSpPr>
            <a:cxnSpLocks noChangeShapeType="1"/>
            <a:stCxn id="697350" idx="1"/>
            <a:endCxn id="697353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7361" name="AutoShape 17"/>
          <p:cNvCxnSpPr>
            <a:cxnSpLocks noChangeShapeType="1"/>
            <a:stCxn id="697351" idx="6"/>
            <a:endCxn id="697350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97362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63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64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697366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67" name="Oval 23"/>
          <p:cNvSpPr>
            <a:spLocks noChangeArrowheads="1"/>
          </p:cNvSpPr>
          <p:nvPr/>
        </p:nvSpPr>
        <p:spPr bwMode="auto">
          <a:xfrm rot="5400000">
            <a:off x="4943475" y="5203825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281A216C-3609-48F4-864E-8D85D665D04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99396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9397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398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399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00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01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9402" name="AutoShape 10"/>
          <p:cNvCxnSpPr>
            <a:cxnSpLocks noChangeShapeType="1"/>
            <a:stCxn id="699398" idx="6"/>
            <a:endCxn id="699400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3" name="AutoShape 11"/>
          <p:cNvCxnSpPr>
            <a:cxnSpLocks noChangeShapeType="1"/>
            <a:stCxn id="699396" idx="5"/>
            <a:endCxn id="699397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4" name="AutoShape 12"/>
          <p:cNvCxnSpPr>
            <a:cxnSpLocks noChangeShapeType="1"/>
            <a:stCxn id="699396" idx="4"/>
            <a:endCxn id="699401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5" name="AutoShape 13"/>
          <p:cNvCxnSpPr>
            <a:cxnSpLocks noChangeShapeType="1"/>
            <a:stCxn id="699401" idx="0"/>
            <a:endCxn id="699397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6" name="AutoShape 14"/>
          <p:cNvCxnSpPr>
            <a:cxnSpLocks noChangeShapeType="1"/>
            <a:stCxn id="699401" idx="4"/>
            <a:endCxn id="699400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7" name="AutoShape 15"/>
          <p:cNvCxnSpPr>
            <a:cxnSpLocks noChangeShapeType="1"/>
            <a:stCxn id="699401" idx="4"/>
          </p:cNvCxnSpPr>
          <p:nvPr/>
        </p:nvCxnSpPr>
        <p:spPr bwMode="auto">
          <a:xfrm rot="10800000">
            <a:off x="3195021" y="2355926"/>
            <a:ext cx="1672254" cy="895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8" name="AutoShape 16"/>
          <p:cNvCxnSpPr>
            <a:cxnSpLocks noChangeShapeType="1"/>
            <a:stCxn id="699398" idx="1"/>
            <a:endCxn id="699401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99409" name="AutoShape 17"/>
          <p:cNvCxnSpPr>
            <a:cxnSpLocks noChangeShapeType="1"/>
            <a:stCxn id="699399" idx="6"/>
            <a:endCxn id="699398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99410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11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12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699414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415" name="Oval 23"/>
          <p:cNvSpPr>
            <a:spLocks noChangeArrowheads="1"/>
          </p:cNvSpPr>
          <p:nvPr/>
        </p:nvSpPr>
        <p:spPr bwMode="auto">
          <a:xfrm rot="5400000">
            <a:off x="4943475" y="5203825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699416" name="Oval 24"/>
          <p:cNvSpPr>
            <a:spLocks noChangeArrowheads="1"/>
          </p:cNvSpPr>
          <p:nvPr/>
        </p:nvSpPr>
        <p:spPr bwMode="auto">
          <a:xfrm rot="5400000">
            <a:off x="5378450" y="5218113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02CFF698-9793-4424-9278-AFACB596C20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07588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707589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0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1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2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93" name="Oval 9"/>
          <p:cNvSpPr>
            <a:spLocks noChangeArrowheads="1"/>
          </p:cNvSpPr>
          <p:nvPr/>
        </p:nvSpPr>
        <p:spPr bwMode="auto">
          <a:xfrm rot="5400000">
            <a:off x="4867275" y="31369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7594" name="AutoShape 10"/>
          <p:cNvCxnSpPr>
            <a:cxnSpLocks noChangeShapeType="1"/>
            <a:stCxn id="707590" idx="6"/>
            <a:endCxn id="707592" idx="2"/>
          </p:cNvCxnSpPr>
          <p:nvPr/>
        </p:nvCxnSpPr>
        <p:spPr bwMode="auto">
          <a:xfrm>
            <a:off x="3084513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5" name="AutoShape 11"/>
          <p:cNvCxnSpPr>
            <a:cxnSpLocks noChangeShapeType="1"/>
            <a:stCxn id="707588" idx="5"/>
            <a:endCxn id="707589" idx="2"/>
          </p:cNvCxnSpPr>
          <p:nvPr/>
        </p:nvCxnSpPr>
        <p:spPr bwMode="auto">
          <a:xfrm>
            <a:off x="6013450" y="2500313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6" name="AutoShape 12"/>
          <p:cNvCxnSpPr>
            <a:cxnSpLocks noChangeShapeType="1"/>
            <a:stCxn id="707588" idx="4"/>
            <a:endCxn id="707593" idx="0"/>
          </p:cNvCxnSpPr>
          <p:nvPr/>
        </p:nvCxnSpPr>
        <p:spPr bwMode="auto">
          <a:xfrm flipH="1">
            <a:off x="5108575" y="2420938"/>
            <a:ext cx="871538" cy="83026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7" name="AutoShape 13"/>
          <p:cNvCxnSpPr>
            <a:cxnSpLocks noChangeShapeType="1"/>
            <a:stCxn id="707593" idx="0"/>
            <a:endCxn id="707589" idx="4"/>
          </p:cNvCxnSpPr>
          <p:nvPr/>
        </p:nvCxnSpPr>
        <p:spPr bwMode="auto">
          <a:xfrm>
            <a:off x="5108575" y="3251200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8" name="AutoShape 14"/>
          <p:cNvCxnSpPr>
            <a:cxnSpLocks noChangeShapeType="1"/>
            <a:stCxn id="707593" idx="4"/>
            <a:endCxn id="707592" idx="1"/>
          </p:cNvCxnSpPr>
          <p:nvPr/>
        </p:nvCxnSpPr>
        <p:spPr bwMode="auto">
          <a:xfrm flipH="1">
            <a:off x="3201988" y="3251200"/>
            <a:ext cx="1652587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599" name="AutoShape 15"/>
          <p:cNvCxnSpPr>
            <a:cxnSpLocks noChangeShapeType="1"/>
            <a:stCxn id="707593" idx="4"/>
          </p:cNvCxnSpPr>
          <p:nvPr/>
        </p:nvCxnSpPr>
        <p:spPr bwMode="auto">
          <a:xfrm rot="10800000">
            <a:off x="3195021" y="2291380"/>
            <a:ext cx="1672254" cy="959821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600" name="AutoShape 16"/>
          <p:cNvCxnSpPr>
            <a:cxnSpLocks noChangeShapeType="1"/>
            <a:stCxn id="707590" idx="1"/>
            <a:endCxn id="707593" idx="4"/>
          </p:cNvCxnSpPr>
          <p:nvPr/>
        </p:nvCxnSpPr>
        <p:spPr bwMode="auto">
          <a:xfrm flipV="1">
            <a:off x="3176588" y="3251200"/>
            <a:ext cx="1677987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7601" name="AutoShape 17"/>
          <p:cNvCxnSpPr>
            <a:cxnSpLocks noChangeShapeType="1"/>
            <a:stCxn id="707591" idx="6"/>
            <a:endCxn id="707590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07602" name="Oval 18"/>
          <p:cNvSpPr>
            <a:spLocks noChangeArrowheads="1"/>
          </p:cNvSpPr>
          <p:nvPr/>
        </p:nvSpPr>
        <p:spPr bwMode="auto">
          <a:xfrm rot="5400000">
            <a:off x="3448050" y="5199063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3" name="Oval 19"/>
          <p:cNvSpPr>
            <a:spLocks noChangeArrowheads="1"/>
          </p:cNvSpPr>
          <p:nvPr/>
        </p:nvSpPr>
        <p:spPr bwMode="auto">
          <a:xfrm rot="5400000">
            <a:off x="3971925" y="5202238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4" name="Text Box 20"/>
          <p:cNvSpPr txBox="1">
            <a:spLocks noChangeArrowheads="1"/>
          </p:cNvSpPr>
          <p:nvPr/>
        </p:nvSpPr>
        <p:spPr bwMode="auto">
          <a:xfrm>
            <a:off x="2974975" y="4894263"/>
            <a:ext cx="35401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(</a:t>
            </a:r>
          </a:p>
        </p:txBody>
      </p:sp>
      <p:sp>
        <p:nvSpPr>
          <p:cNvPr id="707605" name="Text Box 21"/>
          <p:cNvSpPr txBox="1">
            <a:spLocks noChangeArrowheads="1"/>
          </p:cNvSpPr>
          <p:nvPr/>
        </p:nvSpPr>
        <p:spPr bwMode="auto">
          <a:xfrm>
            <a:off x="6211888" y="4910138"/>
            <a:ext cx="35401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Arial" pitchFamily="34" charset="0"/>
              </a:rPr>
              <a:t>)</a:t>
            </a:r>
          </a:p>
        </p:txBody>
      </p:sp>
      <p:sp>
        <p:nvSpPr>
          <p:cNvPr id="707606" name="Oval 22"/>
          <p:cNvSpPr>
            <a:spLocks noChangeArrowheads="1"/>
          </p:cNvSpPr>
          <p:nvPr/>
        </p:nvSpPr>
        <p:spPr bwMode="auto">
          <a:xfrm rot="5400000">
            <a:off x="4476750" y="52022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7" name="Oval 23"/>
          <p:cNvSpPr>
            <a:spLocks noChangeArrowheads="1"/>
          </p:cNvSpPr>
          <p:nvPr/>
        </p:nvSpPr>
        <p:spPr bwMode="auto">
          <a:xfrm rot="5400000">
            <a:off x="4943475" y="5203825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707608" name="Oval 24"/>
          <p:cNvSpPr>
            <a:spLocks noChangeArrowheads="1"/>
          </p:cNvSpPr>
          <p:nvPr/>
        </p:nvSpPr>
        <p:spPr bwMode="auto">
          <a:xfrm rot="5400000">
            <a:off x="5378450" y="5218113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609" name="Oval 25"/>
          <p:cNvSpPr>
            <a:spLocks noChangeArrowheads="1"/>
          </p:cNvSpPr>
          <p:nvPr/>
        </p:nvSpPr>
        <p:spPr bwMode="auto">
          <a:xfrm rot="5400000">
            <a:off x="5819775" y="52197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/>
              <a:t>Paths 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85800" y="1128713"/>
            <a:ext cx="80645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sequence of </a:t>
            </a: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adjacent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vertices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7368D4D-7253-4789-9451-A7EBAB25A78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Connectedness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089" y="1017485"/>
            <a:ext cx="8939605" cy="4823918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two </a:t>
            </a:r>
            <a:r>
              <a:rPr lang="en-US" sz="4800" i="1" dirty="0" smtClean="0"/>
              <a:t>vertices</a:t>
            </a:r>
            <a:r>
              <a:rPr lang="en-US" sz="4800" dirty="0" smtClean="0"/>
              <a:t> </a:t>
            </a:r>
            <a:r>
              <a:rPr lang="en-US" sz="4800" i="1" dirty="0" smtClean="0"/>
              <a:t> </a:t>
            </a:r>
            <a:r>
              <a:rPr lang="en-US" sz="4800" dirty="0"/>
              <a:t>are </a:t>
            </a:r>
            <a:r>
              <a:rPr lang="en-US" sz="4800" dirty="0" smtClean="0">
                <a:solidFill>
                  <a:srgbClr val="0033CC"/>
                </a:solidFill>
              </a:rPr>
              <a:t>connected</a:t>
            </a:r>
          </a:p>
          <a:p>
            <a:pPr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there </a:t>
            </a:r>
            <a:r>
              <a:rPr lang="en-US" sz="4800" dirty="0"/>
              <a:t>is a path </a:t>
            </a:r>
            <a:r>
              <a:rPr lang="en-US" sz="4800" dirty="0" smtClean="0"/>
              <a:t>from one </a:t>
            </a:r>
          </a:p>
          <a:p>
            <a:pPr>
              <a:buFontTx/>
              <a:buNone/>
            </a:pPr>
            <a:r>
              <a:rPr lang="en-US" sz="4800" dirty="0" smtClean="0"/>
              <a:t>to the other.</a:t>
            </a:r>
            <a:endParaRPr lang="en-US" sz="4800" i="1" dirty="0"/>
          </a:p>
          <a:p>
            <a:pPr>
              <a:buFontTx/>
              <a:buNone/>
            </a:pPr>
            <a:r>
              <a:rPr lang="en-US" sz="4800" dirty="0" smtClean="0"/>
              <a:t>a </a:t>
            </a:r>
            <a:r>
              <a:rPr lang="en-US" sz="4800" i="1" dirty="0"/>
              <a:t>graph</a:t>
            </a:r>
            <a:r>
              <a:rPr lang="en-US" sz="4800" dirty="0">
                <a:solidFill>
                  <a:srgbClr val="008000"/>
                </a:solidFill>
              </a:rPr>
              <a:t> </a:t>
            </a:r>
            <a:r>
              <a:rPr lang="en-US" sz="4800" dirty="0"/>
              <a:t>is </a:t>
            </a:r>
            <a:r>
              <a:rPr lang="en-US" sz="4800" dirty="0">
                <a:solidFill>
                  <a:srgbClr val="0033CC"/>
                </a:solidFill>
              </a:rPr>
              <a:t>connected</a:t>
            </a:r>
            <a:r>
              <a:rPr lang="en-US" sz="4800" dirty="0"/>
              <a:t> </a:t>
            </a:r>
            <a:r>
              <a:rPr lang="en-US" sz="4800" dirty="0" err="1"/>
              <a:t>iff</a:t>
            </a:r>
            <a:r>
              <a:rPr lang="en-US" sz="4800" dirty="0"/>
              <a:t> every</a:t>
            </a:r>
          </a:p>
          <a:p>
            <a:pPr>
              <a:buFontTx/>
              <a:buNone/>
            </a:pPr>
            <a:r>
              <a:rPr lang="en-US" sz="4800" dirty="0" smtClean="0"/>
              <a:t>two </a:t>
            </a:r>
            <a:r>
              <a:rPr lang="en-US" sz="4800" dirty="0"/>
              <a:t>vertices are connected.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9E6C738-CCD9-42FB-A9A6-3885851879B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      </a:t>
            </a:r>
            <a:r>
              <a:rPr lang="en-US" sz="4400" dirty="0"/>
              <a:t> Simple Paths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8713"/>
            <a:ext cx="8788400" cy="121126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Simple Path</a:t>
            </a:r>
            <a:r>
              <a:rPr lang="en-US" sz="4400" dirty="0"/>
              <a:t>:</a:t>
            </a:r>
            <a:r>
              <a:rPr lang="en-US" sz="3600" dirty="0"/>
              <a:t> </a:t>
            </a:r>
            <a:r>
              <a:rPr lang="en-US" sz="4000" dirty="0"/>
              <a:t>all vertices different</a:t>
            </a:r>
          </a:p>
        </p:txBody>
      </p:sp>
      <p:sp>
        <p:nvSpPr>
          <p:cNvPr id="709636" name="Oval 4"/>
          <p:cNvSpPr>
            <a:spLocks noChangeArrowheads="1"/>
          </p:cNvSpPr>
          <p:nvPr/>
        </p:nvSpPr>
        <p:spPr bwMode="auto">
          <a:xfrm rot="5400000">
            <a:off x="5992813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709637" name="Oval 5"/>
          <p:cNvSpPr>
            <a:spLocks noChangeArrowheads="1"/>
          </p:cNvSpPr>
          <p:nvPr/>
        </p:nvSpPr>
        <p:spPr bwMode="auto">
          <a:xfrm rot="5400000">
            <a:off x="5910263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38" name="Oval 6"/>
          <p:cNvSpPr>
            <a:spLocks noChangeArrowheads="1"/>
          </p:cNvSpPr>
          <p:nvPr/>
        </p:nvSpPr>
        <p:spPr bwMode="auto">
          <a:xfrm rot="5400000">
            <a:off x="2970213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39" name="Oval 7"/>
          <p:cNvSpPr>
            <a:spLocks noChangeArrowheads="1"/>
          </p:cNvSpPr>
          <p:nvPr/>
        </p:nvSpPr>
        <p:spPr bwMode="auto">
          <a:xfrm rot="5400000">
            <a:off x="2957513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40" name="Oval 8"/>
          <p:cNvSpPr>
            <a:spLocks noChangeArrowheads="1"/>
          </p:cNvSpPr>
          <p:nvPr/>
        </p:nvSpPr>
        <p:spPr bwMode="auto">
          <a:xfrm rot="5400000">
            <a:off x="2995613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41" name="Oval 9"/>
          <p:cNvSpPr>
            <a:spLocks noChangeArrowheads="1"/>
          </p:cNvSpPr>
          <p:nvPr/>
        </p:nvSpPr>
        <p:spPr bwMode="auto">
          <a:xfrm rot="5400000">
            <a:off x="4867276" y="3136901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9642" name="AutoShape 10"/>
          <p:cNvCxnSpPr>
            <a:cxnSpLocks noChangeShapeType="1"/>
          </p:cNvCxnSpPr>
          <p:nvPr/>
        </p:nvCxnSpPr>
        <p:spPr bwMode="auto">
          <a:xfrm>
            <a:off x="3084513" y="3490014"/>
            <a:ext cx="25400" cy="6477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3" name="AutoShape 11"/>
          <p:cNvCxnSpPr>
            <a:cxnSpLocks noChangeShapeType="1"/>
            <a:stCxn id="709636" idx="5"/>
            <a:endCxn id="709637" idx="2"/>
          </p:cNvCxnSpPr>
          <p:nvPr/>
        </p:nvCxnSpPr>
        <p:spPr bwMode="auto">
          <a:xfrm>
            <a:off x="6013451" y="2500313"/>
            <a:ext cx="11113" cy="1317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4" name="AutoShape 12"/>
          <p:cNvCxnSpPr>
            <a:cxnSpLocks noChangeShapeType="1"/>
            <a:stCxn id="709636" idx="4"/>
            <a:endCxn id="709641" idx="0"/>
          </p:cNvCxnSpPr>
          <p:nvPr/>
        </p:nvCxnSpPr>
        <p:spPr bwMode="auto">
          <a:xfrm flipH="1">
            <a:off x="5108576" y="2420938"/>
            <a:ext cx="871538" cy="830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5" name="AutoShape 13"/>
          <p:cNvCxnSpPr>
            <a:cxnSpLocks noChangeShapeType="1"/>
            <a:stCxn id="709641" idx="0"/>
            <a:endCxn id="709637" idx="4"/>
          </p:cNvCxnSpPr>
          <p:nvPr/>
        </p:nvCxnSpPr>
        <p:spPr bwMode="auto">
          <a:xfrm>
            <a:off x="5108576" y="3251201"/>
            <a:ext cx="788988" cy="693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6" name="AutoShape 14"/>
          <p:cNvCxnSpPr>
            <a:cxnSpLocks noChangeShapeType="1"/>
            <a:stCxn id="709641" idx="4"/>
            <a:endCxn id="709640" idx="1"/>
          </p:cNvCxnSpPr>
          <p:nvPr/>
        </p:nvCxnSpPr>
        <p:spPr bwMode="auto">
          <a:xfrm flipH="1">
            <a:off x="3201988" y="3251201"/>
            <a:ext cx="1652588" cy="942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7" name="AutoShape 15"/>
          <p:cNvCxnSpPr>
            <a:cxnSpLocks noChangeShapeType="1"/>
            <a:stCxn id="709641" idx="4"/>
            <a:endCxn id="709639" idx="2"/>
          </p:cNvCxnSpPr>
          <p:nvPr/>
        </p:nvCxnSpPr>
        <p:spPr bwMode="auto">
          <a:xfrm flipH="1" flipV="1">
            <a:off x="3071813" y="2141538"/>
            <a:ext cx="1782763" cy="1109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8" name="AutoShape 16"/>
          <p:cNvCxnSpPr>
            <a:cxnSpLocks noChangeShapeType="1"/>
            <a:stCxn id="709638" idx="1"/>
            <a:endCxn id="709641" idx="4"/>
          </p:cNvCxnSpPr>
          <p:nvPr/>
        </p:nvCxnSpPr>
        <p:spPr bwMode="auto">
          <a:xfrm flipV="1">
            <a:off x="3176588" y="3251201"/>
            <a:ext cx="1677988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709649" name="AutoShape 17"/>
          <p:cNvCxnSpPr>
            <a:cxnSpLocks noChangeShapeType="1"/>
            <a:stCxn id="709639" idx="6"/>
            <a:endCxn id="709638" idx="2"/>
          </p:cNvCxnSpPr>
          <p:nvPr/>
        </p:nvCxnSpPr>
        <p:spPr bwMode="auto">
          <a:xfrm>
            <a:off x="3071813" y="2395538"/>
            <a:ext cx="12700" cy="850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709651" name="Oval 19"/>
          <p:cNvSpPr>
            <a:spLocks noChangeArrowheads="1"/>
          </p:cNvSpPr>
          <p:nvPr/>
        </p:nvSpPr>
        <p:spPr bwMode="auto">
          <a:xfrm rot="5400000">
            <a:off x="4575175" y="50673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53" name="Text Box 21"/>
          <p:cNvSpPr txBox="1">
            <a:spLocks noChangeArrowheads="1"/>
          </p:cNvSpPr>
          <p:nvPr/>
        </p:nvSpPr>
        <p:spPr bwMode="auto">
          <a:xfrm>
            <a:off x="5834248" y="4765321"/>
            <a:ext cx="35401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)</a:t>
            </a:r>
          </a:p>
        </p:txBody>
      </p:sp>
      <p:sp>
        <p:nvSpPr>
          <p:cNvPr id="709654" name="Oval 22"/>
          <p:cNvSpPr>
            <a:spLocks noChangeArrowheads="1"/>
          </p:cNvSpPr>
          <p:nvPr/>
        </p:nvSpPr>
        <p:spPr bwMode="auto">
          <a:xfrm rot="5400000">
            <a:off x="5080000" y="50673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655" name="Oval 23"/>
          <p:cNvSpPr>
            <a:spLocks noChangeArrowheads="1"/>
          </p:cNvSpPr>
          <p:nvPr/>
        </p:nvSpPr>
        <p:spPr bwMode="auto">
          <a:xfrm rot="5400000">
            <a:off x="5546725" y="506888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94038" y="4759325"/>
            <a:ext cx="1185862" cy="701675"/>
            <a:chOff x="3094038" y="4759325"/>
            <a:chExt cx="1185862" cy="701675"/>
          </a:xfrm>
        </p:grpSpPr>
        <p:sp>
          <p:nvSpPr>
            <p:cNvPr id="709650" name="Oval 18"/>
            <p:cNvSpPr>
              <a:spLocks noChangeArrowheads="1"/>
            </p:cNvSpPr>
            <p:nvPr/>
          </p:nvSpPr>
          <p:spPr bwMode="auto">
            <a:xfrm rot="5400000">
              <a:off x="4051300" y="506412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094038" y="4759325"/>
              <a:ext cx="671512" cy="701675"/>
              <a:chOff x="3094038" y="4759325"/>
              <a:chExt cx="671512" cy="701675"/>
            </a:xfrm>
          </p:grpSpPr>
          <p:sp>
            <p:nvSpPr>
              <p:cNvPr id="709652" name="Text Box 20"/>
              <p:cNvSpPr txBox="1">
                <a:spLocks noChangeArrowheads="1"/>
              </p:cNvSpPr>
              <p:nvPr/>
            </p:nvSpPr>
            <p:spPr bwMode="auto">
              <a:xfrm>
                <a:off x="3094038" y="4759325"/>
                <a:ext cx="354012" cy="701675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4000" dirty="0">
                    <a:latin typeface="Arial" pitchFamily="34" charset="0"/>
                  </a:rPr>
                  <a:t>(</a:t>
                </a:r>
              </a:p>
            </p:txBody>
          </p:sp>
          <p:sp>
            <p:nvSpPr>
              <p:cNvPr id="709657" name="Oval 25"/>
              <p:cNvSpPr>
                <a:spLocks noChangeArrowheads="1"/>
              </p:cNvSpPr>
              <p:nvPr/>
            </p:nvSpPr>
            <p:spPr bwMode="auto">
              <a:xfrm rot="5400000">
                <a:off x="3536950" y="5054600"/>
                <a:ext cx="228600" cy="228600"/>
              </a:xfrm>
              <a:prstGeom prst="ellipse">
                <a:avLst/>
              </a:prstGeom>
              <a:solidFill>
                <a:srgbClr val="008000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28" name="AutoShape 10"/>
          <p:cNvCxnSpPr>
            <a:cxnSpLocks noChangeShapeType="1"/>
          </p:cNvCxnSpPr>
          <p:nvPr/>
        </p:nvCxnSpPr>
        <p:spPr bwMode="auto">
          <a:xfrm>
            <a:off x="3084513" y="3478922"/>
            <a:ext cx="2540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29" name="AutoShape 14"/>
          <p:cNvCxnSpPr>
            <a:cxnSpLocks noChangeShapeType="1"/>
          </p:cNvCxnSpPr>
          <p:nvPr/>
        </p:nvCxnSpPr>
        <p:spPr bwMode="auto">
          <a:xfrm flipH="1">
            <a:off x="3203781" y="3242236"/>
            <a:ext cx="1652588" cy="94297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30" name="AutoShape 13"/>
          <p:cNvCxnSpPr>
            <a:cxnSpLocks noChangeShapeType="1"/>
          </p:cNvCxnSpPr>
          <p:nvPr/>
        </p:nvCxnSpPr>
        <p:spPr bwMode="auto">
          <a:xfrm>
            <a:off x="5088853" y="3231479"/>
            <a:ext cx="788988" cy="693738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31" name="AutoShape 11"/>
          <p:cNvCxnSpPr>
            <a:cxnSpLocks noChangeShapeType="1"/>
          </p:cNvCxnSpPr>
          <p:nvPr/>
        </p:nvCxnSpPr>
        <p:spPr bwMode="auto">
          <a:xfrm>
            <a:off x="6015243" y="2497567"/>
            <a:ext cx="11113" cy="13176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51" grpId="0" animBg="1"/>
      <p:bldP spid="709653" grpId="0"/>
      <p:bldP spid="709654" grpId="0" animBg="1"/>
      <p:bldP spid="70965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D3158F3D-53F2-4508-B503-6D45BF8F5AA9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711684" name="Group 4"/>
          <p:cNvGrpSpPr>
            <a:grpSpLocks/>
          </p:cNvGrpSpPr>
          <p:nvPr/>
        </p:nvGrpSpPr>
        <p:grpSpPr bwMode="auto">
          <a:xfrm>
            <a:off x="2957513" y="2141538"/>
            <a:ext cx="3263900" cy="2247900"/>
            <a:chOff x="1863" y="1349"/>
            <a:chExt cx="2056" cy="1416"/>
          </a:xfrm>
        </p:grpSpPr>
        <p:sp>
          <p:nvSpPr>
            <p:cNvPr id="711685" name="Oval 5"/>
            <p:cNvSpPr>
              <a:spLocks noChangeArrowheads="1"/>
            </p:cNvSpPr>
            <p:nvPr/>
          </p:nvSpPr>
          <p:spPr bwMode="auto">
            <a:xfrm rot="5400000">
              <a:off x="3775" y="1453"/>
              <a:ext cx="144" cy="14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711686" name="Oval 6"/>
            <p:cNvSpPr>
              <a:spLocks noChangeArrowheads="1"/>
            </p:cNvSpPr>
            <p:nvPr/>
          </p:nvSpPr>
          <p:spPr bwMode="auto">
            <a:xfrm rot="5400000">
              <a:off x="3723" y="2413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7" name="Oval 7"/>
            <p:cNvSpPr>
              <a:spLocks noChangeArrowheads="1"/>
            </p:cNvSpPr>
            <p:nvPr/>
          </p:nvSpPr>
          <p:spPr bwMode="auto">
            <a:xfrm rot="5400000">
              <a:off x="1871" y="2053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8" name="Oval 8"/>
            <p:cNvSpPr>
              <a:spLocks noChangeArrowheads="1"/>
            </p:cNvSpPr>
            <p:nvPr/>
          </p:nvSpPr>
          <p:spPr bwMode="auto">
            <a:xfrm rot="5400000">
              <a:off x="1863" y="1357"/>
              <a:ext cx="144" cy="14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9" name="Oval 9"/>
            <p:cNvSpPr>
              <a:spLocks noChangeArrowheads="1"/>
            </p:cNvSpPr>
            <p:nvPr/>
          </p:nvSpPr>
          <p:spPr bwMode="auto">
            <a:xfrm rot="5400000">
              <a:off x="1887" y="2621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0" name="Oval 10"/>
            <p:cNvSpPr>
              <a:spLocks noChangeArrowheads="1"/>
            </p:cNvSpPr>
            <p:nvPr/>
          </p:nvSpPr>
          <p:spPr bwMode="auto">
            <a:xfrm rot="5400000">
              <a:off x="3066" y="1976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11691" name="AutoShape 11"/>
            <p:cNvCxnSpPr>
              <a:cxnSpLocks noChangeShapeType="1"/>
              <a:stCxn id="711687" idx="6"/>
              <a:endCxn id="711689" idx="2"/>
            </p:cNvCxnSpPr>
            <p:nvPr/>
          </p:nvCxnSpPr>
          <p:spPr bwMode="auto">
            <a:xfrm>
              <a:off x="1943" y="2205"/>
              <a:ext cx="16" cy="40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2" name="AutoShape 12"/>
            <p:cNvCxnSpPr>
              <a:cxnSpLocks noChangeShapeType="1"/>
              <a:stCxn id="711685" idx="5"/>
              <a:endCxn id="711686" idx="2"/>
            </p:cNvCxnSpPr>
            <p:nvPr/>
          </p:nvCxnSpPr>
          <p:spPr bwMode="auto">
            <a:xfrm>
              <a:off x="3788" y="1575"/>
              <a:ext cx="7" cy="83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3" name="AutoShape 13"/>
            <p:cNvCxnSpPr>
              <a:cxnSpLocks noChangeShapeType="1"/>
              <a:stCxn id="711685" idx="4"/>
              <a:endCxn id="711690" idx="0"/>
            </p:cNvCxnSpPr>
            <p:nvPr/>
          </p:nvCxnSpPr>
          <p:spPr bwMode="auto">
            <a:xfrm flipH="1">
              <a:off x="3218" y="1525"/>
              <a:ext cx="549" cy="5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4" name="AutoShape 14"/>
            <p:cNvCxnSpPr>
              <a:cxnSpLocks noChangeShapeType="1"/>
              <a:stCxn id="711690" idx="0"/>
              <a:endCxn id="711686" idx="4"/>
            </p:cNvCxnSpPr>
            <p:nvPr/>
          </p:nvCxnSpPr>
          <p:spPr bwMode="auto">
            <a:xfrm>
              <a:off x="3218" y="2048"/>
              <a:ext cx="497" cy="437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5" name="AutoShape 15"/>
            <p:cNvCxnSpPr>
              <a:cxnSpLocks noChangeShapeType="1"/>
              <a:stCxn id="711690" idx="4"/>
              <a:endCxn id="711689" idx="1"/>
            </p:cNvCxnSpPr>
            <p:nvPr/>
          </p:nvCxnSpPr>
          <p:spPr bwMode="auto">
            <a:xfrm flipH="1">
              <a:off x="2017" y="2048"/>
              <a:ext cx="1041" cy="594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6" name="AutoShape 16"/>
            <p:cNvCxnSpPr>
              <a:cxnSpLocks noChangeShapeType="1"/>
              <a:stCxn id="711690" idx="4"/>
              <a:endCxn id="711688" idx="2"/>
            </p:cNvCxnSpPr>
            <p:nvPr/>
          </p:nvCxnSpPr>
          <p:spPr bwMode="auto">
            <a:xfrm flipH="1" flipV="1">
              <a:off x="1935" y="1349"/>
              <a:ext cx="1123" cy="6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7" name="AutoShape 17"/>
            <p:cNvCxnSpPr>
              <a:cxnSpLocks noChangeShapeType="1"/>
              <a:stCxn id="711687" idx="1"/>
              <a:endCxn id="711690" idx="4"/>
            </p:cNvCxnSpPr>
            <p:nvPr/>
          </p:nvCxnSpPr>
          <p:spPr bwMode="auto">
            <a:xfrm flipV="1">
              <a:off x="2001" y="2048"/>
              <a:ext cx="1057" cy="2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711698" name="AutoShape 18"/>
            <p:cNvCxnSpPr>
              <a:cxnSpLocks noChangeShapeType="1"/>
              <a:stCxn id="711688" idx="6"/>
              <a:endCxn id="711687" idx="2"/>
            </p:cNvCxnSpPr>
            <p:nvPr/>
          </p:nvCxnSpPr>
          <p:spPr bwMode="auto">
            <a:xfrm>
              <a:off x="1935" y="1509"/>
              <a:ext cx="8" cy="53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4000" dirty="0"/>
              <a:t>       </a:t>
            </a:r>
            <a:r>
              <a:rPr lang="en-US" sz="4400" dirty="0"/>
              <a:t> Simple Paths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9388" y="1128713"/>
            <a:ext cx="8788400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Path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4000" dirty="0" smtClean="0">
                <a:solidFill>
                  <a:srgbClr val="0033CC"/>
                </a:solidFill>
              </a:rPr>
              <a:t>(doesn’t cross itself)</a:t>
            </a:r>
            <a:endParaRPr lang="en-US" sz="3600" dirty="0" smtClean="0">
              <a:solidFill>
                <a:srgbClr val="0033CC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94038" y="4759325"/>
            <a:ext cx="3094222" cy="707671"/>
            <a:chOff x="3094038" y="4759325"/>
            <a:chExt cx="3094222" cy="707671"/>
          </a:xfrm>
        </p:grpSpPr>
        <p:sp>
          <p:nvSpPr>
            <p:cNvPr id="32" name="Oval 19"/>
            <p:cNvSpPr>
              <a:spLocks noChangeArrowheads="1"/>
            </p:cNvSpPr>
            <p:nvPr/>
          </p:nvSpPr>
          <p:spPr bwMode="auto">
            <a:xfrm rot="5400000">
              <a:off x="4575175" y="50673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5834248" y="4765321"/>
              <a:ext cx="354012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>
                  <a:latin typeface="Arial" pitchFamily="34" charset="0"/>
                </a:rPr>
                <a:t>)</a:t>
              </a: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 rot="5400000">
              <a:off x="5080000" y="5067300"/>
              <a:ext cx="228600" cy="228600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auto">
            <a:xfrm rot="5400000">
              <a:off x="5546725" y="506888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094038" y="4759325"/>
              <a:ext cx="1185862" cy="701675"/>
              <a:chOff x="3094038" y="4759325"/>
              <a:chExt cx="1185862" cy="701675"/>
            </a:xfrm>
          </p:grpSpPr>
          <p:sp>
            <p:nvSpPr>
              <p:cNvPr id="37" name="Oval 18"/>
              <p:cNvSpPr>
                <a:spLocks noChangeArrowheads="1"/>
              </p:cNvSpPr>
              <p:nvPr/>
            </p:nvSpPr>
            <p:spPr bwMode="auto">
              <a:xfrm rot="5400000">
                <a:off x="4051300" y="506412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" name="Group 31"/>
              <p:cNvGrpSpPr/>
              <p:nvPr/>
            </p:nvGrpSpPr>
            <p:grpSpPr>
              <a:xfrm>
                <a:off x="3094038" y="4759325"/>
                <a:ext cx="671512" cy="701675"/>
                <a:chOff x="3094038" y="4759325"/>
                <a:chExt cx="671512" cy="701675"/>
              </a:xfrm>
            </p:grpSpPr>
            <p:sp>
              <p:nvSpPr>
                <p:cNvPr id="3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094038" y="4759325"/>
                  <a:ext cx="354012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4000" dirty="0">
                      <a:latin typeface="Arial" pitchFamily="34" charset="0"/>
                    </a:rPr>
                    <a:t>(</a:t>
                  </a:r>
                </a:p>
              </p:txBody>
            </p:sp>
            <p:sp>
              <p:nvSpPr>
                <p:cNvPr id="40" name="Oval 25"/>
                <p:cNvSpPr>
                  <a:spLocks noChangeArrowheads="1"/>
                </p:cNvSpPr>
                <p:nvPr/>
              </p:nvSpPr>
              <p:spPr bwMode="auto">
                <a:xfrm rot="5400000">
                  <a:off x="3536950" y="5054600"/>
                  <a:ext cx="228600" cy="228600"/>
                </a:xfrm>
                <a:prstGeom prst="ellipse">
                  <a:avLst/>
                </a:prstGeom>
                <a:solidFill>
                  <a:srgbClr val="008000"/>
                </a:solidFill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G: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49364" y="3523926"/>
            <a:ext cx="4232275" cy="2614613"/>
            <a:chOff x="942" y="606"/>
            <a:chExt cx="2666" cy="1647"/>
          </a:xfrm>
        </p:grpSpPr>
        <p:sp>
          <p:nvSpPr>
            <p:cNvPr id="17414" name="Text Box 55"/>
            <p:cNvSpPr txBox="1">
              <a:spLocks noChangeArrowheads="1"/>
            </p:cNvSpPr>
            <p:nvPr/>
          </p:nvSpPr>
          <p:spPr bwMode="auto">
            <a:xfrm>
              <a:off x="2534" y="606"/>
              <a:ext cx="289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dirty="0">
                  <a:ea typeface="SimSun" pitchFamily="2" charset="-122"/>
                </a:rPr>
                <a:t>b</a:t>
              </a:r>
            </a:p>
          </p:txBody>
        </p:sp>
        <p:sp>
          <p:nvSpPr>
            <p:cNvPr id="17415" name="Text Box 56"/>
            <p:cNvSpPr txBox="1">
              <a:spLocks noChangeArrowheads="1"/>
            </p:cNvSpPr>
            <p:nvPr/>
          </p:nvSpPr>
          <p:spPr bwMode="auto">
            <a:xfrm>
              <a:off x="1702" y="614"/>
              <a:ext cx="287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d</a:t>
              </a:r>
            </a:p>
          </p:txBody>
        </p:sp>
        <p:sp>
          <p:nvSpPr>
            <p:cNvPr id="17416" name="Oval 39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7" name="Oval 40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8" name="Oval 41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9" name="Oval 42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0" name="Oval 43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1" name="Oval 44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cxnSp>
          <p:nvCxnSpPr>
            <p:cNvPr id="17422" name="AutoShape 45"/>
            <p:cNvCxnSpPr>
              <a:cxnSpLocks noChangeShapeType="1"/>
              <a:stCxn id="17418" idx="6"/>
              <a:endCxn id="17419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46"/>
            <p:cNvCxnSpPr>
              <a:cxnSpLocks noChangeShapeType="1"/>
              <a:stCxn id="17416" idx="5"/>
              <a:endCxn id="17418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7"/>
            <p:cNvCxnSpPr>
              <a:cxnSpLocks noChangeShapeType="1"/>
              <a:stCxn id="17417" idx="3"/>
              <a:endCxn id="17418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9"/>
            <p:cNvCxnSpPr>
              <a:cxnSpLocks noChangeShapeType="1"/>
              <a:stCxn id="17421" idx="3"/>
              <a:endCxn id="17416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50"/>
            <p:cNvCxnSpPr>
              <a:cxnSpLocks noChangeShapeType="1"/>
              <a:stCxn id="17421" idx="5"/>
              <a:endCxn id="17419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51"/>
            <p:cNvCxnSpPr>
              <a:cxnSpLocks noChangeShapeType="1"/>
              <a:stCxn id="17417" idx="5"/>
              <a:endCxn id="17419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2"/>
            <p:cNvCxnSpPr>
              <a:cxnSpLocks noChangeShapeType="1"/>
              <a:stCxn id="17417" idx="6"/>
              <a:endCxn id="17420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3"/>
            <p:cNvCxnSpPr>
              <a:cxnSpLocks noChangeShapeType="1"/>
              <a:stCxn id="17419" idx="7"/>
              <a:endCxn id="17420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30" name="Text Box 54"/>
            <p:cNvSpPr txBox="1">
              <a:spLocks noChangeArrowheads="1"/>
            </p:cNvSpPr>
            <p:nvPr/>
          </p:nvSpPr>
          <p:spPr bwMode="auto">
            <a:xfrm>
              <a:off x="942" y="1134"/>
              <a:ext cx="265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a</a:t>
              </a:r>
            </a:p>
          </p:txBody>
        </p:sp>
        <p:sp>
          <p:nvSpPr>
            <p:cNvPr id="17431" name="Text Box 57"/>
            <p:cNvSpPr txBox="1">
              <a:spLocks noChangeArrowheads="1"/>
            </p:cNvSpPr>
            <p:nvPr/>
          </p:nvSpPr>
          <p:spPr bwMode="auto">
            <a:xfrm>
              <a:off x="1518" y="1846"/>
              <a:ext cx="27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e</a:t>
              </a:r>
            </a:p>
          </p:txBody>
        </p:sp>
        <p:sp>
          <p:nvSpPr>
            <p:cNvPr id="17432" name="Text Box 58"/>
            <p:cNvSpPr txBox="1">
              <a:spLocks noChangeArrowheads="1"/>
            </p:cNvSpPr>
            <p:nvPr/>
          </p:nvSpPr>
          <p:spPr bwMode="auto">
            <a:xfrm>
              <a:off x="2926" y="1510"/>
              <a:ext cx="264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f</a:t>
              </a:r>
            </a:p>
          </p:txBody>
        </p:sp>
        <p:sp>
          <p:nvSpPr>
            <p:cNvPr id="17433" name="Text Box 59"/>
            <p:cNvSpPr txBox="1">
              <a:spLocks noChangeArrowheads="1"/>
            </p:cNvSpPr>
            <p:nvPr/>
          </p:nvSpPr>
          <p:spPr bwMode="auto">
            <a:xfrm>
              <a:off x="3342" y="886"/>
              <a:ext cx="26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741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FEB42D4-4E47-493C-8554-B54FE0E35A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4254" y="935916"/>
            <a:ext cx="7144905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V</a:t>
            </a:r>
            <a:r>
              <a:rPr lang="en-US" altLang="zh-CN" sz="4800" dirty="0">
                <a:ea typeface="SimSun" pitchFamily="2" charset="-122"/>
              </a:rPr>
              <a:t>={</a:t>
            </a:r>
            <a:r>
              <a:rPr lang="en-US" altLang="zh-CN" sz="4800" dirty="0" err="1">
                <a:ea typeface="SimSun" pitchFamily="2" charset="-122"/>
              </a:rPr>
              <a:t>a,b,c,d,e,f</a:t>
            </a:r>
            <a:r>
              <a:rPr lang="en-US" altLang="zh-CN" sz="4800" dirty="0">
                <a:ea typeface="SimSun" pitchFamily="2" charset="-122"/>
              </a:rPr>
              <a:t>}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E</a:t>
            </a:r>
            <a:r>
              <a:rPr lang="en-US" altLang="zh-CN" sz="4800" dirty="0">
                <a:ea typeface="SimSun" pitchFamily="2" charset="-122"/>
              </a:rPr>
              <a:t>={{</a:t>
            </a:r>
            <a:r>
              <a:rPr lang="en-US" altLang="zh-CN" sz="4800" dirty="0" err="1">
                <a:ea typeface="SimSun" pitchFamily="2" charset="-122"/>
              </a:rPr>
              <a:t>a,d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a,e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b,c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b,e</a:t>
            </a:r>
            <a:r>
              <a:rPr lang="en-US" altLang="zh-CN" sz="4800" dirty="0">
                <a:ea typeface="SimSun" pitchFamily="2" charset="-122"/>
              </a:rPr>
              <a:t>},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      </a:t>
            </a:r>
            <a:r>
              <a:rPr lang="en-US" altLang="zh-CN" sz="4800" dirty="0">
                <a:ea typeface="SimSun" pitchFamily="2" charset="-122"/>
              </a:rPr>
              <a:t>{</a:t>
            </a:r>
            <a:r>
              <a:rPr lang="en-US" altLang="zh-CN" sz="4800" dirty="0" err="1">
                <a:ea typeface="SimSun" pitchFamily="2" charset="-122"/>
              </a:rPr>
              <a:t>b,f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c,f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d,f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e,f</a:t>
            </a:r>
            <a:r>
              <a:rPr lang="en-US" altLang="zh-CN" sz="4800" dirty="0" smtClean="0">
                <a:ea typeface="SimSun" pitchFamily="2" charset="-122"/>
              </a:rPr>
              <a:t>}}</a:t>
            </a:r>
            <a:endParaRPr lang="en-US" altLang="zh-CN" sz="4800" dirty="0">
              <a:ea typeface="SimSun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4525" y="59167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picture of G</a:t>
            </a:r>
            <a:endParaRPr lang="en-US" sz="4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7W.</a:t>
            </a:r>
            <a:fld id="{19EC3EF5-AAAB-406F-8B8B-2285D28F711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Paths &amp; Simple Paths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71550"/>
            <a:ext cx="8807450" cy="253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The </a:t>
            </a:r>
            <a:r>
              <a:rPr lang="en-US" sz="4800" i="1" dirty="0" smtClean="0">
                <a:solidFill>
                  <a:srgbClr val="0033CC"/>
                </a:solidFill>
              </a:rPr>
              <a:t>shortest</a:t>
            </a:r>
            <a:r>
              <a:rPr lang="en-US" sz="4800" dirty="0" smtClean="0">
                <a:solidFill>
                  <a:srgbClr val="0033CC"/>
                </a:solidFill>
              </a:rPr>
              <a:t> path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two vertices is simple!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grpSp>
        <p:nvGrpSpPr>
          <p:cNvPr id="28" name="Group 27"/>
          <p:cNvGrpSpPr/>
          <p:nvPr/>
        </p:nvGrpSpPr>
        <p:grpSpPr>
          <a:xfrm>
            <a:off x="757238" y="4397375"/>
            <a:ext cx="6586537" cy="1329313"/>
            <a:chOff x="757238" y="4397375"/>
            <a:chExt cx="6586537" cy="1329313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1171575" y="51244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4022725" y="50990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6823075" y="5075238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33" name="Text Box 18"/>
            <p:cNvSpPr txBox="1">
              <a:spLocks noChangeArrowheads="1"/>
            </p:cNvSpPr>
            <p:nvPr/>
          </p:nvSpPr>
          <p:spPr bwMode="auto">
            <a:xfrm>
              <a:off x="757238" y="5141913"/>
              <a:ext cx="397866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u</a:t>
              </a:r>
            </a:p>
          </p:txBody>
        </p:sp>
        <p:sp>
          <p:nvSpPr>
            <p:cNvPr id="5134" name="Text Box 19"/>
            <p:cNvSpPr txBox="1">
              <a:spLocks noChangeArrowheads="1"/>
            </p:cNvSpPr>
            <p:nvPr/>
          </p:nvSpPr>
          <p:spPr bwMode="auto">
            <a:xfrm>
              <a:off x="6845300" y="5102225"/>
              <a:ext cx="498475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3763963" y="4397375"/>
              <a:ext cx="396262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/>
      <p:bldP spid="26" grpId="0" animBg="1"/>
      <p:bldP spid="2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7W.</a:t>
            </a:r>
            <a:fld id="{19EC3EF5-AAAB-406F-8B8B-2285D28F711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Paths &amp; Simple Paths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71550"/>
            <a:ext cx="8807450" cy="253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The </a:t>
            </a:r>
            <a:r>
              <a:rPr lang="en-US" sz="4800" i="1" dirty="0" smtClean="0">
                <a:solidFill>
                  <a:srgbClr val="0033CC"/>
                </a:solidFill>
              </a:rPr>
              <a:t>shortest</a:t>
            </a:r>
            <a:r>
              <a:rPr lang="en-US" sz="4800" dirty="0" smtClean="0">
                <a:solidFill>
                  <a:srgbClr val="0033CC"/>
                </a:solidFill>
              </a:rPr>
              <a:t> path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two vertices is simple!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171575" y="51244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22725" y="50990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823075" y="5075238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0" name="Oval 19"/>
          <p:cNvSpPr/>
          <p:nvPr/>
        </p:nvSpPr>
        <p:spPr bwMode="auto">
          <a:xfrm>
            <a:off x="3657600" y="5249733"/>
            <a:ext cx="1269402" cy="1247887"/>
          </a:xfrm>
          <a:prstGeom prst="ellipse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5296" y="3036649"/>
            <a:ext cx="8124619" cy="144655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00"/>
                </a:solidFill>
                <a:latin typeface="Comic Sans MS"/>
              </a:rPr>
              <a:t>then path without </a:t>
            </a:r>
            <a:r>
              <a:rPr lang="en-US" sz="4400" dirty="0">
                <a:solidFill>
                  <a:srgbClr val="C00000"/>
                </a:solidFill>
                <a:latin typeface="Comic Sans MS"/>
              </a:rPr>
              <a:t>c---c</a:t>
            </a:r>
            <a:r>
              <a:rPr lang="en-US" sz="4400" dirty="0">
                <a:solidFill>
                  <a:srgbClr val="000000"/>
                </a:solidFill>
                <a:latin typeface="Comic Sans MS"/>
              </a:rPr>
              <a:t> is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shorter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FF0000"/>
              </a:solidFill>
              <a:latin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7W.</a:t>
            </a:r>
            <a:fld id="{88F80410-5E3F-4B6A-9839-72428458A29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Paths &amp; Simple Paths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71550"/>
            <a:ext cx="8807450" cy="253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i="1" smtClean="0"/>
              <a:t>Lemma:</a:t>
            </a:r>
            <a:r>
              <a:rPr lang="en-US" sz="40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The </a:t>
            </a:r>
            <a:r>
              <a:rPr lang="en-US" sz="4800" i="1" smtClean="0">
                <a:solidFill>
                  <a:srgbClr val="0033CC"/>
                </a:solidFill>
              </a:rPr>
              <a:t>shortest</a:t>
            </a:r>
            <a:r>
              <a:rPr lang="en-US" sz="4800" smtClean="0">
                <a:solidFill>
                  <a:srgbClr val="0033CC"/>
                </a:solidFill>
              </a:rPr>
              <a:t> path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smtClean="0">
                <a:solidFill>
                  <a:srgbClr val="0033CC"/>
                </a:solidFill>
              </a:rPr>
              <a:t>two vertices is simple!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52400" y="3414713"/>
            <a:ext cx="8650288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Then path without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c</a:t>
            </a:r>
            <a:r>
              <a:rPr lang="en-US" i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···c</a:t>
            </a:r>
            <a:r>
              <a:rPr lang="en-US" i="1" dirty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dirty="0">
                <a:latin typeface="Comic Sans MS" pitchFamily="66" charset="0"/>
              </a:rPr>
              <a:t>is shorter:</a:t>
            </a:r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1171575" y="5124450"/>
            <a:ext cx="169863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6151" name="Oval 6"/>
          <p:cNvSpPr>
            <a:spLocks noChangeArrowheads="1"/>
          </p:cNvSpPr>
          <p:nvPr/>
        </p:nvSpPr>
        <p:spPr bwMode="auto">
          <a:xfrm>
            <a:off x="4022725" y="5099050"/>
            <a:ext cx="169863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6152" name="Oval 7"/>
          <p:cNvSpPr>
            <a:spLocks noChangeArrowheads="1"/>
          </p:cNvSpPr>
          <p:nvPr/>
        </p:nvSpPr>
        <p:spPr bwMode="auto">
          <a:xfrm>
            <a:off x="6823075" y="5075238"/>
            <a:ext cx="169863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6163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  <p:cxnSp>
          <p:nvCxnSpPr>
            <p:cNvPr id="6164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6161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  <p:cxnSp>
          <p:nvCxnSpPr>
            <p:cNvPr id="6162" name="AutoShape 13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</p:cxnSp>
      </p:grpSp>
      <p:sp>
        <p:nvSpPr>
          <p:cNvPr id="6155" name="Freeform 14"/>
          <p:cNvSpPr>
            <a:spLocks/>
          </p:cNvSpPr>
          <p:nvPr/>
        </p:nvSpPr>
        <p:spPr bwMode="auto">
          <a:xfrm>
            <a:off x="3827463" y="5216525"/>
            <a:ext cx="1157287" cy="1058863"/>
          </a:xfrm>
          <a:custGeom>
            <a:avLst/>
            <a:gdLst>
              <a:gd name="T0" fmla="*/ 172 w 729"/>
              <a:gd name="T1" fmla="*/ 26 h 667"/>
              <a:gd name="T2" fmla="*/ 632 w 729"/>
              <a:gd name="T3" fmla="*/ 137 h 667"/>
              <a:gd name="T4" fmla="*/ 683 w 729"/>
              <a:gd name="T5" fmla="*/ 430 h 667"/>
              <a:gd name="T6" fmla="*/ 353 w 729"/>
              <a:gd name="T7" fmla="*/ 648 h 667"/>
              <a:gd name="T8" fmla="*/ 116 w 729"/>
              <a:gd name="T9" fmla="*/ 542 h 667"/>
              <a:gd name="T10" fmla="*/ 9 w 729"/>
              <a:gd name="T11" fmla="*/ 291 h 667"/>
              <a:gd name="T12" fmla="*/ 172 w 729"/>
              <a:gd name="T13" fmla="*/ 26 h 6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9"/>
              <a:gd name="T22" fmla="*/ 0 h 667"/>
              <a:gd name="T23" fmla="*/ 729 w 729"/>
              <a:gd name="T24" fmla="*/ 667 h 66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9" h="667">
                <a:moveTo>
                  <a:pt x="172" y="26"/>
                </a:moveTo>
                <a:cubicBezTo>
                  <a:pt x="276" y="0"/>
                  <a:pt x="547" y="70"/>
                  <a:pt x="632" y="137"/>
                </a:cubicBezTo>
                <a:cubicBezTo>
                  <a:pt x="717" y="204"/>
                  <a:pt x="729" y="345"/>
                  <a:pt x="683" y="430"/>
                </a:cubicBezTo>
                <a:cubicBezTo>
                  <a:pt x="637" y="515"/>
                  <a:pt x="447" y="629"/>
                  <a:pt x="353" y="648"/>
                </a:cubicBezTo>
                <a:cubicBezTo>
                  <a:pt x="259" y="667"/>
                  <a:pt x="173" y="601"/>
                  <a:pt x="116" y="542"/>
                </a:cubicBezTo>
                <a:cubicBezTo>
                  <a:pt x="59" y="483"/>
                  <a:pt x="0" y="376"/>
                  <a:pt x="9" y="291"/>
                </a:cubicBezTo>
                <a:cubicBezTo>
                  <a:pt x="18" y="206"/>
                  <a:pt x="68" y="52"/>
                  <a:pt x="172" y="26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156" name="Text Box 15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6157" name="Text Box 16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6158" name="Text Box 17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6159" name="Line 18"/>
          <p:cNvSpPr>
            <a:spLocks noChangeShapeType="1"/>
          </p:cNvSpPr>
          <p:nvPr/>
        </p:nvSpPr>
        <p:spPr bwMode="auto">
          <a:xfrm flipV="1">
            <a:off x="3725863" y="5127625"/>
            <a:ext cx="1358900" cy="12811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160" name="Line 19"/>
          <p:cNvSpPr>
            <a:spLocks noChangeShapeType="1"/>
          </p:cNvSpPr>
          <p:nvPr/>
        </p:nvSpPr>
        <p:spPr bwMode="auto">
          <a:xfrm>
            <a:off x="3724275" y="5441950"/>
            <a:ext cx="1479550" cy="838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CB76801-ECFD-4E75-B29A-84CDB3DBBAA0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 smtClean="0"/>
              <a:t>Problems</a:t>
            </a:r>
            <a:endParaRPr lang="en-US" sz="13800" dirty="0"/>
          </a:p>
          <a:p>
            <a:pPr algn="ctr">
              <a:buFontTx/>
              <a:buNone/>
            </a:pPr>
            <a:r>
              <a:rPr lang="en-US" sz="13800" dirty="0" smtClean="0"/>
              <a:t>1 </a:t>
            </a:r>
            <a:r>
              <a:rPr lang="en-US" sz="13800" b="1" dirty="0" smtClean="0">
                <a:latin typeface="Euclid Symbol" charset="2"/>
                <a:cs typeface="Euclid Symbol" charset="2"/>
              </a:rPr>
              <a:t>−</a:t>
            </a:r>
            <a:r>
              <a:rPr lang="en-US" sz="13800" dirty="0" smtClean="0"/>
              <a:t> 4</a:t>
            </a:r>
            <a:endParaRPr lang="en-US" sz="138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25600" y="3463925"/>
            <a:ext cx="4152900" cy="2441575"/>
            <a:chOff x="942" y="606"/>
            <a:chExt cx="2616" cy="1538"/>
          </a:xfrm>
        </p:grpSpPr>
        <p:sp>
          <p:nvSpPr>
            <p:cNvPr id="18439" name="Text Box 4"/>
            <p:cNvSpPr txBox="1">
              <a:spLocks noChangeArrowheads="1"/>
            </p:cNvSpPr>
            <p:nvPr/>
          </p:nvSpPr>
          <p:spPr bwMode="auto">
            <a:xfrm>
              <a:off x="2534" y="60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b</a:t>
              </a:r>
            </a:p>
          </p:txBody>
        </p:sp>
        <p:sp>
          <p:nvSpPr>
            <p:cNvPr id="18440" name="Text Box 5"/>
            <p:cNvSpPr txBox="1">
              <a:spLocks noChangeArrowheads="1"/>
            </p:cNvSpPr>
            <p:nvPr/>
          </p:nvSpPr>
          <p:spPr bwMode="auto">
            <a:xfrm>
              <a:off x="1702" y="61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d</a:t>
              </a:r>
            </a:p>
          </p:txBody>
        </p:sp>
        <p:sp>
          <p:nvSpPr>
            <p:cNvPr id="18441" name="Oval 6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2" name="Oval 7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3" name="Oval 8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4" name="Oval 9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5" name="Oval 10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8446" name="Oval 11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cxnSp>
          <p:nvCxnSpPr>
            <p:cNvPr id="18447" name="AutoShape 12"/>
            <p:cNvCxnSpPr>
              <a:cxnSpLocks noChangeShapeType="1"/>
              <a:stCxn id="18443" idx="6"/>
              <a:endCxn id="18444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48" name="AutoShape 13"/>
            <p:cNvCxnSpPr>
              <a:cxnSpLocks noChangeShapeType="1"/>
              <a:stCxn id="18441" idx="5"/>
              <a:endCxn id="18443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49" name="AutoShape 14"/>
            <p:cNvCxnSpPr>
              <a:cxnSpLocks noChangeShapeType="1"/>
              <a:stCxn id="18442" idx="3"/>
              <a:endCxn id="18443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0" name="AutoShape 15"/>
            <p:cNvCxnSpPr>
              <a:cxnSpLocks noChangeShapeType="1"/>
              <a:stCxn id="18446" idx="3"/>
              <a:endCxn id="18441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1" name="AutoShape 16"/>
            <p:cNvCxnSpPr>
              <a:cxnSpLocks noChangeShapeType="1"/>
              <a:stCxn id="18446" idx="5"/>
              <a:endCxn id="18444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2" name="AutoShape 17"/>
            <p:cNvCxnSpPr>
              <a:cxnSpLocks noChangeShapeType="1"/>
              <a:stCxn id="18442" idx="5"/>
              <a:endCxn id="18444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3" name="AutoShape 18"/>
            <p:cNvCxnSpPr>
              <a:cxnSpLocks noChangeShapeType="1"/>
              <a:stCxn id="18442" idx="6"/>
              <a:endCxn id="18445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454" name="AutoShape 19"/>
            <p:cNvCxnSpPr>
              <a:cxnSpLocks noChangeShapeType="1"/>
              <a:stCxn id="18444" idx="7"/>
              <a:endCxn id="18445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8455" name="Text Box 20"/>
            <p:cNvSpPr txBox="1">
              <a:spLocks noChangeArrowheads="1"/>
            </p:cNvSpPr>
            <p:nvPr/>
          </p:nvSpPr>
          <p:spPr bwMode="auto">
            <a:xfrm>
              <a:off x="942" y="113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a</a:t>
              </a:r>
            </a:p>
          </p:txBody>
        </p:sp>
        <p:sp>
          <p:nvSpPr>
            <p:cNvPr id="18456" name="Text Box 21"/>
            <p:cNvSpPr txBox="1">
              <a:spLocks noChangeArrowheads="1"/>
            </p:cNvSpPr>
            <p:nvPr/>
          </p:nvSpPr>
          <p:spPr bwMode="auto">
            <a:xfrm>
              <a:off x="1518" y="184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e</a:t>
              </a:r>
            </a:p>
          </p:txBody>
        </p:sp>
        <p:sp>
          <p:nvSpPr>
            <p:cNvPr id="18457" name="Text Box 22"/>
            <p:cNvSpPr txBox="1">
              <a:spLocks noChangeArrowheads="1"/>
            </p:cNvSpPr>
            <p:nvPr/>
          </p:nvSpPr>
          <p:spPr bwMode="auto">
            <a:xfrm>
              <a:off x="2926" y="1510"/>
              <a:ext cx="172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f</a:t>
              </a:r>
            </a:p>
          </p:txBody>
        </p:sp>
        <p:sp>
          <p:nvSpPr>
            <p:cNvPr id="18458" name="Text Box 23"/>
            <p:cNvSpPr txBox="1">
              <a:spLocks noChangeArrowheads="1"/>
            </p:cNvSpPr>
            <p:nvPr/>
          </p:nvSpPr>
          <p:spPr bwMode="auto">
            <a:xfrm>
              <a:off x="3342" y="886"/>
              <a:ext cx="216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8436" name="Text Box 24"/>
          <p:cNvSpPr txBox="1">
            <a:spLocks noChangeArrowheads="1"/>
          </p:cNvSpPr>
          <p:nvPr/>
        </p:nvSpPr>
        <p:spPr bwMode="auto">
          <a:xfrm>
            <a:off x="733425" y="938213"/>
            <a:ext cx="8018463" cy="23780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G=(V,E)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V={a,b,c,d,e,f}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E={{a,d},{a,e},{b,c},{b,e},{b,f},{c,f},{d,f},{e,f}}</a:t>
            </a:r>
          </a:p>
          <a:p>
            <a:endParaRPr lang="en-US" altLang="zh-CN" sz="300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drawing</a:t>
            </a:r>
            <a:r>
              <a:rPr lang="en-US" altLang="zh-CN" sz="3000">
                <a:latin typeface="Comic Sans MS" pitchFamily="66" charset="0"/>
                <a:ea typeface="SimSun" pitchFamily="2" charset="-122"/>
              </a:rPr>
              <a:t> of G: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8437" name="Text Box 25"/>
          <p:cNvSpPr txBox="1">
            <a:spLocks noChangeArrowheads="1"/>
          </p:cNvSpPr>
          <p:nvPr/>
        </p:nvSpPr>
        <p:spPr bwMode="auto">
          <a:xfrm>
            <a:off x="5922963" y="3211513"/>
            <a:ext cx="3165475" cy="23780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Terminology: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V &lt;-&gt;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vertices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E &lt;-&gt;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edges</a:t>
            </a:r>
            <a:endParaRPr lang="en-US" altLang="zh-CN" sz="300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{a,d} in E &lt;-&gt;</a:t>
            </a:r>
          </a:p>
          <a:p>
            <a:r>
              <a:rPr lang="en-US" altLang="zh-CN" sz="3000">
                <a:latin typeface="Comic Sans MS" pitchFamily="66" charset="0"/>
                <a:ea typeface="SimSun" pitchFamily="2" charset="-122"/>
              </a:rPr>
              <a:t>a,d </a:t>
            </a:r>
            <a:r>
              <a:rPr lang="en-US" altLang="zh-CN" sz="30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adjacent</a:t>
            </a:r>
            <a:r>
              <a:rPr lang="en-US" altLang="zh-CN" sz="3000">
                <a:latin typeface="Comic Sans MS" pitchFamily="66" charset="0"/>
                <a:ea typeface="SimSun" pitchFamily="2" charset="-122"/>
              </a:rPr>
              <a:t> in G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843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D6313046-3F98-4501-AD50-ECFCB28B143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25600" y="3463925"/>
            <a:ext cx="4152900" cy="2441575"/>
            <a:chOff x="942" y="606"/>
            <a:chExt cx="2616" cy="1538"/>
          </a:xfrm>
        </p:grpSpPr>
        <p:sp>
          <p:nvSpPr>
            <p:cNvPr id="19463" name="Text Box 4"/>
            <p:cNvSpPr txBox="1">
              <a:spLocks noChangeArrowheads="1"/>
            </p:cNvSpPr>
            <p:nvPr/>
          </p:nvSpPr>
          <p:spPr bwMode="auto">
            <a:xfrm>
              <a:off x="2534" y="60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b</a:t>
              </a:r>
            </a:p>
          </p:txBody>
        </p:sp>
        <p:sp>
          <p:nvSpPr>
            <p:cNvPr id="19464" name="Text Box 5"/>
            <p:cNvSpPr txBox="1">
              <a:spLocks noChangeArrowheads="1"/>
            </p:cNvSpPr>
            <p:nvPr/>
          </p:nvSpPr>
          <p:spPr bwMode="auto">
            <a:xfrm>
              <a:off x="1702" y="61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d</a:t>
              </a:r>
            </a:p>
          </p:txBody>
        </p:sp>
        <p:sp>
          <p:nvSpPr>
            <p:cNvPr id="19465" name="Oval 6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6" name="Oval 7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7" name="Oval 8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8" name="Oval 9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69" name="Oval 10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9470" name="Oval 11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cxnSp>
          <p:nvCxnSpPr>
            <p:cNvPr id="19471" name="AutoShape 12"/>
            <p:cNvCxnSpPr>
              <a:cxnSpLocks noChangeShapeType="1"/>
              <a:stCxn id="19467" idx="6"/>
              <a:endCxn id="19468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2" name="AutoShape 13"/>
            <p:cNvCxnSpPr>
              <a:cxnSpLocks noChangeShapeType="1"/>
              <a:stCxn id="19465" idx="5"/>
              <a:endCxn id="19467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3" name="AutoShape 14"/>
            <p:cNvCxnSpPr>
              <a:cxnSpLocks noChangeShapeType="1"/>
              <a:stCxn id="19466" idx="3"/>
              <a:endCxn id="19467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4" name="AutoShape 15"/>
            <p:cNvCxnSpPr>
              <a:cxnSpLocks noChangeShapeType="1"/>
              <a:stCxn id="19470" idx="3"/>
              <a:endCxn id="19465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5" name="AutoShape 16"/>
            <p:cNvCxnSpPr>
              <a:cxnSpLocks noChangeShapeType="1"/>
              <a:stCxn id="19470" idx="5"/>
              <a:endCxn id="19468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6" name="AutoShape 17"/>
            <p:cNvCxnSpPr>
              <a:cxnSpLocks noChangeShapeType="1"/>
              <a:stCxn id="19466" idx="5"/>
              <a:endCxn id="19468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7" name="AutoShape 18"/>
            <p:cNvCxnSpPr>
              <a:cxnSpLocks noChangeShapeType="1"/>
              <a:stCxn id="19466" idx="6"/>
              <a:endCxn id="19469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478" name="AutoShape 19"/>
            <p:cNvCxnSpPr>
              <a:cxnSpLocks noChangeShapeType="1"/>
              <a:stCxn id="19468" idx="7"/>
              <a:endCxn id="19469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9479" name="Text Box 20"/>
            <p:cNvSpPr txBox="1">
              <a:spLocks noChangeArrowheads="1"/>
            </p:cNvSpPr>
            <p:nvPr/>
          </p:nvSpPr>
          <p:spPr bwMode="auto">
            <a:xfrm>
              <a:off x="942" y="1134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a</a:t>
              </a:r>
            </a:p>
          </p:txBody>
        </p:sp>
        <p:sp>
          <p:nvSpPr>
            <p:cNvPr id="19480" name="Text Box 21"/>
            <p:cNvSpPr txBox="1">
              <a:spLocks noChangeArrowheads="1"/>
            </p:cNvSpPr>
            <p:nvPr/>
          </p:nvSpPr>
          <p:spPr bwMode="auto">
            <a:xfrm>
              <a:off x="1518" y="1846"/>
              <a:ext cx="227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e</a:t>
              </a:r>
            </a:p>
          </p:txBody>
        </p:sp>
        <p:sp>
          <p:nvSpPr>
            <p:cNvPr id="19481" name="Text Box 22"/>
            <p:cNvSpPr txBox="1">
              <a:spLocks noChangeArrowheads="1"/>
            </p:cNvSpPr>
            <p:nvPr/>
          </p:nvSpPr>
          <p:spPr bwMode="auto">
            <a:xfrm>
              <a:off x="2926" y="1510"/>
              <a:ext cx="172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f</a:t>
              </a:r>
            </a:p>
          </p:txBody>
        </p:sp>
        <p:sp>
          <p:nvSpPr>
            <p:cNvPr id="19482" name="Text Box 23"/>
            <p:cNvSpPr txBox="1">
              <a:spLocks noChangeArrowheads="1"/>
            </p:cNvSpPr>
            <p:nvPr/>
          </p:nvSpPr>
          <p:spPr bwMode="auto">
            <a:xfrm>
              <a:off x="3342" y="886"/>
              <a:ext cx="216" cy="29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5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9460" name="Text Box 24"/>
          <p:cNvSpPr txBox="1">
            <a:spLocks noChangeArrowheads="1"/>
          </p:cNvSpPr>
          <p:nvPr/>
        </p:nvSpPr>
        <p:spPr bwMode="auto">
          <a:xfrm>
            <a:off x="1330325" y="950913"/>
            <a:ext cx="7778750" cy="18573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Could use (V,E) to </a:t>
            </a:r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model</a:t>
            </a:r>
            <a:r>
              <a:rPr lang="en-US" altLang="zh-CN" sz="2900">
                <a:latin typeface="Comic Sans MS" pitchFamily="66" charset="0"/>
                <a:ea typeface="SimSun" pitchFamily="2" charset="-122"/>
              </a:rPr>
              <a:t>: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Computer networks:(computers,connections)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Social networks: (people, contacts)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Road networks: (intersections, roads)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9461" name="Text Box 26"/>
          <p:cNvSpPr txBox="1">
            <a:spLocks noChangeArrowheads="1"/>
          </p:cNvSpPr>
          <p:nvPr/>
        </p:nvSpPr>
        <p:spPr bwMode="auto">
          <a:xfrm>
            <a:off x="5813425" y="3440113"/>
            <a:ext cx="2941638" cy="22987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Could also need:</a:t>
            </a:r>
          </a:p>
          <a:p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multiple</a:t>
            </a:r>
            <a:r>
              <a:rPr lang="en-US" altLang="zh-CN" sz="2900">
                <a:latin typeface="Comic Sans MS" pitchFamily="66" charset="0"/>
                <a:ea typeface="SimSun" pitchFamily="2" charset="-122"/>
              </a:rPr>
              <a:t> edges,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edge </a:t>
            </a:r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directions,</a:t>
            </a:r>
            <a:endParaRPr lang="en-US" altLang="zh-CN" sz="290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290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labels</a:t>
            </a:r>
            <a:r>
              <a:rPr lang="en-US" altLang="zh-CN" sz="2900">
                <a:latin typeface="Comic Sans MS" pitchFamily="66" charset="0"/>
                <a:ea typeface="SimSun" pitchFamily="2" charset="-122"/>
              </a:rPr>
              <a:t> on verts</a:t>
            </a:r>
          </a:p>
          <a:p>
            <a:r>
              <a:rPr lang="en-US" altLang="zh-CN" sz="2900">
                <a:latin typeface="Comic Sans MS" pitchFamily="66" charset="0"/>
                <a:ea typeface="SimSun" pitchFamily="2" charset="-122"/>
              </a:rPr>
              <a:t>and edges, etc.</a:t>
            </a:r>
            <a:endParaRPr lang="en-US" altLang="zh-CN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1946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817CA50D-9C0E-4FD2-97D4-F708623D150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C66FAF0E-FEAF-457D-BC6B-3D5223E371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413" y="2579688"/>
            <a:ext cx="6935787" cy="1670050"/>
          </a:xfrm>
        </p:spPr>
        <p:txBody>
          <a:bodyPr/>
          <a:lstStyle/>
          <a:p>
            <a:pPr>
              <a:buFontTx/>
              <a:buNone/>
            </a:pPr>
            <a:r>
              <a:rPr lang="en-US" sz="6600" dirty="0"/>
              <a:t>Vertex Degree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945313" y="1312863"/>
            <a:ext cx="1752600" cy="2441575"/>
            <a:chOff x="6945313" y="1312863"/>
            <a:chExt cx="1752600" cy="2441575"/>
          </a:xfrm>
        </p:grpSpPr>
        <p:sp>
          <p:nvSpPr>
            <p:cNvPr id="569384" name="Oval 40"/>
            <p:cNvSpPr>
              <a:spLocks noChangeArrowheads="1"/>
            </p:cNvSpPr>
            <p:nvPr/>
          </p:nvSpPr>
          <p:spPr bwMode="auto">
            <a:xfrm>
              <a:off x="7097713" y="2074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5" name="Oval 41"/>
            <p:cNvSpPr>
              <a:spLocks noChangeArrowheads="1"/>
            </p:cNvSpPr>
            <p:nvPr/>
          </p:nvSpPr>
          <p:spPr bwMode="auto">
            <a:xfrm>
              <a:off x="7707313" y="1312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6" name="Oval 42"/>
            <p:cNvSpPr>
              <a:spLocks noChangeArrowheads="1"/>
            </p:cNvSpPr>
            <p:nvPr/>
          </p:nvSpPr>
          <p:spPr bwMode="auto">
            <a:xfrm>
              <a:off x="6945313" y="29130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7" name="Oval 43"/>
            <p:cNvSpPr>
              <a:spLocks noChangeArrowheads="1"/>
            </p:cNvSpPr>
            <p:nvPr/>
          </p:nvSpPr>
          <p:spPr bwMode="auto">
            <a:xfrm>
              <a:off x="8469313" y="2836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8" name="Oval 44"/>
            <p:cNvSpPr>
              <a:spLocks noChangeArrowheads="1"/>
            </p:cNvSpPr>
            <p:nvPr/>
          </p:nvSpPr>
          <p:spPr bwMode="auto">
            <a:xfrm>
              <a:off x="8316913" y="1693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9" name="Oval 45"/>
            <p:cNvSpPr>
              <a:spLocks noChangeArrowheads="1"/>
            </p:cNvSpPr>
            <p:nvPr/>
          </p:nvSpPr>
          <p:spPr bwMode="auto">
            <a:xfrm>
              <a:off x="7783513" y="35226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9391" name="AutoShape 47"/>
            <p:cNvCxnSpPr>
              <a:cxnSpLocks noChangeShapeType="1"/>
              <a:stCxn id="569386" idx="7"/>
              <a:endCxn id="569388" idx="3"/>
            </p:cNvCxnSpPr>
            <p:nvPr/>
          </p:nvCxnSpPr>
          <p:spPr bwMode="auto">
            <a:xfrm flipV="1">
              <a:off x="7140575" y="1897063"/>
              <a:ext cx="1209675" cy="10572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2" name="AutoShape 48"/>
            <p:cNvCxnSpPr>
              <a:cxnSpLocks noChangeShapeType="1"/>
              <a:stCxn id="569386" idx="6"/>
              <a:endCxn id="569387" idx="2"/>
            </p:cNvCxnSpPr>
            <p:nvPr/>
          </p:nvCxnSpPr>
          <p:spPr bwMode="auto">
            <a:xfrm flipV="1">
              <a:off x="7173913" y="2959100"/>
              <a:ext cx="1295400" cy="762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3" name="AutoShape 49"/>
            <p:cNvCxnSpPr>
              <a:cxnSpLocks noChangeShapeType="1"/>
            </p:cNvCxnSpPr>
            <p:nvPr/>
          </p:nvCxnSpPr>
          <p:spPr bwMode="auto">
            <a:xfrm flipV="1">
              <a:off x="7271459" y="1505305"/>
              <a:ext cx="447675" cy="60007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4" name="AutoShape 50"/>
            <p:cNvCxnSpPr>
              <a:cxnSpLocks noChangeShapeType="1"/>
              <a:stCxn id="569389" idx="7"/>
              <a:endCxn id="569388" idx="4"/>
            </p:cNvCxnSpPr>
            <p:nvPr/>
          </p:nvCxnSpPr>
          <p:spPr bwMode="auto">
            <a:xfrm flipV="1">
              <a:off x="7978775" y="1930400"/>
              <a:ext cx="452438" cy="163353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5" name="AutoShape 51"/>
            <p:cNvCxnSpPr>
              <a:cxnSpLocks noChangeShapeType="1"/>
              <a:endCxn id="569387" idx="3"/>
            </p:cNvCxnSpPr>
            <p:nvPr/>
          </p:nvCxnSpPr>
          <p:spPr bwMode="auto">
            <a:xfrm flipV="1">
              <a:off x="7988300" y="3032125"/>
              <a:ext cx="514350" cy="5207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6" name="AutoShape 52"/>
            <p:cNvCxnSpPr>
              <a:cxnSpLocks noChangeShapeType="1"/>
            </p:cNvCxnSpPr>
            <p:nvPr/>
          </p:nvCxnSpPr>
          <p:spPr bwMode="auto">
            <a:xfrm flipH="1" flipV="1">
              <a:off x="7809622" y="1535467"/>
              <a:ext cx="76200" cy="198120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7" name="AutoShape 53"/>
            <p:cNvCxnSpPr>
              <a:cxnSpLocks noChangeShapeType="1"/>
              <a:stCxn id="569384" idx="5"/>
              <a:endCxn id="569389" idx="1"/>
            </p:cNvCxnSpPr>
            <p:nvPr/>
          </p:nvCxnSpPr>
          <p:spPr bwMode="auto">
            <a:xfrm>
              <a:off x="7292975" y="2278063"/>
              <a:ext cx="523875" cy="12858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9401" name="Oval 57"/>
            <p:cNvSpPr>
              <a:spLocks noChangeArrowheads="1"/>
            </p:cNvSpPr>
            <p:nvPr/>
          </p:nvSpPr>
          <p:spPr bwMode="auto">
            <a:xfrm>
              <a:off x="7702550" y="131603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402" name="Oval 58"/>
            <p:cNvSpPr>
              <a:spLocks noChangeArrowheads="1"/>
            </p:cNvSpPr>
            <p:nvPr/>
          </p:nvSpPr>
          <p:spPr bwMode="auto">
            <a:xfrm>
              <a:off x="7778750" y="3525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7W.</a:t>
            </a:r>
            <a:fld id="{ACC363C6-8D9D-421F-8655-B729B7FC22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362075"/>
            <a:ext cx="6262688" cy="187801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degree</a:t>
            </a:r>
            <a:r>
              <a:rPr lang="en-US" sz="4800" dirty="0"/>
              <a:t> of a vertex is</a:t>
            </a:r>
          </a:p>
          <a:p>
            <a:pPr>
              <a:buFontTx/>
              <a:buNone/>
            </a:pPr>
            <a:r>
              <a:rPr lang="en-US" sz="4800" dirty="0"/>
              <a:t># of </a:t>
            </a:r>
            <a:r>
              <a:rPr lang="en-US" sz="4800" dirty="0">
                <a:solidFill>
                  <a:srgbClr val="FF00FF"/>
                </a:solidFill>
              </a:rPr>
              <a:t>incident</a:t>
            </a:r>
            <a:r>
              <a:rPr lang="en-US" sz="4800" dirty="0"/>
              <a:t> edges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Vertex degree</a:t>
            </a:r>
          </a:p>
        </p:txBody>
      </p:sp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481553" y="1530163"/>
            <a:ext cx="7423157" cy="2951163"/>
            <a:chOff x="433" y="1054"/>
            <a:chExt cx="4676" cy="1859"/>
          </a:xfrm>
        </p:grpSpPr>
        <p:grpSp>
          <p:nvGrpSpPr>
            <p:cNvPr id="29" name="Group 65"/>
            <p:cNvGrpSpPr>
              <a:grpSpLocks/>
            </p:cNvGrpSpPr>
            <p:nvPr/>
          </p:nvGrpSpPr>
          <p:grpSpPr bwMode="auto">
            <a:xfrm>
              <a:off x="433" y="2337"/>
              <a:ext cx="2152" cy="576"/>
              <a:chOff x="433" y="2337"/>
              <a:chExt cx="2152" cy="576"/>
            </a:xfrm>
          </p:grpSpPr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3" y="2337"/>
                <a:ext cx="215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5400" dirty="0"/>
                  <a:t>deg(</a:t>
                </a:r>
                <a:r>
                  <a:rPr lang="en-US" sz="5400" i="1" dirty="0">
                    <a:solidFill>
                      <a:schemeClr val="accent2"/>
                    </a:solidFill>
                  </a:rPr>
                  <a:t>  </a:t>
                </a:r>
                <a:r>
                  <a:rPr lang="en-US" sz="5400" dirty="0"/>
                  <a:t>) = 2</a:t>
                </a: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1377" y="2601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4709" y="1054"/>
              <a:ext cx="400" cy="1262"/>
              <a:chOff x="4709" y="1054"/>
              <a:chExt cx="400" cy="1262"/>
            </a:xfrm>
          </p:grpSpPr>
          <p:cxnSp>
            <p:nvCxnSpPr>
              <p:cNvPr id="31" name="AutoShape 56"/>
              <p:cNvCxnSpPr>
                <a:cxnSpLocks noChangeShapeType="1"/>
              </p:cNvCxnSpPr>
              <p:nvPr/>
            </p:nvCxnSpPr>
            <p:spPr bwMode="auto">
              <a:xfrm flipH="1" flipV="1">
                <a:off x="5061" y="1068"/>
                <a:ext cx="48" cy="1248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4709" y="1054"/>
                <a:ext cx="279" cy="376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7950</TotalTime>
  <Words>1394</Words>
  <Application>Microsoft Macintosh PowerPoint</Application>
  <PresentationFormat>On-screen Show (4:3)</PresentationFormat>
  <Paragraphs>451</Paragraphs>
  <Slides>53</Slides>
  <Notes>53</Notes>
  <HiddenSlides>17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6.042 Lecture Template</vt:lpstr>
      <vt:lpstr>1_6.042 Lecture Template</vt:lpstr>
      <vt:lpstr>Equation</vt:lpstr>
      <vt:lpstr>PowerPoint Presentation</vt:lpstr>
      <vt:lpstr>Types of Graphs</vt:lpstr>
      <vt:lpstr>A simple graph:</vt:lpstr>
      <vt:lpstr>A Simple Graph</vt:lpstr>
      <vt:lpstr>A simple graph G:</vt:lpstr>
      <vt:lpstr>A simple graph G</vt:lpstr>
      <vt:lpstr>A simple graph G</vt:lpstr>
      <vt:lpstr>PowerPoint Presentation</vt:lpstr>
      <vt:lpstr>Vertex degree</vt:lpstr>
      <vt:lpstr>Vertex degree</vt:lpstr>
      <vt:lpstr>Possible Graph?</vt:lpstr>
      <vt:lpstr>PowerPoint Presentation</vt:lpstr>
      <vt:lpstr>PowerPoint Presentation</vt:lpstr>
      <vt:lpstr>Sex in America: Men more Promiscuous?</vt:lpstr>
      <vt:lpstr>Sex Partner Graph</vt:lpstr>
      <vt:lpstr>Counting pairs of partners</vt:lpstr>
      <vt:lpstr>PowerPoint Presentation</vt:lpstr>
      <vt:lpstr>PowerPoint Presentation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  <vt:lpstr>PowerPoint Presentation</vt:lpstr>
      <vt:lpstr>             Paths </vt:lpstr>
      <vt:lpstr>             Paths </vt:lpstr>
      <vt:lpstr>             Paths </vt:lpstr>
      <vt:lpstr>             Paths </vt:lpstr>
      <vt:lpstr>             Paths </vt:lpstr>
      <vt:lpstr>             Paths </vt:lpstr>
      <vt:lpstr>Connectedness</vt:lpstr>
      <vt:lpstr>        Simple Paths</vt:lpstr>
      <vt:lpstr>        Simple Paths</vt:lpstr>
      <vt:lpstr>Paths &amp; Simple Paths</vt:lpstr>
      <vt:lpstr>Paths &amp; Simple Paths</vt:lpstr>
      <vt:lpstr>Paths &amp; Simple Paths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1228</cp:revision>
  <cp:lastPrinted>2011-03-16T04:48:43Z</cp:lastPrinted>
  <dcterms:created xsi:type="dcterms:W3CDTF">2011-03-16T04:45:34Z</dcterms:created>
  <dcterms:modified xsi:type="dcterms:W3CDTF">2011-10-21T18:22:35Z</dcterms:modified>
</cp:coreProperties>
</file>