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404" r:id="rId2"/>
    <p:sldId id="442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</p:sldIdLst>
  <p:sldSz cx="9144000" cy="6858000" type="screen4x3"/>
  <p:notesSz cx="7315200" cy="9601200"/>
  <p:custDataLst>
    <p:tags r:id="rId1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BB0FAB"/>
    <a:srgbClr val="000099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3" autoAdjust="0"/>
    <p:restoredTop sz="94630" autoAdjust="0"/>
  </p:normalViewPr>
  <p:slideViewPr>
    <p:cSldViewPr snapToGrid="0" showGuides="1">
      <p:cViewPr varScale="1">
        <p:scale>
          <a:sx n="122" d="100"/>
          <a:sy n="122" d="100"/>
        </p:scale>
        <p:origin x="-392" y="-104"/>
      </p:cViewPr>
      <p:guideLst>
        <p:guide orient="horz" pos="216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7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F7FEA-A659-42EC-A266-7D0741F4E136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DA413-0B0D-4575-BBC6-BFC87808FA77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C93CF-58AB-414A-B637-2B2A66604270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29A-1E6F-4F71-995C-CB2A5CF88C4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71714-01CA-49AD-841C-DA9CC41985E5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7D176-40D1-4F12-B8DC-716769162FAB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ACC5C-EE4F-4DC1-AFBB-C3B14383104E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6EADE-DE08-47FC-90C7-1DECEFDF122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B5F16-68DA-41D6-801F-8A8B70D2BC66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99CAE-1688-4618-A394-F44276AB8A5B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3EBBC-C655-44E9-AD34-D1F2F7297403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7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7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7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8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19764" y="6594296"/>
            <a:ext cx="16242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friends-strangers.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11,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38074" y="2079252"/>
            <a:ext cx="8373935" cy="2772200"/>
          </a:xfrm>
          <a:prstGeom prst="rect">
            <a:avLst/>
          </a:prstGeom>
        </p:spPr>
        <p:txBody>
          <a:bodyPr/>
          <a:lstStyle/>
          <a:p>
            <a:r>
              <a:rPr lang="en-US" sz="8000" dirty="0" smtClean="0">
                <a:solidFill>
                  <a:schemeClr val="tx2"/>
                </a:solidFill>
                <a:latin typeface="Comic Sans MS" pitchFamily="66" charset="0"/>
              </a:rPr>
              <a:t>Another Proof by Cases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1406" y="6594296"/>
            <a:ext cx="1392598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2228850"/>
            <a:ext cx="8877300" cy="2324100"/>
          </a:xfrm>
        </p:spPr>
        <p:txBody>
          <a:bodyPr/>
          <a:lstStyle/>
          <a:p>
            <a:pPr>
              <a:buFontTx/>
              <a:buNone/>
            </a:pPr>
            <a:r>
              <a:rPr lang="en-US" sz="3800" smtClean="0"/>
              <a:t>Since the Claim is true in either case, </a:t>
            </a:r>
          </a:p>
          <a:p>
            <a:pPr>
              <a:buFontTx/>
              <a:buNone/>
            </a:pPr>
            <a:r>
              <a:rPr lang="en-US" sz="3800" smtClean="0"/>
              <a:t>and one of these cases always holds,</a:t>
            </a:r>
          </a:p>
          <a:p>
            <a:pPr>
              <a:buFontTx/>
              <a:buNone/>
            </a:pPr>
            <a:r>
              <a:rPr lang="en-US" sz="3800" smtClean="0"/>
              <a:t>the Claim is always true.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65307" y="6594296"/>
            <a:ext cx="147869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Theorem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333375" y="1485900"/>
            <a:ext cx="8362950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For any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, every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group of people will include either</a:t>
            </a:r>
          </a:p>
          <a:p>
            <a:pPr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mutual friends, or</a:t>
            </a:r>
          </a:p>
          <a:p>
            <a:pPr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mutual strangers.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Let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R(k)</a:t>
            </a:r>
            <a:r>
              <a:rPr lang="en-US" sz="3600" dirty="0">
                <a:latin typeface="Comic Sans MS" pitchFamily="66" charset="0"/>
              </a:rPr>
              <a:t> be the large enough size.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So we’ve proved that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R(3) = 6</a:t>
            </a:r>
            <a:r>
              <a:rPr lang="en-US" sz="3600" dirty="0">
                <a:latin typeface="Comic Sans MS" pitchFamily="66" charset="0"/>
              </a:rPr>
              <a:t>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87899" y="6594296"/>
            <a:ext cx="1456104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Numbers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2147888"/>
            <a:ext cx="8686800" cy="2555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Turns out that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R(4) = 18 </a:t>
            </a:r>
            <a:r>
              <a:rPr lang="en-US" sz="4000" dirty="0">
                <a:latin typeface="Comic Sans MS" pitchFamily="66" charset="0"/>
              </a:rPr>
              <a:t>(not easy!)</a:t>
            </a:r>
          </a:p>
          <a:p>
            <a:pPr algn="l"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R(5)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unknown</a:t>
            </a:r>
            <a:r>
              <a:rPr lang="en-US" sz="4000" dirty="0">
                <a:latin typeface="Comic Sans MS" pitchFamily="66" charset="0"/>
              </a:rPr>
              <a:t>!</a:t>
            </a:r>
          </a:p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Paul </a:t>
            </a:r>
            <a:r>
              <a:rPr lang="en-US" sz="4000" dirty="0" err="1">
                <a:latin typeface="Comic Sans MS" pitchFamily="66" charset="0"/>
              </a:rPr>
              <a:t>Erd</a:t>
            </a:r>
            <a:r>
              <a:rPr lang="en-US" sz="4000" dirty="0" err="1">
                <a:latin typeface="Comic Sans MS" pitchFamily="66" charset="0"/>
                <a:cs typeface="Times New Roman" pitchFamily="18" charset="0"/>
              </a:rPr>
              <a:t>ö</a:t>
            </a:r>
            <a:r>
              <a:rPr lang="en-US" sz="4000" dirty="0" err="1">
                <a:latin typeface="Comic Sans MS" pitchFamily="66" charset="0"/>
              </a:rPr>
              <a:t>s</a:t>
            </a:r>
            <a:r>
              <a:rPr lang="en-US" sz="4000" dirty="0">
                <a:latin typeface="Comic Sans MS" pitchFamily="66" charset="0"/>
              </a:rPr>
              <a:t> considered finding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R(6)</a:t>
            </a:r>
          </a:p>
          <a:p>
            <a:pPr algn="l">
              <a:defRPr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 hopeless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challenge!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65307" y="6594296"/>
            <a:ext cx="147869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182" y="1412392"/>
            <a:ext cx="8175062" cy="4965812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/>
              <a:t>Six people.  Every two are </a:t>
            </a:r>
          </a:p>
          <a:p>
            <a:pPr>
              <a:buFontTx/>
              <a:buNone/>
            </a:pPr>
            <a:r>
              <a:rPr lang="en-US" sz="4400" dirty="0" smtClean="0"/>
              <a:t>either friends or strangers.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6600"/>
                </a:solidFill>
              </a:rPr>
              <a:t>Claim</a:t>
            </a:r>
            <a:r>
              <a:rPr lang="en-US" sz="4400" dirty="0" smtClean="0"/>
              <a:t>: there is a set of</a:t>
            </a:r>
          </a:p>
          <a:p>
            <a:pPr algn="ctr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3</a:t>
            </a:r>
            <a:r>
              <a:rPr lang="en-US" sz="4400" dirty="0" smtClean="0">
                <a:solidFill>
                  <a:srgbClr val="0066FF"/>
                </a:solidFill>
              </a:rPr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mutual friends</a:t>
            </a:r>
            <a:r>
              <a:rPr lang="en-US" sz="4400" dirty="0" smtClean="0"/>
              <a:t> or</a:t>
            </a:r>
            <a:endParaRPr lang="en-US" sz="44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4400" dirty="0" smtClean="0">
                <a:solidFill>
                  <a:srgbClr val="000099"/>
                </a:solidFill>
              </a:rPr>
              <a:t>3 mutual strangers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Friends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000099"/>
                </a:solidFill>
              </a:rPr>
              <a:t>Strangers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Friends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000099"/>
                </a:solidFill>
              </a:rPr>
              <a:t>Strangers</a:t>
            </a:r>
          </a:p>
        </p:txBody>
      </p:sp>
      <p:sp>
        <p:nvSpPr>
          <p:cNvPr id="17412" name="Oval 71"/>
          <p:cNvSpPr>
            <a:spLocks noChangeArrowheads="1"/>
          </p:cNvSpPr>
          <p:nvPr/>
        </p:nvSpPr>
        <p:spPr bwMode="auto">
          <a:xfrm>
            <a:off x="4443413" y="248285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72"/>
          <p:cNvSpPr>
            <a:spLocks noChangeArrowheads="1"/>
          </p:cNvSpPr>
          <p:nvPr/>
        </p:nvSpPr>
        <p:spPr bwMode="auto">
          <a:xfrm>
            <a:off x="5443538" y="3090863"/>
            <a:ext cx="214312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3"/>
          <p:cNvSpPr>
            <a:spLocks noChangeArrowheads="1"/>
          </p:cNvSpPr>
          <p:nvPr/>
        </p:nvSpPr>
        <p:spPr bwMode="auto">
          <a:xfrm>
            <a:off x="3457575" y="4165600"/>
            <a:ext cx="214313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581400" y="2581275"/>
            <a:ext cx="2047875" cy="2370138"/>
            <a:chOff x="3581884" y="2581276"/>
            <a:chExt cx="2047392" cy="2369802"/>
          </a:xfrm>
        </p:grpSpPr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3581884" y="2581276"/>
              <a:ext cx="2047392" cy="2369802"/>
              <a:chOff x="3581884" y="2581276"/>
              <a:chExt cx="2047392" cy="2369802"/>
            </a:xfrm>
          </p:grpSpPr>
          <p:grpSp>
            <p:nvGrpSpPr>
              <p:cNvPr id="4" name="Group 69"/>
              <p:cNvGrpSpPr>
                <a:grpSpLocks/>
              </p:cNvGrpSpPr>
              <p:nvPr/>
            </p:nvGrpSpPr>
            <p:grpSpPr bwMode="auto">
              <a:xfrm>
                <a:off x="3605310" y="2629327"/>
                <a:ext cx="1932940" cy="1568081"/>
                <a:chOff x="3605310" y="2629327"/>
                <a:chExt cx="1932940" cy="1568081"/>
              </a:xfrm>
            </p:grpSpPr>
            <p:cxnSp>
              <p:nvCxnSpPr>
                <p:cNvPr id="17450" name="AutoShape 154"/>
                <p:cNvCxnSpPr>
                  <a:cxnSpLocks noChangeShapeType="1"/>
                </p:cNvCxnSpPr>
                <p:nvPr/>
              </p:nvCxnSpPr>
              <p:spPr bwMode="auto">
                <a:xfrm>
                  <a:off x="4649281" y="2629327"/>
                  <a:ext cx="860394" cy="531030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1" name="AutoShape 15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05310" y="3257523"/>
                  <a:ext cx="1932940" cy="93497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2" name="AutoShape 160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6549" y="2654242"/>
                  <a:ext cx="879251" cy="154316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3581884" y="3276156"/>
                <a:ext cx="912858" cy="1674922"/>
                <a:chOff x="3581884" y="3276156"/>
                <a:chExt cx="912858" cy="1674922"/>
              </a:xfrm>
            </p:grpSpPr>
            <p:cxnSp>
              <p:nvCxnSpPr>
                <p:cNvPr id="17447" name="AutoShape 14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160157" y="3769910"/>
                  <a:ext cx="857864" cy="1440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8" name="AutoShape 152"/>
                <p:cNvCxnSpPr>
                  <a:cxnSpLocks noChangeShapeType="1"/>
                  <a:stCxn id="17418" idx="2"/>
                  <a:endCxn id="17414" idx="5"/>
                </p:cNvCxnSpPr>
                <p:nvPr/>
              </p:nvCxnSpPr>
              <p:spPr bwMode="auto">
                <a:xfrm rot="10800000">
                  <a:off x="3601513" y="4353041"/>
                  <a:ext cx="860090" cy="598037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9" name="AutoShape 158"/>
                <p:cNvCxnSpPr>
                  <a:cxnSpLocks noChangeShapeType="1"/>
                  <a:stCxn id="17416" idx="5"/>
                  <a:endCxn id="17418" idx="1"/>
                </p:cNvCxnSpPr>
                <p:nvPr/>
              </p:nvCxnSpPr>
              <p:spPr bwMode="auto">
                <a:xfrm rot="16200000" flipH="1">
                  <a:off x="3256030" y="3635339"/>
                  <a:ext cx="1597896" cy="87952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6" name="Group 67"/>
              <p:cNvGrpSpPr>
                <a:grpSpLocks/>
              </p:cNvGrpSpPr>
              <p:nvPr/>
            </p:nvGrpSpPr>
            <p:grpSpPr bwMode="auto">
              <a:xfrm>
                <a:off x="3601512" y="2581276"/>
                <a:ext cx="2027764" cy="2369801"/>
                <a:chOff x="3601512" y="2581276"/>
                <a:chExt cx="2027764" cy="2369801"/>
              </a:xfrm>
            </p:grpSpPr>
            <p:cxnSp>
              <p:nvCxnSpPr>
                <p:cNvPr id="17439" name="AutoShape 148"/>
                <p:cNvCxnSpPr>
                  <a:cxnSpLocks noChangeShapeType="1"/>
                  <a:stCxn id="17414" idx="5"/>
                  <a:endCxn id="17417" idx="2"/>
                </p:cNvCxnSpPr>
                <p:nvPr/>
              </p:nvCxnSpPr>
              <p:spPr bwMode="auto">
                <a:xfrm rot="5400000" flipH="1" flipV="1">
                  <a:off x="4526093" y="3363843"/>
                  <a:ext cx="64616" cy="191377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0" name="AutoShape 149"/>
                <p:cNvCxnSpPr>
                  <a:cxnSpLocks noChangeShapeType="1"/>
                  <a:stCxn id="17417" idx="0"/>
                </p:cNvCxnSpPr>
                <p:nvPr/>
              </p:nvCxnSpPr>
              <p:spPr bwMode="auto">
                <a:xfrm rot="5400000" flipH="1" flipV="1">
                  <a:off x="5192721" y="3743746"/>
                  <a:ext cx="871435" cy="1674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1" name="AutoShape 150"/>
                <p:cNvCxnSpPr>
                  <a:cxnSpLocks noChangeShapeType="1"/>
                  <a:stCxn id="17416" idx="6"/>
                </p:cNvCxnSpPr>
                <p:nvPr/>
              </p:nvCxnSpPr>
              <p:spPr bwMode="auto">
                <a:xfrm>
                  <a:off x="3648353" y="3199131"/>
                  <a:ext cx="1866937" cy="161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2" name="AutoShape 151"/>
                <p:cNvCxnSpPr>
                  <a:cxnSpLocks noChangeShapeType="1"/>
                  <a:stCxn id="17418" idx="6"/>
                  <a:endCxn id="17417" idx="3"/>
                </p:cNvCxnSpPr>
                <p:nvPr/>
              </p:nvCxnSpPr>
              <p:spPr bwMode="auto">
                <a:xfrm flipV="1">
                  <a:off x="4687898" y="4365449"/>
                  <a:ext cx="860532" cy="58562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3" name="AutoShape 153"/>
                <p:cNvCxnSpPr>
                  <a:cxnSpLocks noChangeShapeType="1"/>
                  <a:stCxn id="17416" idx="7"/>
                </p:cNvCxnSpPr>
                <p:nvPr/>
              </p:nvCxnSpPr>
              <p:spPr bwMode="auto">
                <a:xfrm rot="5400000" flipH="1" flipV="1">
                  <a:off x="3767993" y="2428496"/>
                  <a:ext cx="540830" cy="84638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4" name="AutoShape 155"/>
                <p:cNvCxnSpPr>
                  <a:cxnSpLocks noChangeShapeType="1"/>
                  <a:stCxn id="17418" idx="0"/>
                </p:cNvCxnSpPr>
                <p:nvPr/>
              </p:nvCxnSpPr>
              <p:spPr bwMode="auto">
                <a:xfrm rot="5400000" flipH="1" flipV="1">
                  <a:off x="3498779" y="3766145"/>
                  <a:ext cx="2151943" cy="1674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5" name="AutoShape 157"/>
                <p:cNvCxnSpPr>
                  <a:cxnSpLocks noChangeShapeType="1"/>
                  <a:stCxn id="17417" idx="1"/>
                  <a:endCxn id="17416" idx="5"/>
                </p:cNvCxnSpPr>
                <p:nvPr/>
              </p:nvCxnSpPr>
              <p:spPr bwMode="auto">
                <a:xfrm rot="16200000" flipV="1">
                  <a:off x="4114200" y="2777169"/>
                  <a:ext cx="935243" cy="193321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6" name="AutoShape 159"/>
                <p:cNvCxnSpPr>
                  <a:cxnSpLocks noChangeShapeType="1"/>
                  <a:stCxn id="17418" idx="7"/>
                </p:cNvCxnSpPr>
                <p:nvPr/>
              </p:nvCxnSpPr>
              <p:spPr bwMode="auto">
                <a:xfrm rot="5400000" flipH="1" flipV="1">
                  <a:off x="4302646" y="3628268"/>
                  <a:ext cx="1597896" cy="89367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17435" name="AutoShape 161"/>
            <p:cNvCxnSpPr>
              <a:cxnSpLocks noChangeShapeType="1"/>
              <a:endCxn id="17417" idx="1"/>
            </p:cNvCxnSpPr>
            <p:nvPr/>
          </p:nvCxnSpPr>
          <p:spPr bwMode="auto">
            <a:xfrm rot="16200000" flipH="1">
              <a:off x="4325044" y="2988014"/>
              <a:ext cx="1553099" cy="893672"/>
            </a:xfrm>
            <a:prstGeom prst="straightConnector1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17416" name="Oval 141"/>
          <p:cNvSpPr>
            <a:spLocks noChangeArrowheads="1"/>
          </p:cNvSpPr>
          <p:nvPr/>
        </p:nvSpPr>
        <p:spPr bwMode="auto">
          <a:xfrm>
            <a:off x="3470275" y="3103563"/>
            <a:ext cx="214313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45"/>
          <p:cNvSpPr>
            <a:spLocks noChangeArrowheads="1"/>
          </p:cNvSpPr>
          <p:nvPr/>
        </p:nvSpPr>
        <p:spPr bwMode="auto">
          <a:xfrm>
            <a:off x="5456238" y="417830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46"/>
          <p:cNvSpPr>
            <a:spLocks noChangeArrowheads="1"/>
          </p:cNvSpPr>
          <p:nvPr/>
        </p:nvSpPr>
        <p:spPr bwMode="auto">
          <a:xfrm>
            <a:off x="4456113" y="4830763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Box 41"/>
          <p:cNvSpPr txBox="1">
            <a:spLocks noChangeArrowheads="1"/>
          </p:cNvSpPr>
          <p:nvPr/>
        </p:nvSpPr>
        <p:spPr bwMode="auto">
          <a:xfrm>
            <a:off x="1724025" y="1476375"/>
            <a:ext cx="3546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People are circles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1950" y="5191125"/>
            <a:ext cx="5006975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red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friends</a:t>
            </a:r>
          </a:p>
          <a:p>
            <a:pPr algn="l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blue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strangers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87963" y="2079625"/>
            <a:ext cx="334327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3</a:t>
            </a:r>
            <a:r>
              <a:rPr lang="en-US" kern="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mutual friends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239713" y="2079625"/>
            <a:ext cx="379888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rgbClr val="000099"/>
                </a:solidFill>
                <a:latin typeface="Comic Sans MS" pitchFamily="66" charset="0"/>
              </a:rPr>
              <a:t>3 mutual strangers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635375" y="2613025"/>
            <a:ext cx="1835150" cy="1606550"/>
            <a:chOff x="3507153" y="2189957"/>
            <a:chExt cx="1834420" cy="1606978"/>
          </a:xfrm>
        </p:grpSpPr>
        <p:cxnSp>
          <p:nvCxnSpPr>
            <p:cNvPr id="17431" name="AutoShape 107"/>
            <p:cNvCxnSpPr>
              <a:cxnSpLocks noChangeShapeType="1"/>
              <a:stCxn id="17412" idx="6"/>
              <a:endCxn id="17413" idx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2" name="AutoShape 109"/>
            <p:cNvCxnSpPr>
              <a:cxnSpLocks noChangeShapeType="1"/>
              <a:stCxn id="17414" idx="7"/>
              <a:endCxn id="17413" idx="3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3" name="AutoShape 113"/>
            <p:cNvCxnSpPr>
              <a:cxnSpLocks noChangeShapeType="1"/>
              <a:stCxn id="17412" idx="3"/>
              <a:endCxn id="17414" idx="7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3476625" y="3097213"/>
            <a:ext cx="1200150" cy="1941512"/>
            <a:chOff x="3333750" y="2751138"/>
            <a:chExt cx="1200151" cy="1941512"/>
          </a:xfrm>
        </p:grpSpPr>
        <p:sp>
          <p:nvSpPr>
            <p:cNvPr id="17425" name="Oval 163"/>
            <p:cNvSpPr>
              <a:spLocks noChangeArrowheads="1"/>
            </p:cNvSpPr>
            <p:nvPr/>
          </p:nvSpPr>
          <p:spPr bwMode="auto">
            <a:xfrm>
              <a:off x="3333750" y="2751138"/>
              <a:ext cx="214313" cy="21590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Oval 166"/>
            <p:cNvSpPr>
              <a:spLocks noChangeArrowheads="1"/>
            </p:cNvSpPr>
            <p:nvPr/>
          </p:nvSpPr>
          <p:spPr bwMode="auto">
            <a:xfrm>
              <a:off x="3333750" y="3825875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168"/>
            <p:cNvSpPr>
              <a:spLocks noChangeArrowheads="1"/>
            </p:cNvSpPr>
            <p:nvPr/>
          </p:nvSpPr>
          <p:spPr bwMode="auto">
            <a:xfrm>
              <a:off x="4319588" y="4478338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8" name="AutoShape 169"/>
            <p:cNvCxnSpPr>
              <a:cxnSpLocks noChangeShapeType="1"/>
              <a:stCxn id="17426" idx="0"/>
              <a:endCxn id="17425" idx="4"/>
            </p:cNvCxnSpPr>
            <p:nvPr/>
          </p:nvCxnSpPr>
          <p:spPr bwMode="auto">
            <a:xfrm flipV="1">
              <a:off x="3441700" y="2967038"/>
              <a:ext cx="0" cy="858837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174"/>
            <p:cNvCxnSpPr>
              <a:cxnSpLocks noChangeShapeType="1"/>
              <a:stCxn id="17427" idx="2"/>
              <a:endCxn id="17426" idx="5"/>
            </p:cNvCxnSpPr>
            <p:nvPr/>
          </p:nvCxnSpPr>
          <p:spPr bwMode="auto">
            <a:xfrm flipH="1" flipV="1">
              <a:off x="3517900" y="4008438"/>
              <a:ext cx="801688" cy="576262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180"/>
            <p:cNvCxnSpPr>
              <a:cxnSpLocks noChangeShapeType="1"/>
              <a:stCxn id="17425" idx="5"/>
              <a:endCxn id="17427" idx="1"/>
            </p:cNvCxnSpPr>
            <p:nvPr/>
          </p:nvCxnSpPr>
          <p:spPr bwMode="auto">
            <a:xfrm>
              <a:off x="3517900" y="2935288"/>
              <a:ext cx="833438" cy="1574800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1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429" y="1499069"/>
            <a:ext cx="8393239" cy="3981603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4800" dirty="0" smtClean="0"/>
              <a:t>Take 3 minutes to find a counter-example</a:t>
            </a:r>
          </a:p>
          <a:p>
            <a:pPr algn="l">
              <a:lnSpc>
                <a:spcPct val="90000"/>
              </a:lnSpc>
            </a:pPr>
            <a:r>
              <a:rPr lang="en-US" sz="4800" dirty="0" smtClean="0"/>
              <a:t>--or convince yourself there isn’t any counterexample, that is, the </a:t>
            </a:r>
            <a:r>
              <a:rPr lang="en-US" sz="4800" dirty="0" smtClean="0">
                <a:solidFill>
                  <a:srgbClr val="006600"/>
                </a:solidFill>
              </a:rPr>
              <a:t>Claim</a:t>
            </a:r>
            <a:r>
              <a:rPr lang="en-US" sz="4800" dirty="0" smtClean="0"/>
              <a:t> is true.</a:t>
            </a:r>
            <a:r>
              <a:rPr lang="en-US" sz="4000" dirty="0" smtClean="0"/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defRPr/>
            </a:pPr>
            <a:r>
              <a:rPr lang="en-US" sz="4400" b="1" kern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Friends</a:t>
            </a:r>
            <a:r>
              <a:rPr lang="en-US" sz="4400" b="1" ker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&amp; </a:t>
            </a:r>
            <a:r>
              <a:rPr lang="en-US" sz="4400" b="1" kern="0">
                <a:solidFill>
                  <a:srgbClr val="000099"/>
                </a:solidFill>
                <a:latin typeface="Comic Sans MS" pitchFamily="66" charset="0"/>
                <a:ea typeface="+mj-ea"/>
                <a:cs typeface="+mj-cs"/>
              </a:rPr>
              <a:t>Strangers</a:t>
            </a:r>
            <a:endParaRPr lang="en-US" sz="4400" b="1" kern="0" dirty="0">
              <a:solidFill>
                <a:srgbClr val="000099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 5 other people.</a:t>
            </a:r>
            <a:endParaRPr lang="en-US" sz="4000" b="1" dirty="0" smtClean="0"/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70300" y="4121150"/>
            <a:ext cx="1778000" cy="2151063"/>
            <a:chOff x="3670300" y="4121150"/>
            <a:chExt cx="1778000" cy="2151063"/>
          </a:xfrm>
        </p:grpSpPr>
        <p:cxnSp>
          <p:nvCxnSpPr>
            <p:cNvPr id="346130" name="AutoShape 18"/>
            <p:cNvCxnSpPr>
              <a:cxnSpLocks noChangeShapeType="1"/>
              <a:stCxn id="19461" idx="7"/>
              <a:endCxn id="19462" idx="2"/>
            </p:cNvCxnSpPr>
            <p:nvPr/>
          </p:nvCxnSpPr>
          <p:spPr bwMode="auto">
            <a:xfrm flipV="1">
              <a:off x="3670300" y="4121150"/>
              <a:ext cx="7588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1" name="AutoShape 19"/>
            <p:cNvCxnSpPr>
              <a:cxnSpLocks noChangeShapeType="1"/>
              <a:stCxn id="19462" idx="6"/>
              <a:endCxn id="1946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2" name="AutoShape 20"/>
            <p:cNvCxnSpPr>
              <a:cxnSpLocks noChangeShapeType="1"/>
              <a:stCxn id="19466" idx="0"/>
              <a:endCxn id="1946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7" name="AutoShape 25"/>
            <p:cNvCxnSpPr>
              <a:cxnSpLocks noChangeShapeType="1"/>
              <a:stCxn id="19462" idx="3"/>
              <a:endCxn id="1946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8" name="AutoShape 26"/>
            <p:cNvCxnSpPr>
              <a:cxnSpLocks noChangeShapeType="1"/>
              <a:stCxn id="19462" idx="5"/>
              <a:endCxn id="19465" idx="1"/>
            </p:cNvCxnSpPr>
            <p:nvPr/>
          </p:nvCxnSpPr>
          <p:spPr bwMode="auto">
            <a:xfrm>
              <a:off x="4625975" y="4213225"/>
              <a:ext cx="822325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472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19485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6"/>
          <p:cNvGrpSpPr/>
          <p:nvPr/>
        </p:nvGrpSpPr>
        <p:grpSpPr>
          <a:xfrm>
            <a:off x="3671888" y="4116362"/>
            <a:ext cx="1778000" cy="2151063"/>
            <a:chOff x="673100" y="4268788"/>
            <a:chExt cx="1778000" cy="2151063"/>
          </a:xfrm>
        </p:grpSpPr>
        <p:cxnSp>
          <p:nvCxnSpPr>
            <p:cNvPr id="19480" name="AutoShape 61"/>
            <p:cNvCxnSpPr>
              <a:cxnSpLocks noChangeShapeType="1"/>
            </p:cNvCxnSpPr>
            <p:nvPr/>
          </p:nvCxnSpPr>
          <p:spPr bwMode="auto">
            <a:xfrm>
              <a:off x="1679575" y="4268788"/>
              <a:ext cx="771525" cy="506413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1" name="AutoShape 62"/>
            <p:cNvCxnSpPr>
              <a:cxnSpLocks noChangeShapeType="1"/>
            </p:cNvCxnSpPr>
            <p:nvPr/>
          </p:nvCxnSpPr>
          <p:spPr bwMode="auto">
            <a:xfrm flipV="1">
              <a:off x="1555750" y="4391026"/>
              <a:ext cx="0" cy="2028825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2" name="AutoShape 63"/>
            <p:cNvCxnSpPr>
              <a:cxnSpLocks noChangeShapeType="1"/>
            </p:cNvCxnSpPr>
            <p:nvPr/>
          </p:nvCxnSpPr>
          <p:spPr bwMode="auto">
            <a:xfrm flipH="1">
              <a:off x="673100" y="4360863"/>
              <a:ext cx="808038" cy="1455738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3" name="AutoShape 60"/>
            <p:cNvCxnSpPr>
              <a:cxnSpLocks noChangeShapeType="1"/>
            </p:cNvCxnSpPr>
            <p:nvPr/>
          </p:nvCxnSpPr>
          <p:spPr bwMode="auto">
            <a:xfrm flipV="1">
              <a:off x="673100" y="4268788"/>
              <a:ext cx="758825" cy="506413"/>
            </a:xfrm>
            <a:prstGeom prst="straightConnector1">
              <a:avLst/>
            </a:prstGeom>
            <a:noFill/>
            <a:ln w="31750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9484" name="AutoShape 64"/>
            <p:cNvCxnSpPr>
              <a:cxnSpLocks noChangeShapeType="1"/>
            </p:cNvCxnSpPr>
            <p:nvPr/>
          </p:nvCxnSpPr>
          <p:spPr bwMode="auto">
            <a:xfrm>
              <a:off x="1628775" y="4360863"/>
              <a:ext cx="822325" cy="1455738"/>
            </a:xfrm>
            <a:prstGeom prst="straightConnector1">
              <a:avLst/>
            </a:prstGeom>
            <a:noFill/>
            <a:ln w="317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947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5"/>
          <p:cNvGrpSpPr/>
          <p:nvPr/>
        </p:nvGrpSpPr>
        <p:grpSpPr>
          <a:xfrm>
            <a:off x="5869373" y="4823954"/>
            <a:ext cx="3046027" cy="1200329"/>
            <a:chOff x="6165208" y="4743271"/>
            <a:chExt cx="3046027" cy="1200329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6165208" y="4743271"/>
              <a:ext cx="3046027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 smtClean="0">
                  <a:latin typeface="Comic Sans MS" pitchFamily="66" charset="0"/>
                </a:rPr>
                <a:t>   has exactly</a:t>
              </a:r>
            </a:p>
            <a:p>
              <a:pPr algn="l"/>
              <a:r>
                <a:rPr lang="en-US" sz="3600" dirty="0" smtClean="0">
                  <a:latin typeface="Comic Sans MS" pitchFamily="66" charset="0"/>
                </a:rPr>
                <a:t>3 </a:t>
              </a:r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2" name="Oval 55"/>
            <p:cNvSpPr>
              <a:spLocks noChangeArrowheads="1"/>
            </p:cNvSpPr>
            <p:nvPr/>
          </p:nvSpPr>
          <p:spPr bwMode="auto">
            <a:xfrm>
              <a:off x="6272952" y="4979876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Proof of the </a:t>
            </a:r>
            <a:r>
              <a:rPr lang="en-US" dirty="0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 5 other people.</a:t>
            </a:r>
            <a:endParaRPr lang="en-US" sz="4000" b="1" dirty="0" smtClean="0"/>
          </a:p>
        </p:txBody>
      </p:sp>
      <p:sp>
        <p:nvSpPr>
          <p:cNvPr id="20485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1" name="AutoShape 18"/>
          <p:cNvCxnSpPr>
            <a:cxnSpLocks noChangeShapeType="1"/>
            <a:stCxn id="20485" idx="7"/>
            <a:endCxn id="20486" idx="2"/>
          </p:cNvCxnSpPr>
          <p:nvPr/>
        </p:nvCxnSpPr>
        <p:spPr bwMode="auto">
          <a:xfrm flipV="1">
            <a:off x="3670300" y="4121150"/>
            <a:ext cx="7588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2" name="AutoShape 19"/>
          <p:cNvCxnSpPr>
            <a:cxnSpLocks noChangeShapeType="1"/>
            <a:stCxn id="20486" idx="6"/>
            <a:endCxn id="20487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20"/>
          <p:cNvCxnSpPr>
            <a:cxnSpLocks noChangeShapeType="1"/>
            <a:stCxn id="20490" idx="0"/>
            <a:endCxn id="20486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25"/>
          <p:cNvCxnSpPr>
            <a:cxnSpLocks noChangeShapeType="1"/>
            <a:stCxn id="20486" idx="3"/>
            <a:endCxn id="20488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26"/>
          <p:cNvCxnSpPr>
            <a:cxnSpLocks noChangeShapeType="1"/>
            <a:stCxn id="20486" idx="5"/>
            <a:endCxn id="20489" idx="1"/>
          </p:cNvCxnSpPr>
          <p:nvPr/>
        </p:nvCxnSpPr>
        <p:spPr bwMode="auto">
          <a:xfrm>
            <a:off x="4625975" y="4213225"/>
            <a:ext cx="822325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496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20529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0500" name="AutoShape 61"/>
          <p:cNvCxnSpPr>
            <a:cxnSpLocks noChangeShapeType="1"/>
            <a:stCxn id="20497" idx="6"/>
            <a:endCxn id="20529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0501" name="AutoShape 62"/>
          <p:cNvCxnSpPr>
            <a:cxnSpLocks noChangeShapeType="1"/>
            <a:stCxn id="20531" idx="0"/>
            <a:endCxn id="20497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0502" name="AutoShape 63"/>
          <p:cNvCxnSpPr>
            <a:cxnSpLocks noChangeShapeType="1"/>
            <a:stCxn id="20497" idx="3"/>
            <a:endCxn id="20530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670300" y="4121150"/>
            <a:ext cx="1778000" cy="1547813"/>
            <a:chOff x="3670300" y="4121150"/>
            <a:chExt cx="1778000" cy="1547813"/>
          </a:xfrm>
        </p:grpSpPr>
        <p:cxnSp>
          <p:nvCxnSpPr>
            <p:cNvPr id="20527" name="AutoShape 60"/>
            <p:cNvCxnSpPr>
              <a:cxnSpLocks noChangeShapeType="1"/>
              <a:stCxn id="20496" idx="7"/>
              <a:endCxn id="20497" idx="2"/>
            </p:cNvCxnSpPr>
            <p:nvPr/>
          </p:nvCxnSpPr>
          <p:spPr bwMode="auto">
            <a:xfrm flipV="1">
              <a:off x="3670300" y="4121150"/>
              <a:ext cx="758825" cy="506413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20528" name="AutoShape 64"/>
            <p:cNvCxnSpPr>
              <a:cxnSpLocks noChangeShapeType="1"/>
              <a:stCxn id="20497" idx="5"/>
              <a:endCxn id="20498" idx="1"/>
            </p:cNvCxnSpPr>
            <p:nvPr/>
          </p:nvCxnSpPr>
          <p:spPr bwMode="auto">
            <a:xfrm>
              <a:off x="4625975" y="4213225"/>
              <a:ext cx="822325" cy="1455738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0507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513" name="AutoShape 19"/>
            <p:cNvCxnSpPr>
              <a:cxnSpLocks noChangeShapeType="1"/>
              <a:stCxn id="20508" idx="6"/>
              <a:endCxn id="2050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514" name="AutoShape 20"/>
            <p:cNvCxnSpPr>
              <a:cxnSpLocks noChangeShapeType="1"/>
              <a:stCxn id="20512" idx="0"/>
              <a:endCxn id="20508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515" name="AutoShape 25"/>
            <p:cNvCxnSpPr>
              <a:cxnSpLocks noChangeShapeType="1"/>
              <a:stCxn id="20508" idx="3"/>
              <a:endCxn id="20510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0516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0524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5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6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0520" name="AutoShape 61"/>
            <p:cNvCxnSpPr>
              <a:cxnSpLocks noChangeShapeType="1"/>
              <a:stCxn id="20517" idx="6"/>
              <a:endCxn id="2052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0521" name="AutoShape 62"/>
            <p:cNvCxnSpPr>
              <a:cxnSpLocks noChangeShapeType="1"/>
              <a:stCxn id="20526" idx="0"/>
              <a:endCxn id="20517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0522" name="AutoShape 63"/>
            <p:cNvCxnSpPr>
              <a:cxnSpLocks noChangeShapeType="1"/>
              <a:stCxn id="20517" idx="3"/>
              <a:endCxn id="20525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6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1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7" name="Group 57"/>
          <p:cNvGrpSpPr/>
          <p:nvPr/>
        </p:nvGrpSpPr>
        <p:grpSpPr>
          <a:xfrm>
            <a:off x="5869373" y="4823954"/>
            <a:ext cx="3046027" cy="1200329"/>
            <a:chOff x="5869373" y="4823954"/>
            <a:chExt cx="3046027" cy="1200329"/>
          </a:xfrm>
        </p:grpSpPr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869373" y="4823954"/>
              <a:ext cx="3046027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 smtClean="0">
                  <a:latin typeface="Comic Sans MS" pitchFamily="66" charset="0"/>
                </a:rPr>
                <a:t>   has exactly</a:t>
              </a:r>
            </a:p>
            <a:p>
              <a:pPr algn="l"/>
              <a:r>
                <a:rPr lang="en-US" sz="3600" dirty="0" smtClean="0">
                  <a:latin typeface="Comic Sans MS" pitchFamily="66" charset="0"/>
                </a:rPr>
                <a:t>3 </a:t>
              </a:r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5977117" y="5060559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58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1512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18" name="AutoShape 19"/>
            <p:cNvCxnSpPr>
              <a:cxnSpLocks noChangeShapeType="1"/>
              <a:stCxn id="21513" idx="6"/>
              <a:endCxn id="2151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19" name="AutoShape 20"/>
            <p:cNvCxnSpPr>
              <a:cxnSpLocks noChangeShapeType="1"/>
              <a:stCxn id="21517" idx="0"/>
              <a:endCxn id="21513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20" name="AutoShape 25"/>
            <p:cNvCxnSpPr>
              <a:cxnSpLocks noChangeShapeType="1"/>
              <a:stCxn id="21513" idx="3"/>
              <a:endCxn id="21515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1521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1529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1525" name="AutoShape 61"/>
            <p:cNvCxnSpPr>
              <a:cxnSpLocks noChangeShapeType="1"/>
              <a:stCxn id="21522" idx="6"/>
              <a:endCxn id="2152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6" name="AutoShape 62"/>
            <p:cNvCxnSpPr>
              <a:cxnSpLocks noChangeShapeType="1"/>
              <a:stCxn id="21531" idx="0"/>
              <a:endCxn id="2152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7" name="AutoShape 63"/>
            <p:cNvCxnSpPr>
              <a:cxnSpLocks noChangeShapeType="1"/>
              <a:stCxn id="21522" idx="3"/>
              <a:endCxn id="21530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36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1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920750" y="1524000"/>
            <a:ext cx="79184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Person 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has a line to each of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the 5 other people.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869373" y="4823954"/>
            <a:ext cx="30460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 has exactly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3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friends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4" name="Oval 55"/>
          <p:cNvSpPr>
            <a:spLocks noChangeArrowheads="1"/>
          </p:cNvSpPr>
          <p:nvPr/>
        </p:nvSpPr>
        <p:spPr bwMode="auto">
          <a:xfrm>
            <a:off x="5977117" y="5060559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3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Case 1:   </a:t>
            </a:r>
            <a:r>
              <a:rPr lang="en-US" dirty="0" smtClean="0">
                <a:solidFill>
                  <a:srgbClr val="F27122"/>
                </a:solidFill>
              </a:rPr>
              <a:t>2</a:t>
            </a:r>
            <a:r>
              <a:rPr lang="en-US" dirty="0" smtClean="0"/>
              <a:t> of these friends of </a:t>
            </a:r>
            <a:endParaRPr lang="en-US" dirty="0" smtClean="0">
              <a:solidFill>
                <a:srgbClr val="BB0FAB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</a:pPr>
            <a:r>
              <a:rPr lang="en-US" dirty="0" smtClean="0"/>
              <a:t>then we have </a:t>
            </a:r>
            <a:r>
              <a:rPr lang="en-US" dirty="0" smtClean="0">
                <a:solidFill>
                  <a:srgbClr val="C00000"/>
                </a:solidFill>
              </a:rPr>
              <a:t>3 mutual </a:t>
            </a:r>
            <a:r>
              <a:rPr lang="en-US" dirty="0" smtClean="0">
                <a:solidFill>
                  <a:srgbClr val="C00000"/>
                </a:solidFill>
              </a:rPr>
              <a:t>friends:</a:t>
            </a:r>
            <a:endParaRPr lang="en-US" dirty="0" smtClean="0"/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2541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47" name="AutoShape 19"/>
            <p:cNvCxnSpPr>
              <a:cxnSpLocks noChangeShapeType="1"/>
              <a:stCxn id="22542" idx="6"/>
              <a:endCxn id="2254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8" name="AutoShape 20"/>
            <p:cNvCxnSpPr>
              <a:cxnSpLocks noChangeShapeType="1"/>
              <a:stCxn id="22546" idx="0"/>
              <a:endCxn id="2254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9" name="AutoShape 25"/>
            <p:cNvCxnSpPr>
              <a:cxnSpLocks noChangeShapeType="1"/>
              <a:stCxn id="22542" idx="3"/>
              <a:endCxn id="2254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2550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255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2554" name="AutoShape 61"/>
            <p:cNvCxnSpPr>
              <a:cxnSpLocks noChangeShapeType="1"/>
              <a:stCxn id="22551" idx="6"/>
              <a:endCxn id="2255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5" name="AutoShape 62"/>
            <p:cNvCxnSpPr>
              <a:cxnSpLocks noChangeShapeType="1"/>
              <a:stCxn id="22560" idx="0"/>
              <a:endCxn id="2255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6" name="AutoShape 63"/>
            <p:cNvCxnSpPr>
              <a:cxnSpLocks noChangeShapeType="1"/>
              <a:stCxn id="22551" idx="3"/>
              <a:endCxn id="2255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100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5" name="Group 78"/>
          <p:cNvGrpSpPr/>
          <p:nvPr/>
        </p:nvGrpSpPr>
        <p:grpSpPr>
          <a:xfrm>
            <a:off x="3501231" y="4587875"/>
            <a:ext cx="2141538" cy="1236663"/>
            <a:chOff x="3492500" y="4587875"/>
            <a:chExt cx="2141538" cy="1236663"/>
          </a:xfrm>
          <a:solidFill>
            <a:srgbClr val="F27122"/>
          </a:solidFill>
        </p:grpSpPr>
        <p:sp>
          <p:nvSpPr>
            <p:cNvPr id="77" name="Oval 54"/>
            <p:cNvSpPr>
              <a:spLocks noChangeArrowheads="1"/>
            </p:cNvSpPr>
            <p:nvPr/>
          </p:nvSpPr>
          <p:spPr bwMode="auto">
            <a:xfrm>
              <a:off x="3492500" y="56165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5426075" y="45878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cxnSp>
        <p:nvCxnSpPr>
          <p:cNvPr id="112" name="Straight Connector 111"/>
          <p:cNvCxnSpPr>
            <a:cxnSpLocks noChangeShapeType="1"/>
          </p:cNvCxnSpPr>
          <p:nvPr/>
        </p:nvCxnSpPr>
        <p:spPr bwMode="auto">
          <a:xfrm flipV="1">
            <a:off x="3709988" y="4765675"/>
            <a:ext cx="1755775" cy="955675"/>
          </a:xfrm>
          <a:prstGeom prst="line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/>
          </a:ln>
        </p:spPr>
      </p:cxnSp>
      <p:grpSp>
        <p:nvGrpSpPr>
          <p:cNvPr id="6" name="Group 107"/>
          <p:cNvGrpSpPr>
            <a:grpSpLocks/>
          </p:cNvGrpSpPr>
          <p:nvPr/>
        </p:nvGrpSpPr>
        <p:grpSpPr bwMode="auto">
          <a:xfrm>
            <a:off x="3635375" y="4127500"/>
            <a:ext cx="1835150" cy="1606550"/>
            <a:chOff x="3507153" y="2189957"/>
            <a:chExt cx="1834420" cy="1606978"/>
          </a:xfrm>
        </p:grpSpPr>
        <p:cxnSp>
          <p:nvCxnSpPr>
            <p:cNvPr id="22538" name="AutoShape 107"/>
            <p:cNvCxnSpPr>
              <a:cxnSpLocks noChangeShapeType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39" name="AutoShape 109"/>
            <p:cNvCxnSpPr>
              <a:cxnSpLocks noChangeShapeType="1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40" name="AutoShape 113"/>
            <p:cNvCxnSpPr>
              <a:cxnSpLocks noChangeShapeType="1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Oval 55"/>
          <p:cNvSpPr>
            <a:spLocks noChangeArrowheads="1"/>
          </p:cNvSpPr>
          <p:nvPr/>
        </p:nvSpPr>
        <p:spPr bwMode="auto">
          <a:xfrm>
            <a:off x="7072313" y="1763712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69373" y="4823954"/>
            <a:ext cx="30460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 has exactly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3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friends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0" name="Oval 55"/>
          <p:cNvSpPr>
            <a:spLocks noChangeArrowheads="1"/>
          </p:cNvSpPr>
          <p:nvPr/>
        </p:nvSpPr>
        <p:spPr bwMode="auto">
          <a:xfrm>
            <a:off x="5977117" y="5060559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Case 2:  none of these friends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</a:t>
            </a:r>
            <a:endParaRPr lang="en-US" dirty="0" smtClean="0">
              <a:solidFill>
                <a:srgbClr val="BB0FAB"/>
              </a:solidFill>
            </a:endParaRPr>
          </a:p>
          <a:p>
            <a:pPr>
              <a:buFontTx/>
              <a:buNone/>
              <a:defRPr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  <a:defRPr/>
            </a:pPr>
            <a:r>
              <a:rPr lang="en-US" dirty="0" smtClean="0"/>
              <a:t>so we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 mutual strangers:</a:t>
            </a:r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8850" y="4006850"/>
            <a:ext cx="2146300" cy="2463800"/>
            <a:chOff x="3492500" y="4016375"/>
            <a:chExt cx="2146300" cy="2463801"/>
          </a:xfrm>
        </p:grpSpPr>
        <p:sp>
          <p:nvSpPr>
            <p:cNvPr id="23561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567" name="AutoShape 19"/>
            <p:cNvCxnSpPr>
              <a:cxnSpLocks noChangeShapeType="1"/>
              <a:stCxn id="23562" idx="6"/>
              <a:endCxn id="2356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568" name="AutoShape 20"/>
            <p:cNvCxnSpPr>
              <a:cxnSpLocks noChangeShapeType="1"/>
              <a:stCxn id="23566" idx="0"/>
              <a:endCxn id="2356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569" name="AutoShape 25"/>
            <p:cNvCxnSpPr>
              <a:cxnSpLocks noChangeShapeType="1"/>
              <a:stCxn id="23562" idx="3"/>
              <a:endCxn id="2356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3570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357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3574" name="AutoShape 61"/>
            <p:cNvCxnSpPr>
              <a:cxnSpLocks noChangeShapeType="1"/>
              <a:stCxn id="23571" idx="6"/>
              <a:endCxn id="2357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3575" name="AutoShape 62"/>
            <p:cNvCxnSpPr>
              <a:cxnSpLocks noChangeShapeType="1"/>
              <a:stCxn id="23580" idx="0"/>
              <a:endCxn id="2357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3576" name="AutoShape 63"/>
            <p:cNvCxnSpPr>
              <a:cxnSpLocks noChangeShapeType="1"/>
              <a:stCxn id="23571" idx="3"/>
              <a:endCxn id="2357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3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cxnSp>
        <p:nvCxnSpPr>
          <p:cNvPr id="60" name="AutoShape 1072"/>
          <p:cNvCxnSpPr>
            <a:cxnSpLocks noChangeShapeType="1"/>
          </p:cNvCxnSpPr>
          <p:nvPr/>
        </p:nvCxnSpPr>
        <p:spPr bwMode="auto">
          <a:xfrm>
            <a:off x="3716338" y="5724525"/>
            <a:ext cx="777875" cy="55880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cxnSp>
        <p:nvCxnSpPr>
          <p:cNvPr id="61" name="AutoShape 1073"/>
          <p:cNvCxnSpPr>
            <a:cxnSpLocks noChangeShapeType="1"/>
          </p:cNvCxnSpPr>
          <p:nvPr/>
        </p:nvCxnSpPr>
        <p:spPr bwMode="auto">
          <a:xfrm flipV="1">
            <a:off x="3716338" y="4756150"/>
            <a:ext cx="1747837" cy="9683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cxnSp>
        <p:nvCxnSpPr>
          <p:cNvPr id="62" name="AutoShape 1074"/>
          <p:cNvCxnSpPr>
            <a:cxnSpLocks noChangeShapeType="1"/>
          </p:cNvCxnSpPr>
          <p:nvPr/>
        </p:nvCxnSpPr>
        <p:spPr bwMode="auto">
          <a:xfrm flipV="1">
            <a:off x="4641850" y="4756150"/>
            <a:ext cx="822325" cy="15271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sp>
        <p:nvSpPr>
          <p:cNvPr id="32" name="Oval 55"/>
          <p:cNvSpPr>
            <a:spLocks noChangeArrowheads="1"/>
          </p:cNvSpPr>
          <p:nvPr/>
        </p:nvSpPr>
        <p:spPr bwMode="auto">
          <a:xfrm>
            <a:off x="7738681" y="1752583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3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7586</TotalTime>
  <Words>429</Words>
  <Application>Microsoft Macintosh PowerPoint</Application>
  <PresentationFormat>On-screen Show (4:3)</PresentationFormat>
  <Paragraphs>85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6.042 Lecture Template</vt:lpstr>
      <vt:lpstr>PowerPoint Presentation</vt:lpstr>
      <vt:lpstr>Friends &amp; Strangers</vt:lpstr>
      <vt:lpstr>Friends &amp; Strangers</vt:lpstr>
      <vt:lpstr>PowerPoint Presentation</vt:lpstr>
      <vt:lpstr>A Proof of the Claim</vt:lpstr>
      <vt:lpstr>A Proof of the Claim</vt:lpstr>
      <vt:lpstr>A Proof of the Claim</vt:lpstr>
      <vt:lpstr>A Proof of the Claim</vt:lpstr>
      <vt:lpstr>A Proof of the Claim</vt:lpstr>
      <vt:lpstr>A Proof of the Claim</vt:lpstr>
      <vt:lpstr>Ramsey’s Theorem</vt:lpstr>
      <vt:lpstr>Ramsey’s Numbers</vt:lpstr>
    </vt:vector>
  </TitlesOfParts>
  <Manager/>
  <Company>toc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</dc:creator>
  <cp:keywords/>
  <dc:description/>
  <cp:lastModifiedBy>Albert R Meyer</cp:lastModifiedBy>
  <cp:revision>492</cp:revision>
  <cp:lastPrinted>2011-09-09T01:32:54Z</cp:lastPrinted>
  <dcterms:created xsi:type="dcterms:W3CDTF">2011-02-03T15:55:26Z</dcterms:created>
  <dcterms:modified xsi:type="dcterms:W3CDTF">2013-02-11T08:03:12Z</dcterms:modified>
  <cp:category/>
</cp:coreProperties>
</file>