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6" r:id="rId2"/>
    <p:sldId id="278" r:id="rId3"/>
    <p:sldId id="288" r:id="rId4"/>
    <p:sldId id="289" r:id="rId5"/>
    <p:sldId id="281" r:id="rId6"/>
    <p:sldId id="282" r:id="rId7"/>
    <p:sldId id="290" r:id="rId8"/>
    <p:sldId id="284" r:id="rId9"/>
    <p:sldId id="285" r:id="rId10"/>
    <p:sldId id="286" r:id="rId11"/>
    <p:sldId id="322" r:id="rId12"/>
    <p:sldId id="340" r:id="rId13"/>
    <p:sldId id="339" r:id="rId14"/>
    <p:sldId id="323" r:id="rId15"/>
    <p:sldId id="325" r:id="rId16"/>
    <p:sldId id="337" r:id="rId17"/>
    <p:sldId id="338" r:id="rId18"/>
    <p:sldId id="287" r:id="rId19"/>
    <p:sldId id="336" r:id="rId20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2" autoAdjust="0"/>
    <p:restoredTop sz="94700" autoAdjust="0"/>
  </p:normalViewPr>
  <p:slideViewPr>
    <p:cSldViewPr snapToGrid="0" showGuides="1">
      <p:cViewPr varScale="1">
        <p:scale>
          <a:sx n="113" d="100"/>
          <a:sy n="113" d="100"/>
        </p:scale>
        <p:origin x="-1136" y="-104"/>
      </p:cViewPr>
      <p:guideLst>
        <p:guide orient="horz" pos="2104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9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9/8/11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1264634" y="6471373"/>
            <a:ext cx="4157651" cy="2935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                 September 12,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hyperlink" Target="http://creativecommons.org/licenses/by-nc-sa/3.0/" TargetMode="Externa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4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4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4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EURM10"/>
              </a:rPr>
              <a:t>A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So, can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make </a:t>
            </a:r>
            <a:r>
              <a:rPr lang="en-US" sz="4400" dirty="0" err="1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</a:rPr>
              <a:t> make</a:t>
            </a:r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any amount </a:t>
            </a:r>
            <a:r>
              <a:rPr lang="en-US" sz="4400" dirty="0" smtClean="0">
                <a:solidFill>
                  <a:srgbClr val="028822"/>
                </a:solidFill>
                <a:latin typeface="Symbol" charset="2"/>
                <a:cs typeface="Symbol" charset="2"/>
              </a:rPr>
              <a:t>&lt;</a:t>
            </a:r>
            <a:r>
              <a:rPr lang="en-US" sz="44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</a:t>
            </a:r>
            <a:r>
              <a:rPr lang="en-US" sz="4400" dirty="0" err="1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endParaRPr lang="en-US" sz="4400" dirty="0" smtClean="0">
              <a:solidFill>
                <a:srgbClr val="00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4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                              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4400" dirty="0" smtClean="0">
                <a:latin typeface="Symbol" charset="2"/>
                <a:cs typeface="Symbol" charset="2"/>
              </a:rPr>
              <a:t> ≥ </a:t>
            </a:r>
            <a:r>
              <a:rPr lang="en-US" sz="4400" dirty="0" smtClean="0">
                <a:latin typeface="Comic Sans MS" pitchFamily="66" charset="0"/>
              </a:rPr>
              <a:t>8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1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counterexample: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if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latin typeface="Times"/>
                <a:sym typeface="Euclid Symbol"/>
              </a:rPr>
              <a:t>&gt;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8, can get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1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8: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1981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09600" y="34290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9: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85800" y="4724400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/>
                <a:sym typeface="Euclid Symbol"/>
              </a:rPr>
              <a:t>&gt;</a:t>
            </a:r>
            <a:r>
              <a:rPr lang="en-US" sz="6000" dirty="0" smtClean="0">
                <a:latin typeface="Comic Sans MS" pitchFamily="66" charset="0"/>
              </a:rPr>
              <a:t> 10: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838575" y="48006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505200" y="3505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477000" y="3657600"/>
            <a:ext cx="1997075" cy="1143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Times New (W1)" pitchFamily="18" charset="0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61683" y="1524000"/>
            <a:ext cx="847143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Now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&gt; 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m-3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8 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so can get 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-3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98811"/>
            <a:chOff x="0" y="2033"/>
            <a:chExt cx="2881" cy="201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2015"/>
              <a:chOff x="0" y="2033"/>
              <a:chExt cx="2881" cy="201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08"/>
                <a:ext cx="2713" cy="640"/>
                <a:chOff x="168" y="3408"/>
                <a:chExt cx="2713" cy="640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52" y="3408"/>
                  <a:ext cx="1262" cy="6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6000" dirty="0" smtClean="0">
                      <a:solidFill>
                        <a:srgbClr val="028822"/>
                      </a:solidFill>
                      <a:latin typeface="Comic Sans MS" pitchFamily="66" charset="0"/>
                    </a:rPr>
                    <a:t>m-3</a:t>
                  </a:r>
                  <a:r>
                    <a:rPr lang="en-US" sz="54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5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0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11.</a:t>
            </a:r>
          </a:p>
        </p:txBody>
      </p:sp>
      <p:sp>
        <p:nvSpPr>
          <p:cNvPr id="33" name="Oval 32"/>
          <p:cNvSpPr/>
          <p:nvPr/>
        </p:nvSpPr>
        <p:spPr>
          <a:xfrm>
            <a:off x="7086600" y="3733800"/>
            <a:ext cx="1295400" cy="1066800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 bwMode="auto">
          <a:xfrm>
            <a:off x="6019800" y="4953000"/>
            <a:ext cx="315983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5293663" y="2209800"/>
            <a:ext cx="118333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But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30598" y="4270961"/>
          <a:ext cx="8147469" cy="164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5" imgW="2324100" imgH="469900" progId="Equation.DSMT4">
                  <p:embed/>
                </p:oleObj>
              </mc:Choice>
              <mc:Fallback>
                <p:oleObj name="Equation" r:id="rId5" imgW="2324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98" y="4270961"/>
                        <a:ext cx="8147469" cy="1645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05913" y="976935"/>
          <a:ext cx="735806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3" imgW="2324100" imgH="469900" progId="Equation.DSMT4">
                  <p:embed/>
                </p:oleObj>
              </mc:Choice>
              <mc:Fallback>
                <p:oleObj name="Equation" r:id="rId3" imgW="2324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13" y="976935"/>
                        <a:ext cx="7358063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7801" y="2745748"/>
          <a:ext cx="8335868" cy="793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5" imgW="2540000" imgH="241300" progId="Equation.DSMT4">
                  <p:embed/>
                </p:oleObj>
              </mc:Choice>
              <mc:Fallback>
                <p:oleObj name="Equation" r:id="rId5" imgW="25400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01" y="2745748"/>
                        <a:ext cx="8335868" cy="793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8613" y="3446793"/>
          <a:ext cx="41671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7" imgW="1270000" imgH="469900" progId="Equation.DSMT4">
                  <p:embed/>
                </p:oleObj>
              </mc:Choice>
              <mc:Fallback>
                <p:oleObj name="Equation" r:id="rId7" imgW="12700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446793"/>
                        <a:ext cx="4167187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9" imgW="711200" imgH="469900" progId="Equation.DSMT4">
                  <p:embed/>
                </p:oleObj>
              </mc:Choice>
              <mc:Fallback>
                <p:oleObj name="Equation" r:id="rId9" imgW="711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33" y="3371625"/>
                        <a:ext cx="2536908" cy="1676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11" imgW="660400" imgH="469900" progId="Equation.DSMT4">
                  <p:embed/>
                </p:oleObj>
              </mc:Choice>
              <mc:Fallback>
                <p:oleObj name="Equation" r:id="rId11" imgW="6604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645" y="3458370"/>
                        <a:ext cx="2166937" cy="1543050"/>
                      </a:xfrm>
                      <a:prstGeom prst="rect">
                        <a:avLst/>
                      </a:prstGeom>
                      <a:solidFill>
                        <a:srgbClr val="D7E5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4" imgW="838200" imgH="215900" progId="Equation.DSMT4">
                  <p:embed/>
                </p:oleObj>
              </mc:Choice>
              <mc:Fallback>
                <p:oleObj name="Equation" r:id="rId4" imgW="838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54951"/>
                        <a:ext cx="3341594" cy="86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8" imgW="1663700" imgH="342900" progId="Equation.DSMT4">
                  <p:embed/>
                </p:oleObj>
              </mc:Choice>
              <mc:Fallback>
                <p:oleObj name="Equation" r:id="rId8" imgW="1663700" imgH="342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14935"/>
                        <a:ext cx="5435599" cy="1118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6459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12" imgW="368300" imgH="190500" progId="Equation.DSMT4">
                  <p:embed/>
                </p:oleObj>
              </mc:Choice>
              <mc:Fallback>
                <p:oleObj name="Equation" r:id="rId12" imgW="368300" imgH="190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144598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4" imgW="558720" imgH="419040" progId="Equation.DSMT4">
                    <p:embed/>
                  </p:oleObj>
                </mc:Choice>
                <mc:Fallback>
                  <p:oleObj name="Equation" r:id="rId4" imgW="55872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455738"/>
                          <a:ext cx="2006600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975"/>
                        <a:ext cx="99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863280" imgH="558720" progId="Equation.DSMT4">
                  <p:embed/>
                </p:oleObj>
              </mc:Choice>
              <mc:Fallback>
                <p:oleObj name="Equation" r:id="rId6" imgW="863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25975"/>
                        <a:ext cx="30972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33800" y="1143000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76450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WOP</a:t>
            </a:r>
            <a:r>
              <a:rPr lang="en-US" sz="4800" dirty="0">
                <a:latin typeface="Comic Sans MS" pitchFamily="66" charset="0"/>
              </a:rPr>
              <a:t>: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find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641</Words>
  <Application>Microsoft Macintosh PowerPoint</Application>
  <PresentationFormat>On-screen Show (4:3)</PresentationFormat>
  <Paragraphs>138</Paragraphs>
  <Slides>19</Slides>
  <Notes>17</Notes>
  <HiddenSlides>7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Comic Sans MS</vt:lpstr>
      <vt:lpstr>Calibri</vt:lpstr>
      <vt:lpstr>CMEX10</vt:lpstr>
      <vt:lpstr>EURM10</vt:lpstr>
      <vt:lpstr>Euclid Symbol</vt:lpstr>
      <vt:lpstr>Euclid Extra</vt:lpstr>
      <vt:lpstr>Arial Unicode MS</vt:lpstr>
      <vt:lpstr>Euclid Math Two</vt:lpstr>
      <vt:lpstr>cmsy10</vt:lpstr>
      <vt:lpstr>Euclid</vt:lpstr>
      <vt:lpstr>Mathematica7Mono</vt:lpstr>
      <vt:lpstr>Office Theme</vt:lpstr>
      <vt:lpstr>Equation</vt:lpstr>
      <vt:lpstr>PowerPoint Presentation</vt:lpstr>
      <vt:lpstr>Well Ordering principle</vt:lpstr>
      <vt:lpstr>Well Ordering principle</vt:lpstr>
      <vt:lpstr>Well Ordering principle</vt:lpstr>
      <vt:lpstr> proof used Well Ordering</vt:lpstr>
      <vt:lpstr>Proof using Well Ordering</vt:lpstr>
      <vt:lpstr>Proof using Well Ordering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355</cp:revision>
  <cp:lastPrinted>2011-09-08T06:22:18Z</cp:lastPrinted>
  <dcterms:created xsi:type="dcterms:W3CDTF">2011-02-07T23:23:10Z</dcterms:created>
  <dcterms:modified xsi:type="dcterms:W3CDTF">2011-09-08T06:22:31Z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