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857" r:id="rId2"/>
    <p:sldId id="896" r:id="rId3"/>
    <p:sldId id="897" r:id="rId4"/>
    <p:sldId id="898" r:id="rId5"/>
    <p:sldId id="899" r:id="rId6"/>
    <p:sldId id="869" r:id="rId7"/>
    <p:sldId id="870" r:id="rId8"/>
    <p:sldId id="871" r:id="rId9"/>
    <p:sldId id="886" r:id="rId10"/>
    <p:sldId id="900" r:id="rId11"/>
    <p:sldId id="876" r:id="rId12"/>
    <p:sldId id="887" r:id="rId13"/>
    <p:sldId id="879" r:id="rId14"/>
    <p:sldId id="880" r:id="rId15"/>
    <p:sldId id="881" r:id="rId16"/>
    <p:sldId id="888" r:id="rId17"/>
    <p:sldId id="889" r:id="rId18"/>
    <p:sldId id="894" r:id="rId19"/>
    <p:sldId id="883" r:id="rId20"/>
    <p:sldId id="891" r:id="rId21"/>
    <p:sldId id="895" r:id="rId22"/>
    <p:sldId id="893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7" d="100"/>
          <a:sy n="127" d="100"/>
        </p:scale>
        <p:origin x="-728" y="-96"/>
      </p:cViewPr>
      <p:guideLst>
        <p:guide orient="horz" pos="215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9602" y="1676400"/>
            <a:ext cx="7924800" cy="4114800"/>
          </a:xfrm>
        </p:spPr>
        <p:txBody>
          <a:bodyPr/>
          <a:lstStyle/>
          <a:p>
            <a:r>
              <a:rPr lang="en-US" sz="9600" b="1" dirty="0" smtClean="0"/>
              <a:t>Hall’s</a:t>
            </a:r>
          </a:p>
          <a:p>
            <a:r>
              <a:rPr lang="en-US" sz="9600" b="1" dirty="0" smtClean="0"/>
              <a:t>Theorem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913901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8697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r>
              <a:rPr lang="en-US" sz="4000" dirty="0" smtClean="0">
                <a:latin typeface="Comic Sans MS" pitchFamily="8" charset="0"/>
              </a:rPr>
              <a:t>say set </a:t>
            </a:r>
            <a:r>
              <a:rPr lang="en-US" sz="40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000" dirty="0">
                <a:latin typeface="Comic Sans MS" pitchFamily="8" charset="0"/>
              </a:rPr>
              <a:t> of girls </a:t>
            </a:r>
            <a:r>
              <a:rPr lang="en-US" sz="4000" dirty="0" smtClean="0">
                <a:latin typeface="Comic Sans MS" pitchFamily="8" charset="0"/>
              </a:rPr>
              <a:t>has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0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000" dirty="0">
                <a:latin typeface="Comic Sans MS" pitchFamily="8" charset="0"/>
              </a:rPr>
              <a:t>incident edges: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66532" y="4341561"/>
            <a:ext cx="6505269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  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so  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   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       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E(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S)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bottleneck 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568221" y="4348396"/>
            <a:ext cx="3595916" cy="76944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E(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S)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0639937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6217" y="4003580"/>
            <a:ext cx="375039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9F009F"/>
                </a:solidFill>
                <a:latin typeface="Comic Sans MS" pitchFamily="8" charset="0"/>
              </a:rPr>
              <a:t>obviously</a:t>
            </a:r>
            <a:endParaRPr lang="en-US" sz="6600" dirty="0">
              <a:solidFill>
                <a:srgbClr val="9F009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A7C9C615-E7E3-4AD6-976A-E20C9A49FB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072" y="2044099"/>
            <a:ext cx="81134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5400" dirty="0" smtClean="0">
                <a:latin typeface="Comic Sans MS" pitchFamily="8" charset="0"/>
              </a:rPr>
              <a:t>No </a:t>
            </a:r>
            <a:r>
              <a:rPr lang="en-US" sz="5400" dirty="0">
                <a:latin typeface="Comic Sans MS" pitchFamily="8" charset="0"/>
              </a:rPr>
              <a:t>bottlenecks </a:t>
            </a:r>
            <a:r>
              <a:rPr lang="en-US" sz="5400" dirty="0" smtClean="0">
                <a:latin typeface="Comic Sans MS" pitchFamily="8" charset="0"/>
              </a:rPr>
              <a:t>within </a:t>
            </a:r>
            <a:r>
              <a:rPr lang="en-US" sz="5400" dirty="0">
                <a:latin typeface="Comic Sans MS" pitchFamily="8" charset="0"/>
              </a:rPr>
              <a:t>any set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>
                <a:latin typeface="Comic Sans MS" pitchFamily="8" charset="0"/>
              </a:rPr>
              <a:t> of </a:t>
            </a:r>
            <a:r>
              <a:rPr lang="en-US" sz="5400" dirty="0" smtClean="0">
                <a:latin typeface="Comic Sans MS" pitchFamily="8" charset="0"/>
              </a:rPr>
              <a:t>girls.</a:t>
            </a:r>
            <a:endParaRPr lang="en-US" sz="5400" dirty="0" smtClean="0">
              <a:solidFill>
                <a:srgbClr val="0000FF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909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A7C9C615-E7E3-4AD6-976A-E20C9A49FB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57536"/>
              </p:ext>
            </p:extLst>
          </p:nvPr>
        </p:nvGraphicFramePr>
        <p:xfrm>
          <a:off x="951894" y="4248867"/>
          <a:ext cx="76073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4" imgW="1282700" imgH="254000" progId="Equation.DSMT4">
                  <p:embed/>
                </p:oleObj>
              </mc:Choice>
              <mc:Fallback>
                <p:oleObj name="Equation" r:id="rId4" imgW="1282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1894" y="4248867"/>
                        <a:ext cx="7607300" cy="150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023" y="1819905"/>
            <a:ext cx="882585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8" charset="0"/>
              </a:rPr>
              <a:t>If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solidFill>
                  <a:srgbClr val="000000"/>
                </a:solidFill>
                <a:latin typeface="Comic Sans MS" pitchFamily="8" charset="0"/>
              </a:rPr>
              <a:t> a set of girls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with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8" charset="0"/>
              </a:rPr>
              <a:t>          |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solidFill>
                  <a:srgbClr val="000000"/>
                </a:solidFill>
                <a:latin typeface="Comic Sans MS" pitchFamily="8" charset="0"/>
              </a:rPr>
              <a:t>|</a:t>
            </a:r>
            <a:r>
              <a:rPr lang="en-US" sz="6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>
                <a:solidFill>
                  <a:srgbClr val="000000"/>
                </a:solidFill>
                <a:latin typeface="Comic Sans MS" pitchFamily="8" charset="0"/>
              </a:rPr>
              <a:t>|</a:t>
            </a:r>
            <a:r>
              <a:rPr lang="en-US" sz="6000" dirty="0">
                <a:solidFill>
                  <a:srgbClr val="0000FF"/>
                </a:solidFill>
                <a:latin typeface="Comic Sans MS" pitchFamily="8" charset="0"/>
              </a:rPr>
              <a:t>E(S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|,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>
                <a:solidFill>
                  <a:srgbClr val="000000"/>
                </a:solidFill>
                <a:latin typeface="Comic Sans MS" pitchFamily="8" charset="0"/>
              </a:rPr>
              <a:t>then </a:t>
            </a:r>
            <a:r>
              <a:rPr lang="en-US" sz="5000" dirty="0">
                <a:solidFill>
                  <a:srgbClr val="000000"/>
                </a:solidFill>
                <a:latin typeface="Comic Sans MS" pitchFamily="8" charset="0"/>
              </a:rPr>
              <a:t>no bottlenecks </a:t>
            </a:r>
            <a:r>
              <a:rPr lang="en-US" sz="5000" dirty="0" smtClean="0">
                <a:solidFill>
                  <a:srgbClr val="000000"/>
                </a:solidFill>
                <a:latin typeface="Comic Sans MS" pitchFamily="8" charset="0"/>
              </a:rPr>
              <a:t>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860425" cy="1485900"/>
            <a:chOff x="1048" y="696"/>
            <a:chExt cx="54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29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58197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6600" dirty="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0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67451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25145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6965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2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106" y="1088323"/>
            <a:ext cx="8401226" cy="475368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F009F"/>
                </a:solidFill>
              </a:rPr>
              <a:t>proof:</a:t>
            </a:r>
            <a:r>
              <a:rPr lang="en-US" sz="4800" i="1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by strong induction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8EBA7E70-4927-4AE5-8E4E-EB022A4D63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0073167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92830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1: there is a </a:t>
            </a:r>
            <a:r>
              <a:rPr lang="en-US" sz="4800" dirty="0" smtClean="0">
                <a:latin typeface="Comic Sans MS" pitchFamily="8" charset="0"/>
              </a:rPr>
              <a:t>nonempty</a:t>
            </a:r>
            <a:endParaRPr lang="en-US" sz="4800" dirty="0">
              <a:latin typeface="Comic Sans MS" pitchFamily="8" charset="0"/>
            </a:endParaRP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proper subset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 of girls with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 smtClean="0">
                <a:latin typeface="Comic Sans MS" pitchFamily="8" charset="0"/>
              </a:rPr>
              <a:t>|E(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400" dirty="0" smtClean="0">
                <a:solidFill>
                  <a:srgbClr val="9F009F"/>
                </a:solidFill>
                <a:latin typeface="Comic Sans MS" pitchFamily="8" charset="0"/>
              </a:rPr>
              <a:t>Lemmas</a:t>
            </a:r>
            <a:r>
              <a:rPr lang="en-US" sz="4800" dirty="0" smtClean="0">
                <a:latin typeface="Comic Sans MS" pitchFamily="8" charset="0"/>
              </a:rPr>
              <a:t>, </a:t>
            </a:r>
            <a:r>
              <a:rPr lang="en-US" sz="4800" dirty="0">
                <a:latin typeface="Comic Sans MS" pitchFamily="8" charset="0"/>
              </a:rPr>
              <a:t>no bottlenecks in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Hall </a:t>
            </a:r>
            <a:r>
              <a:rPr lang="en-US" sz="4800" dirty="0">
                <a:latin typeface="Comic Sans MS" pitchFamily="8" charset="0"/>
              </a:rPr>
              <a:t>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</a:t>
            </a: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and </a:t>
            </a:r>
            <a:r>
              <a:rPr lang="en-US" sz="4800" dirty="0">
                <a:latin typeface="Comic Sans MS" pitchFamily="8" charset="0"/>
              </a:rPr>
              <a:t>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59266"/>
              </p:ext>
            </p:extLst>
          </p:nvPr>
        </p:nvGraphicFramePr>
        <p:xfrm>
          <a:off x="4897438" y="5461000"/>
          <a:ext cx="2892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635000" imgH="254000" progId="Equation.DSMT4">
                  <p:embed/>
                </p:oleObj>
              </mc:Choice>
              <mc:Fallback>
                <p:oleObj name="Equation" r:id="rId4" imgW="63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5461000"/>
                        <a:ext cx="2892425" cy="1019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199D156-BED7-4ABA-8C84-A9EB6CBBA7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41695758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30469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</a:t>
            </a: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25940"/>
              </p:ext>
            </p:extLst>
          </p:nvPr>
        </p:nvGraphicFramePr>
        <p:xfrm>
          <a:off x="5457296" y="1817864"/>
          <a:ext cx="34290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4" imgW="635000" imgH="254000" progId="Equation.DSMT4">
                  <p:embed/>
                </p:oleObj>
              </mc:Choice>
              <mc:Fallback>
                <p:oleObj name="Equation" r:id="rId4" imgW="63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296" y="1817864"/>
                        <a:ext cx="34290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DDF95B9-153B-49A1-A27F-80A6A108AF0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7933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50783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 </a:t>
            </a:r>
            <a:r>
              <a:rPr lang="en-US" sz="6000" dirty="0" err="1" smtClean="0">
                <a:latin typeface="Comic Sans MS" pitchFamily="8" charset="0"/>
              </a:rPr>
              <a:t>Matchings</a:t>
            </a:r>
            <a:r>
              <a:rPr lang="en-US" sz="6000" dirty="0" smtClean="0">
                <a:latin typeface="Comic Sans MS" pitchFamily="8" charset="0"/>
              </a:rPr>
              <a:t> don’t overlap, so union is a complete matching.</a:t>
            </a: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99010"/>
              </p:ext>
            </p:extLst>
          </p:nvPr>
        </p:nvGraphicFramePr>
        <p:xfrm>
          <a:off x="5457296" y="1817864"/>
          <a:ext cx="34290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4" imgW="635000" imgH="254000" progId="Equation.DSMT4">
                  <p:embed/>
                </p:oleObj>
              </mc:Choice>
              <mc:Fallback>
                <p:oleObj name="Equation" r:id="rId4" imgW="63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296" y="1817864"/>
                        <a:ext cx="34290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DDF95B9-153B-49A1-A27F-80A6A108AF0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8211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26961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Pick a girl,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7913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432118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Pick a girl,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.  She must be compatible with some boy,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(in fact, at least 2 boys).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Hall graph </a:t>
            </a:r>
            <a:r>
              <a:rPr lang="en-US" sz="4800" dirty="0" smtClean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0035" y="5600408"/>
            <a:ext cx="144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L(H)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12602" y="5582796"/>
            <a:ext cx="1495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R(H)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83284" y="4702731"/>
            <a:ext cx="1492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E(H)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6324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21" grpId="0"/>
      <p:bldP spid="2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26961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 with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26713" y="1127125"/>
            <a:ext cx="8513530" cy="443198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 with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.  Removing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 still leaves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|, so no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13014"/>
            <a:ext cx="8382000" cy="505984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By induction, can match remaining girls &amp; boys.  This 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along with </a:t>
            </a:r>
            <a:r>
              <a:rPr lang="en-US" sz="4800" dirty="0">
                <a:solidFill>
                  <a:srgbClr val="0000FF"/>
                </a:solidFill>
                <a:latin typeface="Comic Sans MS" pitchFamily="8" charset="0"/>
              </a:rPr>
              <a:t>g—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b </a:t>
            </a:r>
            <a:r>
              <a:rPr lang="en-US" sz="4800" dirty="0" smtClean="0">
                <a:latin typeface="Comic Sans MS" pitchFamily="8" charset="0"/>
              </a:rPr>
              <a:t>is complete match.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71136" y="5469721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QED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30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Hall graph </a:t>
            </a:r>
            <a:r>
              <a:rPr lang="en-US" sz="4800" dirty="0" smtClean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334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  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:G→B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r>
              <a:rPr lang="en-US" sz="6000" dirty="0" smtClean="0"/>
              <a:t>that follows edges</a:t>
            </a:r>
          </a:p>
        </p:txBody>
      </p:sp>
    </p:spTree>
    <p:extLst>
      <p:ext uri="{BB962C8B-B14F-4D97-AF65-F5344CB8AC3E}">
        <p14:creationId xmlns:p14="http://schemas.microsoft.com/office/powerpoint/2010/main" val="291788141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Hall graph </a:t>
            </a:r>
            <a:r>
              <a:rPr lang="en-US" sz="4800" dirty="0" smtClean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334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  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:G→B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lang="en-US" sz="7200" dirty="0" smtClean="0"/>
              <a:t>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12049"/>
              </p:ext>
            </p:extLst>
          </p:nvPr>
        </p:nvGraphicFramePr>
        <p:xfrm>
          <a:off x="1800300" y="4509275"/>
          <a:ext cx="5993834" cy="140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4" imgW="977900" imgH="228600" progId="Equation.DSMT4">
                  <p:embed/>
                </p:oleObj>
              </mc:Choice>
              <mc:Fallback>
                <p:oleObj name="Equation" r:id="rId4" imgW="977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0300" y="4509275"/>
                        <a:ext cx="5993834" cy="1401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40235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Hall graph </a:t>
            </a:r>
            <a:r>
              <a:rPr lang="en-US" sz="4800" dirty="0" smtClean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334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     </a:t>
            </a:r>
            <a:r>
              <a:rPr lang="en-US" sz="7200" dirty="0" err="1" smtClean="0">
                <a:solidFill>
                  <a:srgbClr val="0000FF"/>
                </a:solidFill>
              </a:rPr>
              <a:t>m:G→B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lang="en-US" sz="7200" dirty="0" smtClean="0"/>
              <a:t>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733237"/>
              </p:ext>
            </p:extLst>
          </p:nvPr>
        </p:nvGraphicFramePr>
        <p:xfrm>
          <a:off x="1497576" y="4415290"/>
          <a:ext cx="6389172" cy="141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4" imgW="1028700" imgH="228600" progId="Equation.DSMT4">
                  <p:embed/>
                </p:oleObj>
              </mc:Choice>
              <mc:Fallback>
                <p:oleObj name="Equation" r:id="rId4" imgW="1028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7576" y="4415290"/>
                        <a:ext cx="6389172" cy="141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79279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7363" y="1819484"/>
            <a:ext cx="8187044" cy="314357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If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ea typeface="Cambria Math" pitchFamily="18" charset="0"/>
                <a:cs typeface="Euclid Symbol" charset="2"/>
              </a:rPr>
              <a:t>≤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|E(S)| </a:t>
            </a:r>
            <a:r>
              <a:rPr lang="en-US" sz="6000" dirty="0" smtClean="0"/>
              <a:t>for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9F009F"/>
                </a:solidFill>
              </a:rPr>
              <a:t>all</a:t>
            </a:r>
            <a:r>
              <a:rPr lang="en-US" sz="6000" dirty="0" smtClean="0">
                <a:solidFill>
                  <a:srgbClr val="660066"/>
                </a:solidFill>
              </a:rPr>
              <a:t> </a:t>
            </a:r>
            <a:r>
              <a:rPr lang="en-US" sz="6000" dirty="0" smtClean="0"/>
              <a:t>sets of girls,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6000" dirty="0" smtClean="0"/>
              <a:t>,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then there is a</a:t>
            </a:r>
            <a:r>
              <a:rPr lang="en-US" sz="6000" dirty="0" smtClean="0">
                <a:solidFill>
                  <a:srgbClr val="008000"/>
                </a:solidFill>
              </a:rPr>
              <a:t> match</a:t>
            </a:r>
            <a:r>
              <a:rPr lang="en-US" sz="60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EB9B9B79-C8D9-48F2-B6B6-031FF048EA6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7863" y="1027344"/>
            <a:ext cx="42752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4400" b="1" dirty="0">
                <a:solidFill>
                  <a:srgbClr val="9F009F"/>
                </a:solidFill>
                <a:latin typeface="+mj-lt"/>
              </a:rPr>
              <a:t>Hall’s condition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88213" y="1864529"/>
            <a:ext cx="8358170" cy="1846515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uiExpand="1" build="p"/>
      <p:bldP spid="5222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853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sz="3600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414" y="3720663"/>
            <a:ext cx="7055199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+mj-lt"/>
              </a:rPr>
              <a:t>degree-constrained</a:t>
            </a:r>
          </a:p>
          <a:p>
            <a:pPr>
              <a:buNone/>
            </a:pPr>
            <a:r>
              <a:rPr lang="en-US" sz="5400" dirty="0" smtClean="0">
                <a:latin typeface="+mj-lt"/>
              </a:rPr>
              <a:t>Hall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0240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90515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34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8422</TotalTime>
  <Words>712</Words>
  <Application>Microsoft Macintosh PowerPoint</Application>
  <PresentationFormat>On-screen Show (4:3)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1_6.042 Lecture Template</vt:lpstr>
      <vt:lpstr>Equation</vt:lpstr>
      <vt:lpstr>PowerPoint Presentation</vt:lpstr>
      <vt:lpstr> </vt:lpstr>
      <vt:lpstr> </vt:lpstr>
      <vt:lpstr> </vt:lpstr>
      <vt:lpstr> </vt:lpstr>
      <vt:lpstr>Hall’s Theorem</vt:lpstr>
      <vt:lpstr>PowerPoint Presentation</vt:lpstr>
      <vt:lpstr>PowerPoint Presentation</vt:lpstr>
      <vt:lpstr>PowerPoint Presentation</vt:lpstr>
      <vt:lpstr>PowerPoint Presentation</vt:lpstr>
      <vt:lpstr>Proof of Hall’s Theorem</vt:lpstr>
      <vt:lpstr>Proof of Hall’s Theorem</vt:lpstr>
      <vt:lpstr>bottleneck between   &amp;        ? </vt:lpstr>
      <vt:lpstr>Proof of Hall’s Theorem</vt:lpstr>
      <vt:lpstr>Proof of Hall’s Theorem</vt:lpstr>
      <vt:lpstr>Proof of Hall’s Theorem</vt:lpstr>
      <vt:lpstr>Proof of Hall’s Theorem</vt:lpstr>
      <vt:lpstr>Hall’s Theorem</vt:lpstr>
      <vt:lpstr>Hall’s Theorem</vt:lpstr>
      <vt:lpstr>Hall’s Theorem</vt:lpstr>
      <vt:lpstr>Hall’s Theorem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1294</cp:revision>
  <cp:lastPrinted>2012-03-19T05:02:46Z</cp:lastPrinted>
  <dcterms:created xsi:type="dcterms:W3CDTF">2011-03-15T21:42:30Z</dcterms:created>
  <dcterms:modified xsi:type="dcterms:W3CDTF">2013-03-20T00:58:28Z</dcterms:modified>
</cp:coreProperties>
</file>