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4" r:id="rId46"/>
    <p:sldId id="325" r:id="rId47"/>
    <p:sldId id="326" r:id="rId48"/>
    <p:sldId id="327" r:id="rId49"/>
    <p:sldId id="321" r:id="rId50"/>
    <p:sldId id="322" r:id="rId51"/>
    <p:sldId id="286" r:id="rId52"/>
    <p:sldId id="287" r:id="rId53"/>
    <p:sldId id="298" r:id="rId54"/>
    <p:sldId id="299" r:id="rId55"/>
    <p:sldId id="300" r:id="rId56"/>
    <p:sldId id="301" r:id="rId57"/>
    <p:sldId id="29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62" d="100"/>
          <a:sy n="162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9/30/11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9/30/11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September 30,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2011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4F.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71925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4" imgW="1828800" imgH="241300" progId="Equation.DSMT4">
                  <p:embed/>
                </p:oleObj>
              </mc:Choice>
              <mc:Fallback>
                <p:oleObj name="Equation" r:id="rId4" imgW="1828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71925"/>
                        <a:ext cx="8229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4130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X,Y,Z,R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991600" cy="4876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</a:rPr>
              <a:t>State </a:t>
            </a:r>
            <a:r>
              <a:rPr lang="en-US" dirty="0">
                <a:solidFill>
                  <a:srgbClr val="3333CC"/>
                </a:solidFill>
              </a:rPr>
              <a:t>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(a</a:t>
            </a:r>
            <a:r>
              <a:rPr lang="en-US" dirty="0" smtClean="0"/>
              <a:t>,1,b</a:t>
            </a:r>
            <a:r>
              <a:rPr lang="en-US" dirty="0"/>
              <a:t>)</a:t>
            </a:r>
            <a:endParaRPr lang="en-US" dirty="0" smtClean="0"/>
          </a:p>
          <a:p>
            <a:pPr marL="304800" indent="-304800" eaLnBrk="1" hangingPunct="1"/>
            <a:r>
              <a:rPr lang="en-US" dirty="0" smtClean="0"/>
              <a:t>transitions ::= (</a:t>
            </a:r>
            <a:r>
              <a:rPr lang="en-US" b="1" dirty="0" smtClean="0">
                <a:latin typeface="Courier New"/>
                <a:cs typeface="Courier New"/>
              </a:rPr>
              <a:t>X,Y,Z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/>
                <a:cs typeface="Courier New"/>
              </a:rPr>
              <a:t>Y 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even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X⋅Y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odd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9400" y="1746250"/>
          <a:ext cx="260594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4" imgW="698500" imgH="165100" progId="Equation.DSMT4">
                  <p:embed/>
                </p:oleObj>
              </mc:Choice>
              <mc:Fallback>
                <p:oleObj name="Equation" r:id="rId4" imgW="6985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46250"/>
                        <a:ext cx="260594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8382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urier New"/>
                <a:cs typeface="Courier New"/>
              </a:rPr>
              <a:t>(X,Y,Z) </a:t>
            </a:r>
            <a:r>
              <a:rPr lang="en-US" sz="6600" b="1" dirty="0" smtClean="0">
                <a:latin typeface="Courier New"/>
                <a:ea typeface="Lucida Grande" pitchFamily="-107" charset="0"/>
                <a:cs typeface="Courier New"/>
                <a:sym typeface="Helvetica" pitchFamily="-107" charset="0"/>
              </a:rPr>
              <a:t>→   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[</a:t>
            </a:r>
            <a:r>
              <a:rPr lang="en-US" sz="5400" dirty="0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&gt;0 is odd]</a:t>
            </a:r>
            <a:endParaRPr lang="en-US" sz="4800" dirty="0" smtClean="0">
              <a:latin typeface="Comic Sans MS"/>
              <a:ea typeface="Lucida Grande" pitchFamily="-107" charset="0"/>
              <a:cs typeface="Comic Sans MS"/>
              <a:sym typeface="Helvetica" pitchFamily="-107" charset="0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   </a:t>
            </a: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aseline="30000" dirty="0" smtClean="0">
                <a:latin typeface="Courier New"/>
                <a:cs typeface="Courier New"/>
              </a:rPr>
              <a:t> </a:t>
            </a:r>
            <a:r>
              <a:rPr lang="en-US" sz="4800" dirty="0" smtClean="0">
                <a:latin typeface="Courier New"/>
                <a:cs typeface="Courier New"/>
              </a:rPr>
              <a:t>=(X⋅Y)X</a:t>
            </a:r>
            <a:r>
              <a:rPr lang="en-US" sz="4800" baseline="30000" dirty="0" smtClean="0">
                <a:latin typeface="Courier New"/>
                <a:cs typeface="Courier New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             =YX</a:t>
            </a:r>
            <a:r>
              <a:rPr lang="en-US" sz="4800" baseline="30000" dirty="0" smtClean="0">
                <a:latin typeface="Courier New"/>
                <a:cs typeface="Courier New"/>
              </a:rPr>
              <a:t>Z </a:t>
            </a:r>
            <a:r>
              <a:rPr lang="en-US" sz="4800" dirty="0" smtClean="0">
                <a:latin typeface="Courier New"/>
                <a:cs typeface="Courier New"/>
              </a:rPr>
              <a:t>= 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b</a:t>
            </a:r>
            <a:endParaRPr lang="en-US" sz="4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38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371600"/>
            <a:ext cx="86868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at end </a:t>
            </a:r>
            <a:r>
              <a:rPr lang="en-US" sz="6000" dirty="0" smtClean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chemeClr val="tx2"/>
                </a:solidFill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Y=YX</a:t>
            </a:r>
            <a:r>
              <a:rPr lang="en-US" sz="6600" baseline="30000" dirty="0" smtClean="0">
                <a:latin typeface="Comic Sans MS"/>
                <a:cs typeface="Comic Sans MS"/>
              </a:rPr>
              <a:t>0</a:t>
            </a:r>
            <a:r>
              <a:rPr lang="en-US" sz="6600" dirty="0" smtClean="0"/>
              <a:t> = </a:t>
            </a:r>
            <a:r>
              <a:rPr lang="en-US" sz="6600" dirty="0" err="1" smtClean="0">
                <a:solidFill>
                  <a:srgbClr val="0000FF"/>
                </a:solidFill>
              </a:rPr>
              <a:t>a</a:t>
            </a:r>
            <a:r>
              <a:rPr lang="en-US" sz="7200" baseline="30000" dirty="0" err="1" smtClean="0">
                <a:solidFill>
                  <a:srgbClr val="0000FF"/>
                </a:solidFill>
              </a:rPr>
              <a:t>b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2766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at each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000" dirty="0" smtClean="0">
                <a:latin typeface="Courier New"/>
                <a:cs typeface="Courier New"/>
              </a:rPr>
              <a:t>Z:</a:t>
            </a:r>
            <a:r>
              <a:rPr lang="en-US" sz="6000" dirty="0" smtClean="0">
                <a:solidFill>
                  <a:schemeClr val="tx2"/>
                </a:solidFill>
              </a:rPr>
              <a:t>= </a:t>
            </a:r>
            <a:r>
              <a:rPr lang="en-US" sz="6000" dirty="0" smtClean="0">
                <a:latin typeface="Courier New"/>
                <a:cs typeface="Courier New"/>
              </a:rPr>
              <a:t>quotient(Z,2)</a:t>
            </a:r>
            <a:endParaRPr lang="en-US" sz="6000" dirty="0" smtClean="0"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cs typeface="Comic Sans MS"/>
              </a:rPr>
              <a:t>at start,</a:t>
            </a:r>
            <a:r>
              <a:rPr lang="en-US" sz="4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= 0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endParaRPr lang="en-US" sz="4800" dirty="0" smtClean="0">
              <a:solidFill>
                <a:schemeClr val="tx2"/>
              </a:solidFill>
              <a:latin typeface="Symbol" charset="2"/>
              <a:cs typeface="Symbol" charset="2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in 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≤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>
                <a:solidFill>
                  <a:srgbClr val="008000"/>
                </a:solidFill>
              </a:rPr>
              <a:t>Euclid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Algorithm</a:t>
            </a:r>
            <a:r>
              <a:rPr lang="en-US" dirty="0"/>
              <a:t> as </a:t>
            </a:r>
            <a:r>
              <a:rPr lang="en-US" dirty="0">
                <a:solidFill>
                  <a:srgbClr val="3333CC"/>
                </a:solidFill>
              </a:rPr>
              <a:t>State 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304800" indent="-304800" eaLnBrk="1" hangingPunct="1"/>
            <a:r>
              <a:rPr lang="en-US" dirty="0"/>
              <a:t>state transitions defined by</a:t>
            </a:r>
          </a:p>
          <a:p>
            <a:pPr marL="304800" indent="-304800" algn="ctr" eaLnBrk="1" hangingPunct="1"/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rem(x,y</a:t>
            </a:r>
            <a:r>
              <a:rPr lang="en-US" dirty="0"/>
              <a:t>))   for  </a:t>
            </a:r>
            <a:r>
              <a:rPr lang="en-US" dirty="0" err="1"/>
              <a:t>y</a:t>
            </a:r>
            <a:r>
              <a:rPr lang="en-US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32100"/>
            <a:ext cx="100330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40644"/>
            <a:ext cx="7848600" cy="4176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 dirty="0"/>
              <a:t>Problems</a:t>
            </a:r>
            <a:endParaRPr lang="en-US" dirty="0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 dirty="0"/>
              <a:t>1</a:t>
            </a:r>
            <a:r>
              <a:rPr lang="en-US" sz="11500" dirty="0" smtClean="0"/>
              <a:t> - </a:t>
            </a:r>
            <a:r>
              <a:rPr lang="en-US" sz="11500" dirty="0"/>
              <a:t>3</a:t>
            </a: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sz="12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65</a:t>
            </a:fld>
            <a:endParaRPr lang="en-US" sz="12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advTm="5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Pages>0</Pages>
  <Words>2486</Words>
  <Characters>0</Characters>
  <Application>Microsoft Macintosh PowerPoint</Application>
  <PresentationFormat>On-screen Show (4:3)</PresentationFormat>
  <Lines>0</Lines>
  <Paragraphs>420</Paragraphs>
  <Slides>65</Slides>
  <Notes>0</Notes>
  <HiddenSlides>48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Default - Blank</vt:lpstr>
      <vt:lpstr>Equation</vt:lpstr>
      <vt:lpstr>PowerPoint Presentation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Floyd’s Invariant Principle</vt:lpstr>
      <vt:lpstr>Die Hard Once &amp; For All</vt:lpstr>
      <vt:lpstr>PowerPoint Presentation</vt:lpstr>
      <vt:lpstr>Fast Exponentiation</vt:lpstr>
      <vt:lpstr>Fast Exponentiation</vt:lpstr>
      <vt:lpstr>Fast Exponentiation</vt:lpstr>
      <vt:lpstr>Partial Correctness</vt:lpstr>
      <vt:lpstr>Fast Termination</vt:lpstr>
      <vt:lpstr>GCD correctness</vt:lpstr>
      <vt:lpstr>GCD correctness</vt:lpstr>
      <vt:lpstr>GCD correctness</vt:lpstr>
      <vt:lpstr>PowerPoint Presentation</vt:lpstr>
      <vt:lpstr>PowerPoint Presentation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14</cp:revision>
  <cp:lastPrinted>2010-03-01T18:09:13Z</cp:lastPrinted>
  <dcterms:created xsi:type="dcterms:W3CDTF">2011-02-25T02:17:43Z</dcterms:created>
  <dcterms:modified xsi:type="dcterms:W3CDTF">2011-09-30T05:29:31Z</dcterms:modified>
</cp:coreProperties>
</file>