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35"/>
  </p:notesMasterIdLst>
  <p:handoutMasterIdLst>
    <p:handoutMasterId r:id="rId36"/>
  </p:handoutMasterIdLst>
  <p:sldIdLst>
    <p:sldId id="392" r:id="rId3"/>
    <p:sldId id="447" r:id="rId4"/>
    <p:sldId id="493" r:id="rId5"/>
    <p:sldId id="517" r:id="rId6"/>
    <p:sldId id="531" r:id="rId7"/>
    <p:sldId id="503" r:id="rId8"/>
    <p:sldId id="485" r:id="rId9"/>
    <p:sldId id="525" r:id="rId10"/>
    <p:sldId id="526" r:id="rId11"/>
    <p:sldId id="494" r:id="rId12"/>
    <p:sldId id="522" r:id="rId13"/>
    <p:sldId id="528" r:id="rId14"/>
    <p:sldId id="527" r:id="rId15"/>
    <p:sldId id="529" r:id="rId16"/>
    <p:sldId id="530" r:id="rId17"/>
    <p:sldId id="489" r:id="rId18"/>
    <p:sldId id="512" r:id="rId19"/>
    <p:sldId id="513" r:id="rId20"/>
    <p:sldId id="514" r:id="rId21"/>
    <p:sldId id="515" r:id="rId22"/>
    <p:sldId id="516" r:id="rId23"/>
    <p:sldId id="518" r:id="rId24"/>
    <p:sldId id="501" r:id="rId25"/>
    <p:sldId id="519" r:id="rId26"/>
    <p:sldId id="491" r:id="rId27"/>
    <p:sldId id="487" r:id="rId28"/>
    <p:sldId id="488" r:id="rId29"/>
    <p:sldId id="496" r:id="rId30"/>
    <p:sldId id="498" r:id="rId31"/>
    <p:sldId id="497" r:id="rId32"/>
    <p:sldId id="490" r:id="rId33"/>
    <p:sldId id="502" r:id="rId34"/>
  </p:sldIdLst>
  <p:sldSz cx="9144000" cy="6858000" type="screen4x3"/>
  <p:notesSz cx="9601200" cy="7315200"/>
  <p:custDataLst>
    <p:tags r:id="rId3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703" autoAdjust="0"/>
    <p:restoredTop sz="94618" autoAdjust="0"/>
  </p:normalViewPr>
  <p:slideViewPr>
    <p:cSldViewPr snapToGrid="0" showGuides="1">
      <p:cViewPr>
        <p:scale>
          <a:sx n="112" d="100"/>
          <a:sy n="112" d="100"/>
        </p:scale>
        <p:origin x="-720" y="72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20128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interSettings" Target="printerSettings/printerSettings1.bin"/><Relationship Id="rId38" Type="http://schemas.openxmlformats.org/officeDocument/2006/relationships/tags" Target="tags/tag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75169" y="6553200"/>
            <a:ext cx="96883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 sound.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73762" y="6553200"/>
            <a:ext cx="770238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67141" y="6553200"/>
            <a:ext cx="8768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17</a:t>
            </a:r>
            <a:r>
              <a:rPr lang="en-US" sz="1100" dirty="0" smtClean="0">
                <a:latin typeface="Comic Sans MS" pitchFamily="66" charset="0"/>
              </a:rPr>
              <a:t>, 2017</a:t>
            </a:r>
            <a:endParaRPr lang="en-US" sz="11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46398" y="6611779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Meyer, 2017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4941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3762" y="6553200"/>
            <a:ext cx="7702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8051" y="1328828"/>
            <a:ext cx="7887394" cy="4488712"/>
          </a:xfrm>
        </p:spPr>
        <p:txBody>
          <a:bodyPr/>
          <a:lstStyle/>
          <a:p>
            <a:pPr algn="ctr"/>
            <a:r>
              <a:rPr lang="en-US" sz="8800" b="0" dirty="0" smtClean="0"/>
              <a:t>Proving</a:t>
            </a:r>
            <a:br>
              <a:rPr lang="en-US" sz="8800" b="0" dirty="0" smtClean="0"/>
            </a:br>
            <a:r>
              <a:rPr lang="en-US" sz="8800" b="0" dirty="0" smtClean="0"/>
              <a:t>Valid</a:t>
            </a:r>
            <a:br>
              <a:rPr lang="en-US" sz="8800" b="0" dirty="0" smtClean="0"/>
            </a:br>
            <a:r>
              <a:rPr lang="en-US" sz="8800" b="0" dirty="0" smtClean="0"/>
              <a:t>Formulas</a:t>
            </a:r>
            <a:endParaRPr lang="en-US" sz="13800" b="0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44921" y="6553200"/>
            <a:ext cx="699080" cy="276999"/>
          </a:xfrm>
          <a:noFill/>
        </p:spPr>
        <p:txBody>
          <a:bodyPr/>
          <a:lstStyle/>
          <a:p>
            <a:r>
              <a:rPr lang="en-US" dirty="0"/>
              <a:t>sound.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315" y="1796030"/>
            <a:ext cx="8125826" cy="3193666"/>
          </a:xfrm>
        </p:spPr>
        <p:txBody>
          <a:bodyPr/>
          <a:lstStyle/>
          <a:p>
            <a:r>
              <a:rPr lang="en-US" sz="5400" dirty="0" smtClean="0"/>
              <a:t>If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P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BB0FAB"/>
                </a:solidFill>
              </a:rPr>
              <a:t>valid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and </a:t>
            </a:r>
            <a:r>
              <a:rPr lang="en-US" sz="5400" dirty="0" smtClean="0">
                <a:solidFill>
                  <a:srgbClr val="0000FF"/>
                </a:solidFill>
              </a:rPr>
              <a:t>P </a:t>
            </a:r>
            <a:r>
              <a:rPr lang="en-US" sz="4400" dirty="0" smtClean="0">
                <a:solidFill>
                  <a:srgbClr val="0000FF"/>
                </a:solidFill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</a:rPr>
              <a:t> Q </a:t>
            </a:r>
            <a:r>
              <a:rPr lang="en-US" sz="5400" dirty="0" smtClean="0"/>
              <a:t>is </a:t>
            </a:r>
            <a:r>
              <a:rPr lang="en-US" sz="5400" dirty="0" smtClean="0">
                <a:solidFill>
                  <a:srgbClr val="BB0FAB"/>
                </a:solidFill>
              </a:rPr>
              <a:t>valid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then </a:t>
            </a:r>
            <a:r>
              <a:rPr lang="en-US" sz="5400" dirty="0" smtClean="0">
                <a:solidFill>
                  <a:srgbClr val="0000FF"/>
                </a:solidFill>
              </a:rPr>
              <a:t>Q</a:t>
            </a:r>
            <a:r>
              <a:rPr lang="en-US" sz="5400" dirty="0" smtClean="0"/>
              <a:t> must be </a:t>
            </a:r>
            <a:r>
              <a:rPr lang="en-US" sz="5400" dirty="0" smtClean="0">
                <a:solidFill>
                  <a:srgbClr val="BB0FAB"/>
                </a:solidFill>
              </a:rPr>
              <a:t>valid</a:t>
            </a:r>
            <a:r>
              <a:rPr lang="en-US" sz="5400" dirty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>
                <a:solidFill>
                  <a:srgbClr val="BB0FAB"/>
                </a:solidFill>
              </a:rPr>
              <a:t>modus ponens</a:t>
            </a:r>
            <a:r>
              <a:rPr lang="en-US" dirty="0"/>
              <a:t> is </a:t>
            </a:r>
            <a:r>
              <a:rPr lang="en-US" dirty="0" smtClean="0">
                <a:solidFill>
                  <a:srgbClr val="006600"/>
                </a:solidFill>
              </a:rPr>
              <a:t>sound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56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0FAB"/>
                </a:solidFill>
              </a:rPr>
              <a:t>modus ponens</a:t>
            </a:r>
            <a:r>
              <a:rPr lang="en-US" dirty="0"/>
              <a:t> is </a:t>
            </a:r>
            <a:r>
              <a:rPr lang="en-US" dirty="0" smtClean="0">
                <a:solidFill>
                  <a:srgbClr val="006600"/>
                </a:solidFill>
              </a:rPr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02" y="1385640"/>
            <a:ext cx="8971097" cy="5203030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F27122"/>
                </a:solidFill>
              </a:rPr>
              <a:t>Proof:</a:t>
            </a:r>
            <a:endParaRPr lang="en-US" sz="5400" dirty="0">
              <a:solidFill>
                <a:srgbClr val="F271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82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 advClick="0">
        <p:fade/>
      </p:transition>
    </mc:Choice>
    <mc:Fallback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0FAB"/>
                </a:solidFill>
              </a:rPr>
              <a:t>modus ponens</a:t>
            </a:r>
            <a:r>
              <a:rPr lang="en-US" dirty="0"/>
              <a:t> is </a:t>
            </a:r>
            <a:r>
              <a:rPr lang="en-US" dirty="0" smtClean="0">
                <a:solidFill>
                  <a:srgbClr val="006600"/>
                </a:solidFill>
              </a:rPr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02" y="1385640"/>
            <a:ext cx="8971097" cy="5203030"/>
          </a:xfrm>
        </p:spPr>
        <p:txBody>
          <a:bodyPr/>
          <a:lstStyle/>
          <a:p>
            <a:r>
              <a:rPr lang="en-US" sz="4400" dirty="0" smtClean="0"/>
              <a:t>If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400" dirty="0" smtClean="0"/>
              <a:t> is </a:t>
            </a:r>
            <a:r>
              <a:rPr lang="en-US" sz="4400" dirty="0" smtClean="0">
                <a:solidFill>
                  <a:srgbClr val="008000"/>
                </a:solidFill>
              </a:rPr>
              <a:t>T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chemeClr val="tx2"/>
                </a:solidFill>
              </a:rPr>
              <a:t>for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truth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/>
              <a:t>assignment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 </a:t>
            </a:r>
          </a:p>
          <a:p>
            <a:r>
              <a:rPr lang="en-US" sz="4400" dirty="0" smtClean="0"/>
              <a:t>and </a:t>
            </a:r>
            <a:r>
              <a:rPr lang="en-US" sz="4400" dirty="0">
                <a:solidFill>
                  <a:srgbClr val="0000FF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Q </a:t>
            </a:r>
            <a:r>
              <a:rPr lang="en-US" sz="4400" dirty="0">
                <a:solidFill>
                  <a:srgbClr val="000000"/>
                </a:solidFill>
              </a:rPr>
              <a:t>is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6600"/>
                </a:solidFill>
              </a:rPr>
              <a:t>T</a:t>
            </a:r>
            <a:r>
              <a:rPr lang="en-US" sz="4400" dirty="0" smtClean="0"/>
              <a:t> 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</a:t>
            </a:r>
          </a:p>
          <a:p>
            <a:r>
              <a:rPr lang="en-US" sz="4400" dirty="0"/>
              <a:t>t</a:t>
            </a:r>
            <a:r>
              <a:rPr lang="en-US" sz="4400" dirty="0" smtClean="0"/>
              <a:t>hen </a:t>
            </a:r>
            <a:r>
              <a:rPr lang="en-US" sz="4400" dirty="0" smtClean="0">
                <a:solidFill>
                  <a:srgbClr val="006600"/>
                </a:solidFill>
              </a:rPr>
              <a:t>Q</a:t>
            </a:r>
            <a:r>
              <a:rPr lang="en-US" sz="4400" dirty="0" smtClean="0"/>
              <a:t> is </a:t>
            </a:r>
            <a:r>
              <a:rPr lang="en-US" sz="4400" dirty="0">
                <a:solidFill>
                  <a:srgbClr val="006600"/>
                </a:solidFill>
              </a:rPr>
              <a:t>T</a:t>
            </a:r>
            <a:r>
              <a:rPr lang="en-US" sz="4400" dirty="0"/>
              <a:t> </a:t>
            </a:r>
            <a:r>
              <a:rPr lang="en-US" sz="4400" dirty="0" smtClean="0"/>
              <a:t>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.</a:t>
            </a:r>
          </a:p>
          <a:p>
            <a:r>
              <a:rPr lang="en-US" sz="4400" dirty="0"/>
              <a:t>(by truth table for</a:t>
            </a:r>
            <a:r>
              <a:rPr lang="en-US" sz="4400" dirty="0">
                <a:solidFill>
                  <a:srgbClr val="BB0FAB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 smtClean="0">
                <a:solidFill>
                  <a:srgbClr val="000000"/>
                </a:solidFill>
              </a:rPr>
              <a:t>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0072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0FAB"/>
                </a:solidFill>
              </a:rPr>
              <a:t>modus ponens</a:t>
            </a:r>
            <a:r>
              <a:rPr lang="en-US" dirty="0"/>
              <a:t> is </a:t>
            </a:r>
            <a:r>
              <a:rPr lang="en-US" dirty="0" smtClean="0">
                <a:solidFill>
                  <a:srgbClr val="006600"/>
                </a:solidFill>
              </a:rPr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02" y="1385640"/>
            <a:ext cx="8971097" cy="5203030"/>
          </a:xfrm>
        </p:spPr>
        <p:txBody>
          <a:bodyPr/>
          <a:lstStyle/>
          <a:p>
            <a:r>
              <a:rPr lang="en-US" sz="4400" dirty="0" smtClean="0"/>
              <a:t>If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400" dirty="0" smtClean="0"/>
              <a:t> is </a:t>
            </a:r>
            <a:r>
              <a:rPr lang="en-US" sz="4400" dirty="0" smtClean="0">
                <a:solidFill>
                  <a:srgbClr val="008000"/>
                </a:solidFill>
              </a:rPr>
              <a:t>T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chemeClr val="tx2"/>
                </a:solidFill>
              </a:rPr>
              <a:t>for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truth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/>
              <a:t>assignment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</a:t>
            </a:r>
          </a:p>
          <a:p>
            <a:r>
              <a:rPr lang="en-US" sz="4400" dirty="0"/>
              <a:t>a</a:t>
            </a:r>
            <a:r>
              <a:rPr lang="en-US" sz="4400" dirty="0" smtClean="0"/>
              <a:t>nd </a:t>
            </a:r>
            <a:r>
              <a:rPr lang="en-US" sz="4400" dirty="0">
                <a:solidFill>
                  <a:srgbClr val="0000FF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Q </a:t>
            </a:r>
            <a:r>
              <a:rPr lang="en-US" sz="4400" dirty="0">
                <a:solidFill>
                  <a:srgbClr val="000000"/>
                </a:solidFill>
              </a:rPr>
              <a:t>is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6600"/>
                </a:solidFill>
              </a:rPr>
              <a:t>T</a:t>
            </a:r>
            <a:r>
              <a:rPr lang="en-US" sz="4400" dirty="0" smtClean="0"/>
              <a:t> 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</a:t>
            </a:r>
          </a:p>
          <a:p>
            <a:r>
              <a:rPr lang="en-US" sz="4400" dirty="0"/>
              <a:t>t</a:t>
            </a:r>
            <a:r>
              <a:rPr lang="en-US" sz="4400" dirty="0" smtClean="0"/>
              <a:t>hen </a:t>
            </a:r>
            <a:r>
              <a:rPr lang="en-US" sz="4400" dirty="0" smtClean="0">
                <a:solidFill>
                  <a:srgbClr val="006600"/>
                </a:solidFill>
              </a:rPr>
              <a:t>Q</a:t>
            </a:r>
            <a:r>
              <a:rPr lang="en-US" sz="4400" dirty="0" smtClean="0"/>
              <a:t> is </a:t>
            </a:r>
            <a:r>
              <a:rPr lang="en-US" sz="4400" dirty="0">
                <a:solidFill>
                  <a:srgbClr val="006600"/>
                </a:solidFill>
              </a:rPr>
              <a:t>T</a:t>
            </a:r>
            <a:r>
              <a:rPr lang="en-US" sz="4400" dirty="0"/>
              <a:t> </a:t>
            </a:r>
            <a:r>
              <a:rPr lang="en-US" sz="4400" dirty="0" smtClean="0"/>
              <a:t>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.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But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400" dirty="0"/>
              <a:t> </a:t>
            </a:r>
            <a:r>
              <a:rPr lang="en-US" sz="4400" dirty="0" smtClean="0"/>
              <a:t>and </a:t>
            </a:r>
            <a:r>
              <a:rPr lang="en-US" sz="4400" dirty="0">
                <a:solidFill>
                  <a:srgbClr val="0000FF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Q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are </a:t>
            </a:r>
            <a:r>
              <a:rPr lang="en-US" sz="4400" dirty="0">
                <a:solidFill>
                  <a:srgbClr val="008000"/>
                </a:solidFill>
              </a:rPr>
              <a:t>T</a:t>
            </a:r>
            <a:r>
              <a:rPr lang="en-US" sz="4400" dirty="0">
                <a:solidFill>
                  <a:srgbClr val="EC0213"/>
                </a:solidFill>
              </a:rPr>
              <a:t> </a:t>
            </a:r>
            <a:r>
              <a:rPr lang="en-US" sz="4400" dirty="0">
                <a:solidFill>
                  <a:schemeClr val="tx2"/>
                </a:solidFill>
              </a:rPr>
              <a:t>for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every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433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0FAB"/>
                </a:solidFill>
              </a:rPr>
              <a:t>modus ponens</a:t>
            </a:r>
            <a:r>
              <a:rPr lang="en-US" dirty="0"/>
              <a:t> is </a:t>
            </a:r>
            <a:r>
              <a:rPr lang="en-US" dirty="0" smtClean="0">
                <a:solidFill>
                  <a:srgbClr val="006600"/>
                </a:solidFill>
              </a:rPr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02" y="1385640"/>
            <a:ext cx="8971097" cy="5203030"/>
          </a:xfrm>
        </p:spPr>
        <p:txBody>
          <a:bodyPr/>
          <a:lstStyle/>
          <a:p>
            <a:r>
              <a:rPr lang="en-US" sz="4400" dirty="0" smtClean="0"/>
              <a:t>If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400" dirty="0" smtClean="0"/>
              <a:t> is </a:t>
            </a:r>
            <a:r>
              <a:rPr lang="en-US" sz="4400" dirty="0" smtClean="0">
                <a:solidFill>
                  <a:srgbClr val="008000"/>
                </a:solidFill>
              </a:rPr>
              <a:t>T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chemeClr val="tx2"/>
                </a:solidFill>
              </a:rPr>
              <a:t>for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truth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/>
              <a:t>assignment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</a:t>
            </a:r>
          </a:p>
          <a:p>
            <a:r>
              <a:rPr lang="en-US" sz="4400" dirty="0"/>
              <a:t>a</a:t>
            </a:r>
            <a:r>
              <a:rPr lang="en-US" sz="4400" dirty="0" smtClean="0"/>
              <a:t>nd </a:t>
            </a:r>
            <a:r>
              <a:rPr lang="en-US" sz="4400" dirty="0">
                <a:solidFill>
                  <a:srgbClr val="0000FF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Q </a:t>
            </a:r>
            <a:r>
              <a:rPr lang="en-US" sz="4400" dirty="0">
                <a:solidFill>
                  <a:srgbClr val="000000"/>
                </a:solidFill>
              </a:rPr>
              <a:t>is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6600"/>
                </a:solidFill>
              </a:rPr>
              <a:t>T</a:t>
            </a:r>
            <a:r>
              <a:rPr lang="en-US" sz="4400" dirty="0" smtClean="0"/>
              <a:t> 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</a:t>
            </a:r>
          </a:p>
          <a:p>
            <a:r>
              <a:rPr lang="en-US" sz="4400" dirty="0"/>
              <a:t>t</a:t>
            </a:r>
            <a:r>
              <a:rPr lang="en-US" sz="4400" dirty="0" smtClean="0"/>
              <a:t>hen </a:t>
            </a:r>
            <a:r>
              <a:rPr lang="en-US" sz="4400" dirty="0" smtClean="0">
                <a:solidFill>
                  <a:srgbClr val="006600"/>
                </a:solidFill>
              </a:rPr>
              <a:t>Q</a:t>
            </a:r>
            <a:r>
              <a:rPr lang="en-US" sz="4400" dirty="0" smtClean="0"/>
              <a:t> is </a:t>
            </a:r>
            <a:r>
              <a:rPr lang="en-US" sz="4400" dirty="0">
                <a:solidFill>
                  <a:srgbClr val="006600"/>
                </a:solidFill>
              </a:rPr>
              <a:t>T</a:t>
            </a:r>
            <a:r>
              <a:rPr lang="en-US" sz="4400" dirty="0"/>
              <a:t> </a:t>
            </a:r>
            <a:r>
              <a:rPr lang="en-US" sz="4400" dirty="0" smtClean="0"/>
              <a:t>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.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But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400" dirty="0"/>
              <a:t> </a:t>
            </a:r>
            <a:r>
              <a:rPr lang="en-US" sz="4400" dirty="0" smtClean="0"/>
              <a:t>and </a:t>
            </a:r>
            <a:r>
              <a:rPr lang="en-US" sz="4400" dirty="0">
                <a:solidFill>
                  <a:srgbClr val="0000FF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Q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are </a:t>
            </a:r>
            <a:r>
              <a:rPr lang="en-US" sz="4400" dirty="0">
                <a:solidFill>
                  <a:srgbClr val="008000"/>
                </a:solidFill>
              </a:rPr>
              <a:t>T</a:t>
            </a:r>
            <a:r>
              <a:rPr lang="en-US" sz="4400" dirty="0">
                <a:solidFill>
                  <a:srgbClr val="EC0213"/>
                </a:solidFill>
              </a:rPr>
              <a:t> </a:t>
            </a:r>
            <a:r>
              <a:rPr lang="en-US" sz="4400" dirty="0">
                <a:solidFill>
                  <a:schemeClr val="tx2"/>
                </a:solidFill>
              </a:rPr>
              <a:t>for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every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>
                <a:solidFill>
                  <a:srgbClr val="000000"/>
                </a:solidFill>
              </a:rPr>
              <a:t>, so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Q</a:t>
            </a:r>
            <a:r>
              <a:rPr lang="en-US" sz="4400" dirty="0">
                <a:solidFill>
                  <a:srgbClr val="000000"/>
                </a:solidFill>
              </a:rPr>
              <a:t> must be </a:t>
            </a:r>
            <a:r>
              <a:rPr lang="en-US" sz="4400" dirty="0">
                <a:solidFill>
                  <a:srgbClr val="EC0213"/>
                </a:solidFill>
              </a:rPr>
              <a:t>T</a:t>
            </a:r>
            <a:r>
              <a:rPr lang="en-US" sz="4400" dirty="0">
                <a:solidFill>
                  <a:srgbClr val="000000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for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every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318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0FAB"/>
                </a:solidFill>
              </a:rPr>
              <a:t>modus ponens</a:t>
            </a:r>
            <a:r>
              <a:rPr lang="en-US" dirty="0"/>
              <a:t> is </a:t>
            </a:r>
            <a:r>
              <a:rPr lang="en-US" dirty="0" smtClean="0">
                <a:solidFill>
                  <a:srgbClr val="006600"/>
                </a:solidFill>
              </a:rPr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02" y="1385640"/>
            <a:ext cx="8971097" cy="5203030"/>
          </a:xfrm>
        </p:spPr>
        <p:txBody>
          <a:bodyPr/>
          <a:lstStyle/>
          <a:p>
            <a:r>
              <a:rPr lang="en-US" sz="4400" dirty="0" smtClean="0"/>
              <a:t>If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400" dirty="0" smtClean="0"/>
              <a:t> is </a:t>
            </a:r>
            <a:r>
              <a:rPr lang="en-US" sz="4400" dirty="0" smtClean="0">
                <a:solidFill>
                  <a:srgbClr val="008000"/>
                </a:solidFill>
              </a:rPr>
              <a:t>T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chemeClr val="tx2"/>
                </a:solidFill>
              </a:rPr>
              <a:t>for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truth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/>
              <a:t>assignment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</a:t>
            </a:r>
          </a:p>
          <a:p>
            <a:r>
              <a:rPr lang="en-US" sz="4400" dirty="0"/>
              <a:t>a</a:t>
            </a:r>
            <a:r>
              <a:rPr lang="en-US" sz="4400" dirty="0" smtClean="0"/>
              <a:t>nd </a:t>
            </a:r>
            <a:r>
              <a:rPr lang="en-US" sz="4400" dirty="0">
                <a:solidFill>
                  <a:srgbClr val="0000FF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Q </a:t>
            </a:r>
            <a:r>
              <a:rPr lang="en-US" sz="4400" dirty="0">
                <a:solidFill>
                  <a:srgbClr val="000000"/>
                </a:solidFill>
              </a:rPr>
              <a:t>is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6600"/>
                </a:solidFill>
              </a:rPr>
              <a:t>T</a:t>
            </a:r>
            <a:r>
              <a:rPr lang="en-US" sz="4400" dirty="0" smtClean="0"/>
              <a:t> 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</a:t>
            </a:r>
          </a:p>
          <a:p>
            <a:r>
              <a:rPr lang="en-US" sz="4400" dirty="0"/>
              <a:t>t</a:t>
            </a:r>
            <a:r>
              <a:rPr lang="en-US" sz="4400" dirty="0" smtClean="0"/>
              <a:t>hen </a:t>
            </a:r>
            <a:r>
              <a:rPr lang="en-US" sz="4400" dirty="0" smtClean="0">
                <a:solidFill>
                  <a:srgbClr val="006600"/>
                </a:solidFill>
              </a:rPr>
              <a:t>Q</a:t>
            </a:r>
            <a:r>
              <a:rPr lang="en-US" sz="4400" dirty="0" smtClean="0"/>
              <a:t> is </a:t>
            </a:r>
            <a:r>
              <a:rPr lang="en-US" sz="4400" dirty="0">
                <a:solidFill>
                  <a:srgbClr val="006600"/>
                </a:solidFill>
              </a:rPr>
              <a:t>T</a:t>
            </a:r>
            <a:r>
              <a:rPr lang="en-US" sz="4400" dirty="0"/>
              <a:t> </a:t>
            </a:r>
            <a:r>
              <a:rPr lang="en-US" sz="4400" dirty="0" smtClean="0"/>
              <a:t>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.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But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400" dirty="0"/>
              <a:t> </a:t>
            </a:r>
            <a:r>
              <a:rPr lang="en-US" sz="4400" dirty="0" smtClean="0"/>
              <a:t>and </a:t>
            </a:r>
            <a:r>
              <a:rPr lang="en-US" sz="4400" dirty="0">
                <a:solidFill>
                  <a:srgbClr val="0000FF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Q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are </a:t>
            </a:r>
            <a:r>
              <a:rPr lang="en-US" sz="4400" dirty="0">
                <a:solidFill>
                  <a:srgbClr val="008000"/>
                </a:solidFill>
              </a:rPr>
              <a:t>T</a:t>
            </a:r>
            <a:r>
              <a:rPr lang="en-US" sz="4400" dirty="0">
                <a:solidFill>
                  <a:srgbClr val="EC0213"/>
                </a:solidFill>
              </a:rPr>
              <a:t> </a:t>
            </a:r>
            <a:r>
              <a:rPr lang="en-US" sz="4400" dirty="0">
                <a:solidFill>
                  <a:schemeClr val="tx2"/>
                </a:solidFill>
              </a:rPr>
              <a:t>for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every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>
                <a:solidFill>
                  <a:srgbClr val="000000"/>
                </a:solidFill>
              </a:rPr>
              <a:t>, so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Q</a:t>
            </a:r>
            <a:r>
              <a:rPr lang="en-US" sz="4400" dirty="0">
                <a:solidFill>
                  <a:srgbClr val="000000"/>
                </a:solidFill>
              </a:rPr>
              <a:t> must be </a:t>
            </a:r>
            <a:r>
              <a:rPr lang="en-US" sz="4400" dirty="0">
                <a:solidFill>
                  <a:srgbClr val="EC0213"/>
                </a:solidFill>
              </a:rPr>
              <a:t>T</a:t>
            </a:r>
            <a:r>
              <a:rPr lang="en-US" sz="4400" dirty="0">
                <a:solidFill>
                  <a:srgbClr val="000000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for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every </a:t>
            </a:r>
            <a:r>
              <a:rPr lang="en-US" sz="4400" dirty="0" smtClean="0">
                <a:solidFill>
                  <a:srgbClr val="BB0FAB"/>
                </a:solidFill>
              </a:rPr>
              <a:t>A </a:t>
            </a:r>
            <a:r>
              <a:rPr lang="en-US" sz="4400" dirty="0">
                <a:solidFill>
                  <a:srgbClr val="000000"/>
                </a:solidFill>
              </a:rPr>
              <a:t>-</a:t>
            </a:r>
            <a:r>
              <a:rPr lang="en-US" sz="4400" dirty="0" smtClean="0">
                <a:solidFill>
                  <a:srgbClr val="000000"/>
                </a:solidFill>
              </a:rPr>
              <a:t>- that is, </a:t>
            </a:r>
            <a:r>
              <a:rPr lang="en-US" sz="4400" dirty="0" smtClean="0">
                <a:solidFill>
                  <a:srgbClr val="0000FF"/>
                </a:solidFill>
              </a:rPr>
              <a:t>Q</a:t>
            </a:r>
            <a:r>
              <a:rPr lang="en-US" sz="4400" dirty="0" smtClean="0">
                <a:solidFill>
                  <a:srgbClr val="000000"/>
                </a:solidFill>
              </a:rPr>
              <a:t> is</a:t>
            </a:r>
            <a:r>
              <a:rPr lang="en-US" sz="4400" dirty="0" smtClean="0">
                <a:solidFill>
                  <a:srgbClr val="BB0FAB"/>
                </a:solidFill>
              </a:rPr>
              <a:t> valid</a:t>
            </a:r>
            <a:r>
              <a:rPr lang="en-US" sz="4400" dirty="0" smtClean="0"/>
              <a:t>.</a:t>
            </a:r>
            <a:endParaRPr lang="en-US" sz="4400" dirty="0"/>
          </a:p>
          <a:p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09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096" y="0"/>
            <a:ext cx="5606820" cy="1196575"/>
          </a:xfrm>
        </p:spPr>
        <p:txBody>
          <a:bodyPr/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Provable</a:t>
            </a:r>
            <a:r>
              <a:rPr lang="en-US" sz="4800" dirty="0" smtClean="0">
                <a:solidFill>
                  <a:srgbClr val="000000"/>
                </a:solidFill>
              </a:rPr>
              <a:t> Formulas 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2050" y="1406503"/>
            <a:ext cx="60090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Start with axioms</a:t>
            </a:r>
          </a:p>
        </p:txBody>
      </p:sp>
    </p:spTree>
    <p:extLst>
      <p:ext uri="{BB962C8B-B14F-4D97-AF65-F5344CB8AC3E}">
        <p14:creationId xmlns:p14="http://schemas.microsoft.com/office/powerpoint/2010/main" val="166483641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096" y="0"/>
            <a:ext cx="5606820" cy="1196575"/>
          </a:xfrm>
        </p:spPr>
        <p:txBody>
          <a:bodyPr/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Provable</a:t>
            </a:r>
            <a:r>
              <a:rPr lang="en-US" sz="4800" dirty="0" smtClean="0">
                <a:solidFill>
                  <a:srgbClr val="000000"/>
                </a:solidFill>
              </a:rPr>
              <a:t> Formulas 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2050" y="1406503"/>
            <a:ext cx="733956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Start with axioms and 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derive more formulas</a:t>
            </a:r>
          </a:p>
        </p:txBody>
      </p:sp>
    </p:spTree>
    <p:extLst>
      <p:ext uri="{BB962C8B-B14F-4D97-AF65-F5344CB8AC3E}">
        <p14:creationId xmlns:p14="http://schemas.microsoft.com/office/powerpoint/2010/main" val="31215767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096" y="0"/>
            <a:ext cx="5606820" cy="1196575"/>
          </a:xfrm>
        </p:spPr>
        <p:txBody>
          <a:bodyPr/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Provable</a:t>
            </a:r>
            <a:r>
              <a:rPr lang="en-US" sz="4800" dirty="0" smtClean="0">
                <a:solidFill>
                  <a:srgbClr val="000000"/>
                </a:solidFill>
              </a:rPr>
              <a:t> Formulas 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2050" y="1406503"/>
            <a:ext cx="810307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Start with axioms and 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derive more formulas by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repeatedly applying the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proof rules to previously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derived formulas</a:t>
            </a:r>
          </a:p>
        </p:txBody>
      </p:sp>
    </p:spTree>
    <p:extLst>
      <p:ext uri="{BB962C8B-B14F-4D97-AF65-F5344CB8AC3E}">
        <p14:creationId xmlns:p14="http://schemas.microsoft.com/office/powerpoint/2010/main" val="2722727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 advClick="0">
        <p:fade/>
      </p:transition>
    </mc:Choice>
    <mc:Fallback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5814" y="252317"/>
            <a:ext cx="6467431" cy="1269642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Proof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Systems 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983" y="1708134"/>
            <a:ext cx="841720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Theorem:</a:t>
            </a:r>
            <a:r>
              <a:rPr lang="en-US" sz="5400" dirty="0" smtClean="0">
                <a:latin typeface="Comic Sans MS" pitchFamily="66" charset="0"/>
              </a:rPr>
              <a:t> If proof rules are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sound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18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Instead of truth tables,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can try to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prove</a:t>
            </a:r>
            <a:r>
              <a:rPr lang="en-US" sz="5400" i="1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valid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symbolically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1706" y="279569"/>
            <a:ext cx="4887551" cy="1116435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20275" y="6553200"/>
            <a:ext cx="723726" cy="276999"/>
          </a:xfrm>
        </p:spPr>
        <p:txBody>
          <a:bodyPr/>
          <a:lstStyle/>
          <a:p>
            <a:r>
              <a:rPr lang="en-US" dirty="0"/>
              <a:t>sound.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983" y="1708134"/>
            <a:ext cx="84172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Theorem:</a:t>
            </a:r>
            <a:r>
              <a:rPr lang="en-US" sz="5400" dirty="0" smtClean="0">
                <a:latin typeface="Comic Sans MS" pitchFamily="66" charset="0"/>
              </a:rPr>
              <a:t> If proof rules are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sound</a:t>
            </a:r>
            <a:r>
              <a:rPr lang="en-US" sz="5400" dirty="0" smtClean="0">
                <a:latin typeface="Comic Sans MS" pitchFamily="66" charset="0"/>
              </a:rPr>
              <a:t>, and axioms </a:t>
            </a:r>
            <a:r>
              <a:rPr lang="en-US" sz="5400" dirty="0">
                <a:latin typeface="Comic Sans MS" pitchFamily="66" charset="0"/>
              </a:rPr>
              <a:t>are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endParaRPr lang="en-US" sz="5400" dirty="0" smtClean="0">
              <a:latin typeface="Comic Sans MS" pitchFamily="66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65814" y="252317"/>
            <a:ext cx="6467431" cy="1269642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Proof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Systems 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304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983" y="1708134"/>
            <a:ext cx="84172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Theorem:</a:t>
            </a:r>
            <a:r>
              <a:rPr lang="en-US" sz="5400" dirty="0" smtClean="0">
                <a:latin typeface="Comic Sans MS" pitchFamily="66" charset="0"/>
              </a:rPr>
              <a:t> If proof rules are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sound</a:t>
            </a:r>
            <a:r>
              <a:rPr lang="en-US" sz="5400" dirty="0" smtClean="0">
                <a:latin typeface="Comic Sans MS" pitchFamily="66" charset="0"/>
              </a:rPr>
              <a:t>, and axioms </a:t>
            </a:r>
            <a:r>
              <a:rPr lang="en-US" sz="5400" dirty="0">
                <a:latin typeface="Comic Sans MS" pitchFamily="66" charset="0"/>
              </a:rPr>
              <a:t>are </a:t>
            </a:r>
            <a:r>
              <a:rPr lang="en-US" sz="5400" dirty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, then every provable formula is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65814" y="252317"/>
            <a:ext cx="6467431" cy="1269642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Proof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Systems 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43302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983" y="1708134"/>
            <a:ext cx="84172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Theorem:</a:t>
            </a:r>
            <a:r>
              <a:rPr lang="en-US" sz="5400" dirty="0" smtClean="0">
                <a:latin typeface="Comic Sans MS" pitchFamily="66" charset="0"/>
              </a:rPr>
              <a:t> If proof rules are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sound</a:t>
            </a:r>
            <a:r>
              <a:rPr lang="en-US" sz="5400" dirty="0" smtClean="0">
                <a:latin typeface="Comic Sans MS" pitchFamily="66" charset="0"/>
              </a:rPr>
              <a:t>, and axioms </a:t>
            </a:r>
            <a:r>
              <a:rPr lang="en-US" sz="5400" dirty="0">
                <a:latin typeface="Comic Sans MS" pitchFamily="66" charset="0"/>
              </a:rPr>
              <a:t>are </a:t>
            </a:r>
            <a:r>
              <a:rPr lang="en-US" sz="5400" dirty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, then the whole proof system is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sound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65814" y="252317"/>
            <a:ext cx="6467431" cy="1269642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Proof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Systems 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67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99" y="1460500"/>
            <a:ext cx="8677999" cy="3955575"/>
          </a:xfrm>
        </p:spPr>
        <p:txBody>
          <a:bodyPr/>
          <a:lstStyle/>
          <a:p>
            <a:r>
              <a:rPr lang="en-US" sz="4800" dirty="0" smtClean="0"/>
              <a:t>A proof system is </a:t>
            </a:r>
            <a:r>
              <a:rPr lang="en-US" sz="4800" dirty="0" smtClean="0">
                <a:solidFill>
                  <a:srgbClr val="BB0FAB"/>
                </a:solidFill>
              </a:rPr>
              <a:t>complete</a:t>
            </a:r>
            <a:r>
              <a:rPr lang="en-US" sz="4800" dirty="0" smtClean="0"/>
              <a:t> </a:t>
            </a:r>
          </a:p>
          <a:p>
            <a:r>
              <a:rPr lang="en-US" sz="4800" dirty="0" smtClean="0"/>
              <a:t>when every valid formula is </a:t>
            </a:r>
          </a:p>
          <a:p>
            <a:r>
              <a:rPr lang="en-US" sz="4800" dirty="0" smtClean="0"/>
              <a:t>provable.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039" y="327546"/>
            <a:ext cx="7493001" cy="1039292"/>
          </a:xfrm>
        </p:spPr>
        <p:txBody>
          <a:bodyPr/>
          <a:lstStyle/>
          <a:p>
            <a:r>
              <a:rPr lang="en-US" sz="4800" dirty="0" smtClean="0">
                <a:solidFill>
                  <a:srgbClr val="BB0FAB"/>
                </a:solidFill>
              </a:rPr>
              <a:t>Complete </a:t>
            </a:r>
            <a:r>
              <a:rPr lang="en-US" sz="4800" dirty="0" smtClean="0">
                <a:solidFill>
                  <a:schemeClr val="tx1"/>
                </a:solidFill>
              </a:rPr>
              <a:t>proof systems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1823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99" y="1460499"/>
            <a:ext cx="8856420" cy="4574855"/>
          </a:xfrm>
        </p:spPr>
        <p:txBody>
          <a:bodyPr/>
          <a:lstStyle/>
          <a:p>
            <a:r>
              <a:rPr lang="en-US" sz="4800" dirty="0" smtClean="0"/>
              <a:t>A proof system is </a:t>
            </a:r>
            <a:r>
              <a:rPr lang="en-US" sz="4800" dirty="0" smtClean="0">
                <a:solidFill>
                  <a:srgbClr val="BB0FAB"/>
                </a:solidFill>
              </a:rPr>
              <a:t>complete</a:t>
            </a:r>
            <a:r>
              <a:rPr lang="en-US" sz="4800" dirty="0" smtClean="0"/>
              <a:t> </a:t>
            </a:r>
          </a:p>
          <a:p>
            <a:r>
              <a:rPr lang="en-US" sz="4800" dirty="0" smtClean="0"/>
              <a:t>when every valid formula is </a:t>
            </a:r>
          </a:p>
          <a:p>
            <a:r>
              <a:rPr lang="en-US" sz="4800" dirty="0" smtClean="0"/>
              <a:t>provable.  These sound proof </a:t>
            </a:r>
          </a:p>
          <a:p>
            <a:r>
              <a:rPr lang="en-US" sz="4800" dirty="0" smtClean="0"/>
              <a:t>systems are indeed also </a:t>
            </a:r>
          </a:p>
          <a:p>
            <a:r>
              <a:rPr lang="en-US" sz="4800" dirty="0" smtClean="0"/>
              <a:t>complete.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039" y="327546"/>
            <a:ext cx="7493001" cy="1039292"/>
          </a:xfrm>
        </p:spPr>
        <p:txBody>
          <a:bodyPr/>
          <a:lstStyle/>
          <a:p>
            <a:r>
              <a:rPr lang="en-US" sz="4800" dirty="0" smtClean="0">
                <a:solidFill>
                  <a:srgbClr val="BB0FAB"/>
                </a:solidFill>
              </a:rPr>
              <a:t>Complete </a:t>
            </a:r>
            <a:r>
              <a:rPr lang="en-US" sz="4800" dirty="0" smtClean="0">
                <a:solidFill>
                  <a:schemeClr val="tx1"/>
                </a:solidFill>
              </a:rPr>
              <a:t>proof systems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70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 advClick="0">
        <p:fade/>
      </p:transition>
    </mc:Choice>
    <mc:Fallback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67" y="1371600"/>
            <a:ext cx="8710083" cy="4142318"/>
          </a:xfrm>
        </p:spPr>
        <p:txBody>
          <a:bodyPr/>
          <a:lstStyle/>
          <a:p>
            <a:r>
              <a:rPr lang="en-US" sz="4800" dirty="0" smtClean="0"/>
              <a:t>preserve </a:t>
            </a:r>
            <a:r>
              <a:rPr lang="en-US" sz="4800" dirty="0" smtClean="0">
                <a:solidFill>
                  <a:srgbClr val="006600"/>
                </a:solidFill>
              </a:rPr>
              <a:t>truth</a:t>
            </a:r>
            <a:r>
              <a:rPr lang="en-US" sz="4800" dirty="0" smtClean="0"/>
              <a:t>:</a:t>
            </a:r>
          </a:p>
          <a:p>
            <a:r>
              <a:rPr lang="en-US" sz="5400" dirty="0"/>
              <a:t>i</a:t>
            </a:r>
            <a:r>
              <a:rPr lang="en-US" sz="5400" dirty="0" smtClean="0"/>
              <a:t>f all the antecedents are </a:t>
            </a:r>
          </a:p>
          <a:p>
            <a:r>
              <a:rPr lang="en-US" sz="5400" dirty="0" smtClean="0">
                <a:solidFill>
                  <a:srgbClr val="006600"/>
                </a:solidFill>
              </a:rPr>
              <a:t>true</a:t>
            </a:r>
            <a:r>
              <a:rPr lang="en-US" sz="5400" dirty="0" smtClean="0"/>
              <a:t> in some environment, </a:t>
            </a:r>
          </a:p>
          <a:p>
            <a:r>
              <a:rPr lang="en-US" sz="5400" dirty="0" smtClean="0"/>
              <a:t>then so is the conclusion.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700233" y="252320"/>
            <a:ext cx="6681767" cy="1248648"/>
          </a:xfrm>
        </p:spPr>
        <p:txBody>
          <a:bodyPr/>
          <a:lstStyle/>
          <a:p>
            <a:r>
              <a:rPr lang="en-US" sz="4600" dirty="0" smtClean="0">
                <a:solidFill>
                  <a:srgbClr val="006600"/>
                </a:solidFill>
              </a:rPr>
              <a:t>Strongly Sound</a:t>
            </a:r>
            <a:r>
              <a:rPr lang="en-US" sz="4600" dirty="0" smtClean="0"/>
              <a:t> Rules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553396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2214" y="293896"/>
            <a:ext cx="6653997" cy="1070619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6600"/>
                </a:solidFill>
              </a:rPr>
              <a:t>Strongly Sound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26" y="1255186"/>
            <a:ext cx="8096250" cy="4957234"/>
          </a:xfrm>
        </p:spPr>
        <p:txBody>
          <a:bodyPr/>
          <a:lstStyle/>
          <a:p>
            <a:r>
              <a:rPr lang="en-US" sz="4800" dirty="0" smtClean="0">
                <a:solidFill>
                  <a:srgbClr val="BB0FAB"/>
                </a:solidFill>
              </a:rPr>
              <a:t>         </a:t>
            </a:r>
            <a:r>
              <a:rPr lang="en-US" sz="5400" dirty="0" smtClean="0">
                <a:solidFill>
                  <a:srgbClr val="BB0FAB"/>
                </a:solidFill>
              </a:rPr>
              <a:t> modus ponens</a:t>
            </a:r>
            <a:endParaRPr lang="en-US" sz="4800" dirty="0" smtClean="0"/>
          </a:p>
          <a:p>
            <a:r>
              <a:rPr lang="en-US" sz="5400" dirty="0" smtClean="0"/>
              <a:t>if </a:t>
            </a:r>
            <a:r>
              <a:rPr lang="en-US" sz="5400" dirty="0" smtClean="0">
                <a:solidFill>
                  <a:srgbClr val="0000FF"/>
                </a:solidFill>
              </a:rPr>
              <a:t>P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006600"/>
                </a:solidFill>
              </a:rPr>
              <a:t>T </a:t>
            </a:r>
            <a:r>
              <a:rPr lang="en-US" sz="5400" dirty="0" smtClean="0"/>
              <a:t>in assignment</a:t>
            </a:r>
            <a:r>
              <a:rPr lang="en-US" sz="5400" dirty="0" smtClean="0">
                <a:solidFill>
                  <a:srgbClr val="006600"/>
                </a:solidFill>
              </a:rPr>
              <a:t> A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and </a:t>
            </a:r>
          </a:p>
          <a:p>
            <a:r>
              <a:rPr lang="en-US" sz="5400" dirty="0" smtClean="0">
                <a:solidFill>
                  <a:srgbClr val="0000FF"/>
                </a:solidFill>
              </a:rPr>
              <a:t>P </a:t>
            </a:r>
            <a:r>
              <a:rPr lang="en-US" sz="4400" dirty="0" smtClean="0">
                <a:solidFill>
                  <a:srgbClr val="0000FF"/>
                </a:solidFill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</a:rPr>
              <a:t> Q </a:t>
            </a:r>
            <a:r>
              <a:rPr lang="en-US" sz="5400" dirty="0" smtClean="0"/>
              <a:t>is </a:t>
            </a:r>
            <a:r>
              <a:rPr lang="en-US" sz="5400" dirty="0" smtClean="0">
                <a:solidFill>
                  <a:srgbClr val="006600"/>
                </a:solidFill>
              </a:rPr>
              <a:t>T </a:t>
            </a:r>
            <a:r>
              <a:rPr lang="en-US" sz="5400" dirty="0" smtClean="0"/>
              <a:t>in</a:t>
            </a:r>
            <a:r>
              <a:rPr lang="en-US" sz="5400" dirty="0" smtClean="0">
                <a:solidFill>
                  <a:srgbClr val="006600"/>
                </a:solidFill>
              </a:rPr>
              <a:t> A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then </a:t>
            </a:r>
            <a:r>
              <a:rPr lang="en-US" sz="5400" dirty="0">
                <a:solidFill>
                  <a:srgbClr val="0000FF"/>
                </a:solidFill>
              </a:rPr>
              <a:t>Q </a:t>
            </a:r>
            <a:r>
              <a:rPr lang="en-US" sz="5400" dirty="0"/>
              <a:t>is </a:t>
            </a:r>
            <a:r>
              <a:rPr lang="en-US" sz="5400" dirty="0">
                <a:solidFill>
                  <a:srgbClr val="006600"/>
                </a:solidFill>
              </a:rPr>
              <a:t>T </a:t>
            </a:r>
            <a:r>
              <a:rPr lang="en-US" sz="5400" dirty="0"/>
              <a:t>in</a:t>
            </a:r>
            <a:r>
              <a:rPr lang="en-US" sz="5400" dirty="0">
                <a:solidFill>
                  <a:srgbClr val="006600"/>
                </a:solidFill>
              </a:rPr>
              <a:t> </a:t>
            </a:r>
            <a:r>
              <a:rPr lang="en-US" sz="5400" dirty="0" smtClean="0">
                <a:solidFill>
                  <a:srgbClr val="006600"/>
                </a:solidFill>
              </a:rPr>
              <a:t>A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7222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00233" y="252320"/>
            <a:ext cx="6681767" cy="1248648"/>
          </a:xfrm>
        </p:spPr>
        <p:txBody>
          <a:bodyPr/>
          <a:lstStyle/>
          <a:p>
            <a:r>
              <a:rPr lang="en-US" sz="4600" dirty="0" smtClean="0">
                <a:solidFill>
                  <a:srgbClr val="006600"/>
                </a:solidFill>
              </a:rPr>
              <a:t>Strongly Sound</a:t>
            </a:r>
            <a:r>
              <a:rPr lang="en-US" sz="4600" dirty="0" smtClean="0"/>
              <a:t> Rules</a:t>
            </a:r>
            <a:endParaRPr lang="en-US" sz="4600" dirty="0"/>
          </a:p>
        </p:txBody>
      </p:sp>
      <p:sp>
        <p:nvSpPr>
          <p:cNvPr id="14" name="TextBox 13"/>
          <p:cNvSpPr txBox="1"/>
          <p:nvPr/>
        </p:nvSpPr>
        <p:spPr>
          <a:xfrm>
            <a:off x="459546" y="1675812"/>
            <a:ext cx="8167562" cy="372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Rule is </a:t>
            </a:r>
            <a:r>
              <a:rPr lang="en-US" sz="5400" dirty="0" smtClean="0">
                <a:solidFill>
                  <a:srgbClr val="006600"/>
                </a:solidFill>
                <a:latin typeface="Comic Sans MS"/>
                <a:cs typeface="Comic Sans MS"/>
              </a:rPr>
              <a:t>strongly sound</a:t>
            </a:r>
            <a:r>
              <a:rPr lang="en-US" sz="5400" dirty="0" smtClean="0">
                <a:latin typeface="Comic Sans MS"/>
                <a:cs typeface="Comic Sans MS"/>
              </a:rPr>
              <a:t>:</a:t>
            </a:r>
          </a:p>
          <a:p>
            <a:pPr algn="l">
              <a:lnSpc>
                <a:spcPct val="120000"/>
              </a:lnSpc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AND{Antecedents}</a:t>
            </a:r>
          </a:p>
          <a:p>
            <a:pPr algn="l"/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    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  <a:latin typeface="cmsy10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Conclusion</a:t>
            </a:r>
          </a:p>
          <a:p>
            <a:pPr algn="l">
              <a:lnSpc>
                <a:spcPct val="120000"/>
              </a:lnSpc>
            </a:pPr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20275" y="6553200"/>
            <a:ext cx="723726" cy="276999"/>
          </a:xfrm>
        </p:spPr>
        <p:txBody>
          <a:bodyPr/>
          <a:lstStyle/>
          <a:p>
            <a:r>
              <a:rPr lang="en-US" dirty="0"/>
              <a:t>sound.</a:t>
            </a:r>
            <a:fld id="{3251DA95-B240-47FE-901D-B78FC8E8E53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713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24" y="1647914"/>
            <a:ext cx="8868500" cy="4104042"/>
          </a:xfrm>
        </p:spPr>
        <p:txBody>
          <a:bodyPr/>
          <a:lstStyle/>
          <a:p>
            <a:r>
              <a:rPr lang="en-US" sz="4800" dirty="0" smtClean="0"/>
              <a:t>If rules are </a:t>
            </a:r>
            <a:r>
              <a:rPr lang="en-US" sz="4800" dirty="0" smtClean="0">
                <a:solidFill>
                  <a:srgbClr val="006600"/>
                </a:solidFill>
              </a:rPr>
              <a:t>strongly sound</a:t>
            </a:r>
            <a:r>
              <a:rPr lang="en-US" sz="4800" dirty="0" smtClean="0"/>
              <a:t>,</a:t>
            </a:r>
          </a:p>
          <a:p>
            <a:r>
              <a:rPr lang="en-US" sz="4800" dirty="0" smtClean="0"/>
              <a:t>and axioms </a:t>
            </a:r>
            <a:r>
              <a:rPr lang="en-US" sz="4800" dirty="0"/>
              <a:t>are </a:t>
            </a:r>
            <a:r>
              <a:rPr lang="en-US" sz="4800" dirty="0">
                <a:solidFill>
                  <a:srgbClr val="006600"/>
                </a:solidFill>
              </a:rPr>
              <a:t>true</a:t>
            </a:r>
            <a:r>
              <a:rPr lang="en-US" sz="4800" dirty="0"/>
              <a:t> in some </a:t>
            </a:r>
          </a:p>
          <a:p>
            <a:r>
              <a:rPr lang="en-US" sz="4800" dirty="0" smtClean="0"/>
              <a:t>environment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700233" y="252320"/>
            <a:ext cx="6681767" cy="1248648"/>
          </a:xfrm>
        </p:spPr>
        <p:txBody>
          <a:bodyPr/>
          <a:lstStyle/>
          <a:p>
            <a:r>
              <a:rPr lang="en-US" sz="4600" dirty="0" smtClean="0">
                <a:solidFill>
                  <a:srgbClr val="006600"/>
                </a:solidFill>
              </a:rPr>
              <a:t>Strongly Sound</a:t>
            </a:r>
            <a:r>
              <a:rPr lang="en-US" sz="4600" dirty="0" smtClean="0"/>
              <a:t> Proofs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56495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24" y="1647914"/>
            <a:ext cx="8868500" cy="4104042"/>
          </a:xfrm>
        </p:spPr>
        <p:txBody>
          <a:bodyPr/>
          <a:lstStyle/>
          <a:p>
            <a:r>
              <a:rPr lang="en-US" sz="4800" dirty="0" smtClean="0"/>
              <a:t>If rules are strongly sound,</a:t>
            </a:r>
          </a:p>
          <a:p>
            <a:r>
              <a:rPr lang="en-US" sz="4800" dirty="0" smtClean="0"/>
              <a:t>and axioms </a:t>
            </a:r>
            <a:r>
              <a:rPr lang="en-US" sz="4800" dirty="0"/>
              <a:t>are </a:t>
            </a:r>
            <a:r>
              <a:rPr lang="en-US" sz="4800" dirty="0">
                <a:solidFill>
                  <a:srgbClr val="006600"/>
                </a:solidFill>
              </a:rPr>
              <a:t>true</a:t>
            </a:r>
            <a:r>
              <a:rPr lang="en-US" sz="4800" dirty="0"/>
              <a:t> in some </a:t>
            </a:r>
          </a:p>
          <a:p>
            <a:r>
              <a:rPr lang="en-US" sz="4800" dirty="0" smtClean="0"/>
              <a:t>environment, then the proof</a:t>
            </a:r>
            <a:endParaRPr lang="en-US" sz="4800" dirty="0"/>
          </a:p>
          <a:p>
            <a:r>
              <a:rPr lang="en-US" sz="4800" dirty="0"/>
              <a:t>conclusion is </a:t>
            </a:r>
            <a:r>
              <a:rPr lang="en-US" sz="4800" dirty="0" smtClean="0">
                <a:solidFill>
                  <a:srgbClr val="006600"/>
                </a:solidFill>
              </a:rPr>
              <a:t>true</a:t>
            </a:r>
            <a:r>
              <a:rPr lang="en-US" sz="4800" dirty="0" smtClean="0"/>
              <a:t> in that </a:t>
            </a:r>
            <a:r>
              <a:rPr lang="en-US" sz="4800" dirty="0" err="1" smtClean="0"/>
              <a:t>env</a:t>
            </a:r>
            <a:endParaRPr lang="en-US" sz="4800" dirty="0"/>
          </a:p>
          <a:p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700233" y="252320"/>
            <a:ext cx="6681767" cy="1248648"/>
          </a:xfrm>
        </p:spPr>
        <p:txBody>
          <a:bodyPr/>
          <a:lstStyle/>
          <a:p>
            <a:r>
              <a:rPr lang="en-US" sz="4600" dirty="0" smtClean="0">
                <a:solidFill>
                  <a:srgbClr val="006600"/>
                </a:solidFill>
              </a:rPr>
              <a:t>Strongly Sound</a:t>
            </a:r>
            <a:r>
              <a:rPr lang="en-US" sz="4600" dirty="0" smtClean="0"/>
              <a:t> Proofs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2838872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532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Instead of truth tables,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can try to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prove</a:t>
            </a:r>
            <a:r>
              <a:rPr lang="en-US" sz="5400" i="1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valid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symbolically using axioms and deduction rules.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1706" y="279569"/>
            <a:ext cx="4887551" cy="1116435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20275" y="6553200"/>
            <a:ext cx="723726" cy="276999"/>
          </a:xfrm>
        </p:spPr>
        <p:txBody>
          <a:bodyPr/>
          <a:lstStyle/>
          <a:p>
            <a:r>
              <a:rPr lang="en-US" dirty="0"/>
              <a:t>sound.</a:t>
            </a:r>
            <a:fld id="{3251DA95-B240-47FE-901D-B78FC8E8E53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8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44" y="1619732"/>
            <a:ext cx="8708780" cy="4132224"/>
          </a:xfrm>
        </p:spPr>
        <p:txBody>
          <a:bodyPr/>
          <a:lstStyle/>
          <a:p>
            <a:r>
              <a:rPr lang="en-US" sz="5400" dirty="0" smtClean="0"/>
              <a:t>If axioms are </a:t>
            </a:r>
            <a:r>
              <a:rPr lang="en-US" sz="5400" dirty="0" smtClean="0">
                <a:solidFill>
                  <a:srgbClr val="006600"/>
                </a:solidFill>
              </a:rPr>
              <a:t>true</a:t>
            </a:r>
            <a:r>
              <a:rPr lang="en-US" sz="5400" dirty="0" smtClean="0"/>
              <a:t> in some </a:t>
            </a:r>
          </a:p>
          <a:p>
            <a:r>
              <a:rPr lang="en-US" sz="5400" dirty="0" smtClean="0"/>
              <a:t>environment, and rules are </a:t>
            </a:r>
          </a:p>
          <a:p>
            <a:r>
              <a:rPr lang="en-US" sz="5400" dirty="0" smtClean="0"/>
              <a:t>strongly sound, then </a:t>
            </a:r>
          </a:p>
          <a:p>
            <a:r>
              <a:rPr lang="en-US" sz="5400" dirty="0" smtClean="0"/>
              <a:t>conclusion is </a:t>
            </a:r>
            <a:r>
              <a:rPr lang="en-US" sz="5400" dirty="0" smtClean="0">
                <a:solidFill>
                  <a:srgbClr val="006600"/>
                </a:solidFill>
              </a:rPr>
              <a:t>true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700233" y="252320"/>
            <a:ext cx="6681767" cy="1248648"/>
          </a:xfrm>
        </p:spPr>
        <p:txBody>
          <a:bodyPr/>
          <a:lstStyle/>
          <a:p>
            <a:r>
              <a:rPr lang="en-US" sz="4600" dirty="0" smtClean="0">
                <a:solidFill>
                  <a:srgbClr val="006600"/>
                </a:solidFill>
              </a:rPr>
              <a:t>Strongly Sound</a:t>
            </a:r>
            <a:r>
              <a:rPr lang="en-US" sz="4600" dirty="0" smtClean="0"/>
              <a:t> Proofs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3413745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293" y="147357"/>
            <a:ext cx="6591023" cy="1458572"/>
          </a:xfrm>
        </p:spPr>
        <p:txBody>
          <a:bodyPr/>
          <a:lstStyle/>
          <a:p>
            <a:r>
              <a:rPr lang="en-US" sz="4400" dirty="0" smtClean="0">
                <a:solidFill>
                  <a:srgbClr val="006600"/>
                </a:solidFill>
              </a:rPr>
              <a:t>Strongly Sound</a:t>
            </a:r>
            <a:r>
              <a:rPr lang="en-US" sz="4400" dirty="0" smtClean="0"/>
              <a:t> Proofs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6738" y="1500971"/>
            <a:ext cx="8018382" cy="455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If proof rules are strongly sound, then</a:t>
            </a:r>
          </a:p>
          <a:p>
            <a:pPr algn="l">
              <a:lnSpc>
                <a:spcPct val="120000"/>
              </a:lnSpc>
            </a:pP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AND{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Axioms}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  <a:p>
            <a:pPr algn="l"/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      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IMPLIES</a:t>
            </a:r>
            <a:r>
              <a:rPr lang="en-US" sz="5400" dirty="0">
                <a:solidFill>
                  <a:srgbClr val="0000FF"/>
                </a:solidFill>
                <a:latin typeface="cmsy10"/>
                <a:sym typeface="Euclid Symbol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Conclusion</a:t>
            </a:r>
          </a:p>
          <a:p>
            <a:pPr algn="l">
              <a:lnSpc>
                <a:spcPct val="120000"/>
              </a:lnSpc>
            </a:pPr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5400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285918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602" y="363538"/>
            <a:ext cx="7568418" cy="1029164"/>
          </a:xfrm>
        </p:spPr>
        <p:txBody>
          <a:bodyPr/>
          <a:lstStyle/>
          <a:p>
            <a:r>
              <a:rPr lang="en-US" sz="4000" dirty="0" smtClean="0"/>
              <a:t>Validity/SAT </a:t>
            </a:r>
            <a:r>
              <a:rPr lang="en-US" sz="4000" smtClean="0"/>
              <a:t>still difficult!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50634" y="1601332"/>
            <a:ext cx="77048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Known proof systems</a:t>
            </a:r>
          </a:p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in general</a:t>
            </a:r>
            <a:r>
              <a:rPr lang="en-US" sz="4800" dirty="0" smtClean="0">
                <a:latin typeface="Comic Sans MS" pitchFamily="66" charset="0"/>
              </a:rPr>
              <a:t> are no better than truth tables. 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No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efficient method</a:t>
            </a:r>
            <a:r>
              <a:rPr lang="en-US" sz="4800" dirty="0" smtClean="0">
                <a:latin typeface="Comic Sans MS" pitchFamily="66" charset="0"/>
              </a:rPr>
              <a:t> for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verifying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validity</a:t>
            </a:r>
            <a:r>
              <a:rPr lang="en-US" sz="4800" dirty="0" smtClean="0">
                <a:latin typeface="Comic Sans MS" pitchFamily="66" charset="0"/>
              </a:rPr>
              <a:t> is known.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81773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680" y="304799"/>
            <a:ext cx="6087801" cy="1143685"/>
          </a:xfrm>
        </p:spPr>
        <p:txBody>
          <a:bodyPr/>
          <a:lstStyle/>
          <a:p>
            <a:r>
              <a:rPr lang="en-US" sz="4000" dirty="0" smtClean="0">
                <a:solidFill>
                  <a:srgbClr val="006600"/>
                </a:solidFill>
              </a:rPr>
              <a:t>Sound</a:t>
            </a:r>
            <a:r>
              <a:rPr lang="en-US" sz="4000" dirty="0" smtClean="0"/>
              <a:t> Proof Systems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6924" y="1532456"/>
            <a:ext cx="717422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 </a:t>
            </a:r>
            <a:r>
              <a:rPr lang="en-US" sz="5400" dirty="0" smtClean="0">
                <a:latin typeface="Comic Sans MS" pitchFamily="66" charset="0"/>
              </a:rPr>
              <a:t>system for proving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</a:t>
            </a:r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sound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90538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680" y="304799"/>
            <a:ext cx="6087801" cy="1143685"/>
          </a:xfrm>
        </p:spPr>
        <p:txBody>
          <a:bodyPr/>
          <a:lstStyle/>
          <a:p>
            <a:r>
              <a:rPr lang="en-US" sz="4000" dirty="0" smtClean="0">
                <a:solidFill>
                  <a:srgbClr val="006600"/>
                </a:solidFill>
              </a:rPr>
              <a:t>Sound</a:t>
            </a:r>
            <a:r>
              <a:rPr lang="en-US" sz="4000" dirty="0" smtClean="0"/>
              <a:t> Proof Systems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6924" y="1532456"/>
            <a:ext cx="78028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 </a:t>
            </a:r>
            <a:r>
              <a:rPr lang="en-US" sz="5400" dirty="0" smtClean="0">
                <a:latin typeface="Comic Sans MS" pitchFamily="66" charset="0"/>
              </a:rPr>
              <a:t>system for proving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</a:t>
            </a:r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sound</a:t>
            </a:r>
            <a:r>
              <a:rPr lang="en-US" sz="5400" dirty="0" smtClean="0">
                <a:latin typeface="Comic Sans MS" pitchFamily="66" charset="0"/>
              </a:rPr>
              <a:t>, when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every provable formula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1962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 advClick="0">
        <p:fade/>
      </p:transition>
    </mc:Choice>
    <mc:Fallback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399" y="1343526"/>
            <a:ext cx="900555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Several sound propositional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proof systems have a few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valid axioms and just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one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proof rule:</a:t>
            </a:r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         modus ponens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01706" y="279569"/>
            <a:ext cx="4887551" cy="1116435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2935732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508326"/>
              </p:ext>
            </p:extLst>
          </p:nvPr>
        </p:nvGraphicFramePr>
        <p:xfrm>
          <a:off x="1526525" y="663576"/>
          <a:ext cx="5658909" cy="33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" name="Equation" r:id="rId3" imgW="762000" imgH="457200" progId="Equation.DSMT4">
                  <p:embed/>
                </p:oleObj>
              </mc:Choice>
              <mc:Fallback>
                <p:oleObj name="Equation" r:id="rId3" imgW="762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6525" y="663576"/>
                        <a:ext cx="5658909" cy="33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030" y="126362"/>
            <a:ext cx="6276715" cy="1196167"/>
          </a:xfrm>
        </p:spPr>
        <p:txBody>
          <a:bodyPr/>
          <a:lstStyle/>
          <a:p>
            <a:r>
              <a:rPr lang="en-US" dirty="0" smtClean="0">
                <a:solidFill>
                  <a:srgbClr val="BB0FAB"/>
                </a:solidFill>
              </a:rPr>
              <a:t>modus ponens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171247"/>
              </p:ext>
            </p:extLst>
          </p:nvPr>
        </p:nvGraphicFramePr>
        <p:xfrm>
          <a:off x="1476294" y="2233074"/>
          <a:ext cx="5794456" cy="2429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name="Equation" r:id="rId5" imgW="1181100" imgH="495300" progId="Equation.DSMT4">
                  <p:embed/>
                </p:oleObj>
              </mc:Choice>
              <mc:Fallback>
                <p:oleObj name="Equation" r:id="rId5" imgW="11811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6294" y="2233074"/>
                        <a:ext cx="5794456" cy="2429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92701"/>
              </p:ext>
            </p:extLst>
          </p:nvPr>
        </p:nvGraphicFramePr>
        <p:xfrm>
          <a:off x="3384550" y="3429000"/>
          <a:ext cx="2033588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Equation" r:id="rId7" imgW="444500" imgH="431800" progId="Equation.DSMT4">
                  <p:embed/>
                </p:oleObj>
              </mc:Choice>
              <mc:Fallback>
                <p:oleObj name="Equation" r:id="rId7" imgW="4445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84550" y="3429000"/>
                        <a:ext cx="2033588" cy="197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513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25" y="1371599"/>
            <a:ext cx="8847508" cy="4884177"/>
          </a:xfrm>
        </p:spPr>
        <p:txBody>
          <a:bodyPr/>
          <a:lstStyle/>
          <a:p>
            <a:r>
              <a:rPr lang="is-IS" sz="6000" dirty="0" smtClean="0"/>
              <a:t>…</a:t>
            </a:r>
            <a:r>
              <a:rPr lang="en-US" sz="6000" dirty="0" smtClean="0"/>
              <a:t>preserve </a:t>
            </a:r>
            <a:r>
              <a:rPr lang="en-US" sz="6000" dirty="0" smtClean="0">
                <a:solidFill>
                  <a:srgbClr val="BB0FAB"/>
                </a:solidFill>
              </a:rPr>
              <a:t>validity</a:t>
            </a:r>
            <a:r>
              <a:rPr lang="en-US" sz="6000" dirty="0" smtClean="0"/>
              <a:t>:</a:t>
            </a:r>
          </a:p>
          <a:p>
            <a:r>
              <a:rPr lang="en-US" sz="5400" dirty="0"/>
              <a:t>i</a:t>
            </a:r>
            <a:r>
              <a:rPr lang="en-US" sz="5400" dirty="0" smtClean="0"/>
              <a:t>f all the antecedents are </a:t>
            </a:r>
          </a:p>
          <a:p>
            <a:r>
              <a:rPr lang="en-US" sz="5400" dirty="0" smtClean="0">
                <a:solidFill>
                  <a:srgbClr val="BB0FAB"/>
                </a:solidFill>
              </a:rPr>
              <a:t>valid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18907" y="283808"/>
            <a:ext cx="5006788" cy="1091204"/>
          </a:xfrm>
        </p:spPr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Sound </a:t>
            </a:r>
            <a:r>
              <a:rPr lang="en-US" dirty="0" smtClean="0">
                <a:solidFill>
                  <a:srgbClr val="000000"/>
                </a:solidFill>
              </a:rPr>
              <a:t>Rules</a:t>
            </a:r>
            <a:r>
              <a:rPr lang="is-IS" dirty="0" smtClean="0">
                <a:solidFill>
                  <a:srgbClr val="000000"/>
                </a:solidFill>
              </a:rPr>
              <a:t>…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33945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25" y="1371599"/>
            <a:ext cx="8847508" cy="4884177"/>
          </a:xfrm>
        </p:spPr>
        <p:txBody>
          <a:bodyPr/>
          <a:lstStyle/>
          <a:p>
            <a:r>
              <a:rPr lang="is-IS" sz="6000" dirty="0" smtClean="0"/>
              <a:t>…</a:t>
            </a:r>
            <a:r>
              <a:rPr lang="en-US" sz="6000" dirty="0" smtClean="0"/>
              <a:t>preserve </a:t>
            </a:r>
            <a:r>
              <a:rPr lang="en-US" sz="6000" dirty="0" smtClean="0">
                <a:solidFill>
                  <a:srgbClr val="BB0FAB"/>
                </a:solidFill>
              </a:rPr>
              <a:t>validity</a:t>
            </a:r>
            <a:r>
              <a:rPr lang="en-US" sz="6000" dirty="0" smtClean="0"/>
              <a:t>:</a:t>
            </a:r>
          </a:p>
          <a:p>
            <a:r>
              <a:rPr lang="en-US" sz="5400" dirty="0"/>
              <a:t>i</a:t>
            </a:r>
            <a:r>
              <a:rPr lang="en-US" sz="5400" dirty="0" smtClean="0"/>
              <a:t>f all the antecedents are </a:t>
            </a:r>
          </a:p>
          <a:p>
            <a:r>
              <a:rPr lang="en-US" sz="5400" dirty="0" smtClean="0">
                <a:solidFill>
                  <a:srgbClr val="BB0FAB"/>
                </a:solidFill>
              </a:rPr>
              <a:t>valid</a:t>
            </a:r>
            <a:r>
              <a:rPr lang="en-US" sz="5400" dirty="0"/>
              <a:t>, then </a:t>
            </a:r>
            <a:r>
              <a:rPr lang="en-US" sz="5400" dirty="0" smtClean="0"/>
              <a:t>conclusion </a:t>
            </a:r>
            <a:r>
              <a:rPr lang="en-US" sz="5400" dirty="0"/>
              <a:t>is </a:t>
            </a:r>
          </a:p>
          <a:p>
            <a:r>
              <a:rPr lang="en-US" sz="5400" dirty="0">
                <a:solidFill>
                  <a:srgbClr val="BB0FAB"/>
                </a:solidFill>
              </a:rPr>
              <a:t>v</a:t>
            </a:r>
            <a:r>
              <a:rPr lang="en-US" sz="5400" dirty="0" smtClean="0">
                <a:solidFill>
                  <a:srgbClr val="BB0FAB"/>
                </a:solidFill>
              </a:rPr>
              <a:t>alid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18907" y="283808"/>
            <a:ext cx="5006788" cy="1091204"/>
          </a:xfrm>
        </p:spPr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Sound </a:t>
            </a:r>
            <a:r>
              <a:rPr lang="en-US" dirty="0" smtClean="0">
                <a:solidFill>
                  <a:srgbClr val="000000"/>
                </a:solidFill>
              </a:rPr>
              <a:t>Rules</a:t>
            </a:r>
            <a:r>
              <a:rPr lang="is-IS" dirty="0" smtClean="0">
                <a:solidFill>
                  <a:srgbClr val="000000"/>
                </a:solidFill>
              </a:rPr>
              <a:t>…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309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7841</TotalTime>
  <Words>765</Words>
  <Application>Microsoft Macintosh PowerPoint</Application>
  <PresentationFormat>On-screen Show (4:3)</PresentationFormat>
  <Paragraphs>171</Paragraphs>
  <Slides>32</Slides>
  <Notes>5</Notes>
  <HiddenSlides>19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6.042 Lecture Template</vt:lpstr>
      <vt:lpstr>1_6.042 Lecture Template</vt:lpstr>
      <vt:lpstr>Equation</vt:lpstr>
      <vt:lpstr>Proving Valid Formulas</vt:lpstr>
      <vt:lpstr>Proving Validity</vt:lpstr>
      <vt:lpstr>Proving Validity</vt:lpstr>
      <vt:lpstr>Sound Proof Systems</vt:lpstr>
      <vt:lpstr>Sound Proof Systems</vt:lpstr>
      <vt:lpstr>Proving Validity</vt:lpstr>
      <vt:lpstr>modus ponens rule</vt:lpstr>
      <vt:lpstr>Sound Rules…</vt:lpstr>
      <vt:lpstr>Sound Rules…</vt:lpstr>
      <vt:lpstr>modus ponens is sound</vt:lpstr>
      <vt:lpstr>modus ponens is sound</vt:lpstr>
      <vt:lpstr>modus ponens is sound</vt:lpstr>
      <vt:lpstr>modus ponens is sound</vt:lpstr>
      <vt:lpstr>modus ponens is sound</vt:lpstr>
      <vt:lpstr>modus ponens is sound</vt:lpstr>
      <vt:lpstr>Provable Formulas </vt:lpstr>
      <vt:lpstr>Provable Formulas </vt:lpstr>
      <vt:lpstr>Provable Formulas </vt:lpstr>
      <vt:lpstr>Sound Proof Systems </vt:lpstr>
      <vt:lpstr>Sound Proof Systems </vt:lpstr>
      <vt:lpstr>Sound Proof Systems </vt:lpstr>
      <vt:lpstr>Sound Proof Systems </vt:lpstr>
      <vt:lpstr>Complete proof systems</vt:lpstr>
      <vt:lpstr>Complete proof systems</vt:lpstr>
      <vt:lpstr>Strongly Sound Rules</vt:lpstr>
      <vt:lpstr>A Strongly Sound Rule</vt:lpstr>
      <vt:lpstr>Strongly Sound Rules</vt:lpstr>
      <vt:lpstr>Strongly Sound Proofs</vt:lpstr>
      <vt:lpstr>Strongly Sound Proofs</vt:lpstr>
      <vt:lpstr>Strongly Sound Proofs</vt:lpstr>
      <vt:lpstr>Strongly Sound Proofs</vt:lpstr>
      <vt:lpstr>Validity/SAT still difficult!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699</cp:revision>
  <cp:lastPrinted>2017-02-14T06:50:08Z</cp:lastPrinted>
  <dcterms:created xsi:type="dcterms:W3CDTF">2011-02-09T15:01:58Z</dcterms:created>
  <dcterms:modified xsi:type="dcterms:W3CDTF">2017-02-14T06:50:52Z</dcterms:modified>
</cp:coreProperties>
</file>