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10.bin" ContentType="application/vnd.openxmlformats-officedocument.oleObject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embeddings/oleObject11.bin" ContentType="application/vnd.openxmlformats-officedocument.oleObject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16.bin" ContentType="application/vnd.openxmlformats-officedocument.oleObject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1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257" r:id="rId2"/>
    <p:sldId id="353" r:id="rId3"/>
    <p:sldId id="326" r:id="rId4"/>
    <p:sldId id="355" r:id="rId5"/>
    <p:sldId id="363" r:id="rId6"/>
    <p:sldId id="358" r:id="rId7"/>
    <p:sldId id="359" r:id="rId8"/>
    <p:sldId id="347" r:id="rId9"/>
    <p:sldId id="362" r:id="rId10"/>
    <p:sldId id="349" r:id="rId11"/>
    <p:sldId id="360" r:id="rId12"/>
    <p:sldId id="365" r:id="rId13"/>
    <p:sldId id="366" r:id="rId14"/>
    <p:sldId id="361" r:id="rId15"/>
    <p:sldId id="364" r:id="rId16"/>
    <p:sldId id="367" r:id="rId17"/>
  </p:sldIdLst>
  <p:sldSz cx="9144000" cy="6858000" type="screen4x3"/>
  <p:notesSz cx="9601200" cy="73152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94617" autoAdjust="0"/>
  </p:normalViewPr>
  <p:slideViewPr>
    <p:cSldViewPr snapToGrid="0" showGuides="1">
      <p:cViewPr varScale="1">
        <p:scale>
          <a:sx n="131" d="100"/>
          <a:sy n="131" d="100"/>
        </p:scale>
        <p:origin x="-224" y="-104"/>
      </p:cViewPr>
      <p:guideLst>
        <p:guide orient="horz" pos="2207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89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3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866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866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05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14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44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0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776255" y="6588834"/>
            <a:ext cx="13169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cardinality.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4,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63" r:id="rId5"/>
    <p:sldLayoutId id="2147483657" r:id="rId6"/>
  </p:sldLayoutIdLst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10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<Relationship Id="rId5" Type="http://schemas.openxmlformats.org/officeDocument/2006/relationships/oleObject" Target="../embeddings/oleObject11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6.vml"/><Relationship Id="rId2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5.bin"/><Relationship Id="rId12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tags" Target="../tags/tag14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4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1.emf"/><Relationship Id="rId9" Type="http://schemas.openxmlformats.org/officeDocument/2006/relationships/oleObject" Target="../embeddings/oleObject14.bin"/><Relationship Id="rId10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5.xml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8.vml"/><Relationship Id="rId2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9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Cardinality</a:t>
            </a:r>
          </a:p>
          <a:p>
            <a:pPr algn="ctr">
              <a:defRPr/>
            </a:pP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Comic Sans MS"/>
              </a:rPr>
              <a:t>(comparing the</a:t>
            </a:r>
            <a:r>
              <a:rPr kumimoji="0" lang="en-US" sz="66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Comic Sans MS"/>
              </a:rPr>
              <a:t> size of sets)</a:t>
            </a:r>
            <a:endParaRPr kumimoji="0" lang="en-US" sz="6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4800" dirty="0" smtClean="0">
                <a:solidFill>
                  <a:srgbClr val="000000"/>
                </a:solidFill>
              </a:rPr>
              <a:t>C</a:t>
            </a:r>
            <a:r>
              <a:rPr lang="en-US" sz="4800" dirty="0" smtClean="0"/>
              <a:t>ountable Sets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436" y="1420874"/>
            <a:ext cx="7502370" cy="1941451"/>
          </a:xfrm>
          <a:ln w="25400">
            <a:noFill/>
            <a:prstDash val="sysDash"/>
          </a:ln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dirty="0" smtClean="0"/>
              <a:t> is </a:t>
            </a:r>
            <a:r>
              <a:rPr lang="en-US" sz="4800" dirty="0" smtClean="0">
                <a:solidFill>
                  <a:srgbClr val="9933FF"/>
                </a:solidFill>
              </a:rPr>
              <a:t>countable</a:t>
            </a:r>
            <a:r>
              <a:rPr lang="en-US" sz="4800" dirty="0" smtClean="0"/>
              <a:t> </a:t>
            </a:r>
            <a:r>
              <a:rPr lang="en-US" sz="4800" dirty="0" err="1" smtClean="0"/>
              <a:t>iff</a:t>
            </a:r>
            <a:r>
              <a:rPr lang="en-US" sz="4800" dirty="0" smtClean="0"/>
              <a:t> can be</a:t>
            </a:r>
          </a:p>
          <a:p>
            <a:r>
              <a:rPr lang="en-US" sz="4800" dirty="0" smtClean="0"/>
              <a:t>listed  </a:t>
            </a:r>
            <a:r>
              <a:rPr lang="en-US" sz="4800" dirty="0" smtClean="0">
                <a:latin typeface="Comic Sans MS"/>
              </a:rPr>
              <a:t>a</a:t>
            </a:r>
            <a:r>
              <a:rPr lang="en-US" sz="4800" baseline="-25000" dirty="0" smtClean="0">
                <a:latin typeface="Comic Sans MS"/>
              </a:rPr>
              <a:t>0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1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2</a:t>
            </a:r>
            <a:r>
              <a:rPr lang="en-US" sz="4800" dirty="0" smtClean="0"/>
              <a:t>,….</a:t>
            </a:r>
          </a:p>
        </p:txBody>
      </p:sp>
      <p:sp>
        <p:nvSpPr>
          <p:cNvPr id="7" name="Left Brace 6"/>
          <p:cNvSpPr/>
          <p:nvPr/>
        </p:nvSpPr>
        <p:spPr>
          <a:xfrm>
            <a:off x="4572000" y="3023616"/>
            <a:ext cx="2926080" cy="195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4" name="Arc 13"/>
          <p:cNvSpPr/>
          <p:nvPr/>
        </p:nvSpPr>
        <p:spPr>
          <a:xfrm>
            <a:off x="2121408" y="5669280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4832" y="566928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9797" y="560832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2850" y="4569481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289" y="3173323"/>
            <a:ext cx="9043712" cy="929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same as  </a:t>
            </a:r>
            <a:r>
              <a:rPr lang="en-US" sz="54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Math Two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bij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A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/>
              </a:rPr>
              <a:t>or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A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/>
              </a:rPr>
              <a:t>finite</a:t>
            </a:r>
            <a:endParaRPr lang="en-US" sz="5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437" y="4665388"/>
            <a:ext cx="8645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579665"/>
              </p:ext>
            </p:extLst>
          </p:nvPr>
        </p:nvGraphicFramePr>
        <p:xfrm>
          <a:off x="2875599" y="3175665"/>
          <a:ext cx="847905" cy="847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5" imgW="165100" imgH="165100" progId="Equation.DSMT4">
                  <p:embed/>
                </p:oleObj>
              </mc:Choice>
              <mc:Fallback>
                <p:oleObj name="Equation" r:id="rId5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75599" y="3175665"/>
                        <a:ext cx="847905" cy="847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725910"/>
              </p:ext>
            </p:extLst>
          </p:nvPr>
        </p:nvGraphicFramePr>
        <p:xfrm>
          <a:off x="696582" y="4051950"/>
          <a:ext cx="7776236" cy="1538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7" imgW="1346200" imgH="266700" progId="Equation.DSMT4">
                  <p:embed/>
                </p:oleObj>
              </mc:Choice>
              <mc:Fallback>
                <p:oleObj name="Equation" r:id="rId7" imgW="13462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6582" y="4051950"/>
                        <a:ext cx="7776236" cy="1538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/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977" y="1516466"/>
            <a:ext cx="9033033" cy="1701399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rgbClr val="0000FF"/>
                </a:solidFill>
              </a:rPr>
              <a:t>{0,1</a:t>
            </a:r>
            <a:r>
              <a:rPr lang="en-US" sz="4400" dirty="0" smtClean="0">
                <a:solidFill>
                  <a:srgbClr val="0000FF"/>
                </a:solidFill>
              </a:rPr>
              <a:t>}</a:t>
            </a:r>
            <a:r>
              <a:rPr lang="en-US" sz="4400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*</a:t>
            </a:r>
            <a:r>
              <a:rPr lang="en-US" sz="4400" dirty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::= finite binary words</a:t>
            </a:r>
          </a:p>
          <a:p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list the (empty) string of length 0</a:t>
            </a:r>
            <a:endParaRPr lang="en-US" sz="4400" dirty="0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42920" y="209227"/>
            <a:ext cx="7133722" cy="1108366"/>
          </a:xfrm>
        </p:spPr>
        <p:txBody>
          <a:bodyPr/>
          <a:lstStyle/>
          <a:p>
            <a:pPr algn="l"/>
            <a:r>
              <a:rPr lang="en-US" sz="4000" dirty="0" smtClean="0">
                <a:latin typeface="Comic Sans MS"/>
              </a:rPr>
              <a:t>Bina</a:t>
            </a:r>
            <a:r>
              <a:rPr lang="en-US" sz="4000" dirty="0" smtClean="0">
                <a:solidFill>
                  <a:schemeClr val="tx1"/>
                </a:solidFill>
                <a:latin typeface="Comic Sans MS"/>
              </a:rPr>
              <a:t>ry words are countable</a:t>
            </a:r>
            <a:endParaRPr lang="en-US" sz="4000" dirty="0"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510" y="3082995"/>
            <a:ext cx="7105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l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ist the 2 length-1 bit strings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112" y="3749364"/>
            <a:ext cx="86370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hen list the 2</a:t>
            </a:r>
            <a:r>
              <a:rPr lang="en-US" sz="4000" baseline="30000" dirty="0" smtClean="0">
                <a:solidFill>
                  <a:srgbClr val="000000"/>
                </a:solidFill>
                <a:latin typeface="Comic Sans MS"/>
                <a:cs typeface="Comic Sans MS"/>
              </a:rPr>
              <a:t>2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length-2 bit strings</a:t>
            </a:r>
          </a:p>
          <a:p>
            <a:pPr algn="ctr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(in binary notation order)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1181" y="5098025"/>
            <a:ext cx="7708092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hen the 2</a:t>
            </a:r>
            <a:r>
              <a:rPr lang="en-US" sz="4000" baseline="30000" dirty="0" smtClean="0">
                <a:solidFill>
                  <a:srgbClr val="000000"/>
                </a:solidFill>
                <a:latin typeface="Comic Sans MS"/>
                <a:cs typeface="Comic Sans MS"/>
              </a:rPr>
              <a:t>3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length-3 bit strings</a:t>
            </a:r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 algn="ctr"/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82287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977" y="1516466"/>
            <a:ext cx="9196137" cy="3480882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start with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 (0,0)</a:t>
            </a:r>
          </a:p>
          <a:p>
            <a:r>
              <a:rPr lang="en-US" sz="4400" dirty="0" smtClean="0">
                <a:latin typeface="Comic Sans MS"/>
              </a:rPr>
              <a:t>then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(0,1)</a:t>
            </a:r>
            <a:r>
              <a:rPr lang="en-US" sz="4400" dirty="0" smtClean="0">
                <a:latin typeface="Comic Sans MS"/>
              </a:rPr>
              <a:t>,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(1,0)</a:t>
            </a:r>
          </a:p>
          <a:p>
            <a:r>
              <a:rPr lang="en-US" sz="4400" dirty="0">
                <a:latin typeface="Comic Sans MS"/>
              </a:rPr>
              <a:t>then </a:t>
            </a:r>
            <a:r>
              <a:rPr lang="en-US" sz="4400" dirty="0">
                <a:solidFill>
                  <a:srgbClr val="0000FF"/>
                </a:solidFill>
                <a:latin typeface="Comic Sans MS"/>
              </a:rPr>
              <a:t>(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0,2)</a:t>
            </a:r>
            <a:r>
              <a:rPr lang="en-US" sz="4400" dirty="0">
                <a:latin typeface="Comic Sans MS"/>
              </a:rPr>
              <a:t>,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(2,0)</a:t>
            </a:r>
            <a:r>
              <a:rPr lang="en-US" sz="4400" dirty="0" smtClean="0">
                <a:latin typeface="Comic Sans MS"/>
              </a:rPr>
              <a:t>,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 (1,1)</a:t>
            </a:r>
          </a:p>
          <a:p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then </a:t>
            </a:r>
            <a:r>
              <a:rPr lang="en-US" sz="4400" dirty="0">
                <a:solidFill>
                  <a:srgbClr val="0000FF"/>
                </a:solidFill>
                <a:latin typeface="Comic Sans MS"/>
              </a:rPr>
              <a:t>(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0,3)</a:t>
            </a:r>
            <a:r>
              <a:rPr lang="en-US" sz="4400" dirty="0">
                <a:latin typeface="Comic Sans MS"/>
              </a:rPr>
              <a:t>,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(3,0</a:t>
            </a:r>
            <a:r>
              <a:rPr lang="en-US" sz="4400" dirty="0">
                <a:solidFill>
                  <a:srgbClr val="0000FF"/>
                </a:solidFill>
                <a:latin typeface="Comic Sans MS"/>
              </a:rPr>
              <a:t>)</a:t>
            </a:r>
            <a:r>
              <a:rPr lang="en-US" sz="4400" dirty="0">
                <a:latin typeface="Comic Sans MS"/>
              </a:rPr>
              <a:t>,</a:t>
            </a:r>
            <a:r>
              <a:rPr lang="en-US" sz="4400" dirty="0">
                <a:solidFill>
                  <a:srgbClr val="0000FF"/>
                </a:solidFill>
                <a:latin typeface="Comic Sans MS"/>
              </a:rPr>
              <a:t> (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1,2)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,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 (2,1)</a:t>
            </a:r>
            <a:endParaRPr lang="en-US" sz="4400" dirty="0">
              <a:solidFill>
                <a:srgbClr val="000000"/>
              </a:solidFill>
              <a:latin typeface="Comic Sans MS"/>
            </a:endParaRPr>
          </a:p>
          <a:p>
            <a:endParaRPr lang="en-US" sz="4400" dirty="0" smtClean="0">
              <a:solidFill>
                <a:srgbClr val="0000FF"/>
              </a:solidFill>
              <a:latin typeface="Comic Sans MS"/>
            </a:endParaRPr>
          </a:p>
          <a:p>
            <a:endParaRPr lang="en-US" sz="4400" dirty="0" smtClean="0">
              <a:solidFill>
                <a:srgbClr val="0000FF"/>
              </a:solidFill>
              <a:latin typeface="Comic Sans MS"/>
            </a:endParaRPr>
          </a:p>
          <a:p>
            <a:endParaRPr lang="en-US" sz="4400" dirty="0">
              <a:solidFill>
                <a:srgbClr val="0000FF"/>
              </a:solidFill>
              <a:latin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42920" y="209227"/>
            <a:ext cx="7133722" cy="1108366"/>
          </a:xfrm>
        </p:spPr>
        <p:txBody>
          <a:bodyPr/>
          <a:lstStyle/>
          <a:p>
            <a:pPr algn="l"/>
            <a:r>
              <a:rPr lang="en-US" sz="4000" dirty="0" smtClean="0">
                <a:latin typeface="Comic Sans MS"/>
              </a:rPr>
              <a:t>                is</a:t>
            </a:r>
            <a:r>
              <a:rPr lang="en-US" sz="4000" dirty="0" smtClean="0">
                <a:solidFill>
                  <a:schemeClr val="tx1"/>
                </a:solidFill>
                <a:latin typeface="Comic Sans MS"/>
              </a:rPr>
              <a:t> countable</a:t>
            </a:r>
            <a:endParaRPr lang="en-US" sz="4000" dirty="0"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960" y="4516393"/>
            <a:ext cx="71330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6000" b="1" dirty="0" smtClean="0">
                <a:solidFill>
                  <a:srgbClr val="000000"/>
                </a:solidFill>
                <a:latin typeface="Comic Sans MS"/>
                <a:cs typeface="Comic Sans MS"/>
              </a:rPr>
              <a:t>⋮</a:t>
            </a:r>
          </a:p>
          <a:p>
            <a:pPr algn="ctr">
              <a:lnSpc>
                <a:spcPct val="80000"/>
              </a:lnSpc>
            </a:pP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then all pairs with sum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 n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908462"/>
              </p:ext>
            </p:extLst>
          </p:nvPr>
        </p:nvGraphicFramePr>
        <p:xfrm>
          <a:off x="2440809" y="280947"/>
          <a:ext cx="2191700" cy="92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5" imgW="419100" imgH="177800" progId="Equation.DSMT4">
                  <p:embed/>
                </p:oleObj>
              </mc:Choice>
              <mc:Fallback>
                <p:oleObj name="Equation" r:id="rId5" imgW="4191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40809" y="280947"/>
                        <a:ext cx="2191700" cy="929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580502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Proving </a:t>
            </a:r>
            <a:r>
              <a:rPr lang="en-US" sz="4400" dirty="0" err="1">
                <a:solidFill>
                  <a:srgbClr val="000000"/>
                </a:solidFill>
              </a:rPr>
              <a:t>C</a:t>
            </a:r>
            <a:r>
              <a:rPr lang="en-US" sz="4400" dirty="0" err="1" smtClean="0">
                <a:solidFill>
                  <a:srgbClr val="000000"/>
                </a:solidFill>
              </a:rPr>
              <a:t>ountability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0676" y="1188711"/>
            <a:ext cx="882093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Lemma: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is </a:t>
            </a:r>
            <a:r>
              <a:rPr lang="en-US" sz="5400" kern="0" dirty="0" smtClean="0">
                <a:latin typeface="Comic Sans MS" pitchFamily="66" charset="0"/>
                <a:cs typeface="Comic Sans MS"/>
              </a:rPr>
              <a:t>countable </a:t>
            </a:r>
            <a:r>
              <a:rPr lang="en-US" sz="5400" kern="0" dirty="0" err="1" smtClean="0">
                <a:latin typeface="Comic Sans MS" pitchFamily="66" charset="0"/>
                <a:cs typeface="Comic Sans MS"/>
              </a:rPr>
              <a:t>iff</a:t>
            </a:r>
            <a:endParaRPr lang="en-US" sz="5400" kern="0" dirty="0" smtClean="0">
              <a:latin typeface="Comic Sans MS" pitchFamily="66" charset="0"/>
              <a:cs typeface="Comic Sans MS"/>
            </a:endParaRPr>
          </a:p>
          <a:p>
            <a:r>
              <a:rPr lang="en-US" sz="5400" kern="0" dirty="0" smtClean="0">
                <a:latin typeface="Comic Sans MS" pitchFamily="66" charset="0"/>
                <a:cs typeface="Comic Sans MS"/>
              </a:rPr>
              <a:t>can list 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5400" kern="0" dirty="0" smtClean="0">
                <a:latin typeface="Comic Sans MS" pitchFamily="66" charset="0"/>
                <a:cs typeface="Comic Sans MS"/>
              </a:rPr>
              <a:t> allowing</a:t>
            </a:r>
            <a:r>
              <a:rPr lang="en-US" sz="5400" kern="0" dirty="0" smtClean="0">
                <a:solidFill>
                  <a:srgbClr val="9751CB"/>
                </a:solidFill>
                <a:latin typeface="Comic Sans MS" pitchFamily="66" charset="0"/>
                <a:cs typeface="Comic Sans MS"/>
              </a:rPr>
              <a:t> repeats</a:t>
            </a:r>
            <a:r>
              <a:rPr lang="en-US" sz="5400" kern="0" dirty="0" smtClean="0">
                <a:latin typeface="Comic Sans MS" pitchFamily="66" charset="0"/>
                <a:cs typeface="Comic Sans MS"/>
              </a:rPr>
              <a:t>:</a:t>
            </a:r>
            <a:endParaRPr lang="en-US" sz="4000" dirty="0" smtClean="0">
              <a:latin typeface="Comic Sans MS"/>
              <a:cs typeface="Comic Sans M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695338" y="2703528"/>
            <a:ext cx="3678894" cy="1107996"/>
            <a:chOff x="2778428" y="2228728"/>
            <a:chExt cx="3678894" cy="1107996"/>
          </a:xfrm>
        </p:grpSpPr>
        <p:sp>
          <p:nvSpPr>
            <p:cNvPr id="2" name="Rectangle 1"/>
            <p:cNvSpPr/>
            <p:nvPr/>
          </p:nvSpPr>
          <p:spPr>
            <a:xfrm>
              <a:off x="3800450" y="2228728"/>
              <a:ext cx="2656872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6600" dirty="0" err="1" smtClean="0">
                  <a:solidFill>
                    <a:srgbClr val="0000FF"/>
                  </a:solidFill>
                  <a:latin typeface="Comic Sans MS"/>
                  <a:cs typeface="Comic Sans MS"/>
                  <a:sym typeface="Euclid Symbol"/>
                </a:rPr>
                <a:t>surj</a:t>
              </a:r>
              <a:r>
                <a:rPr lang="en-US" sz="6600" dirty="0" smtClean="0">
                  <a:solidFill>
                    <a:srgbClr val="0000FF"/>
                  </a:solidFill>
                  <a:latin typeface="Comic Sans MS"/>
                  <a:cs typeface="Comic Sans MS"/>
                  <a:sym typeface="Euclid Symbol"/>
                </a:rPr>
                <a:t> A</a:t>
              </a:r>
              <a:endParaRPr lang="en-US" sz="6600" dirty="0">
                <a:solidFill>
                  <a:srgbClr val="000000"/>
                </a:solidFill>
                <a:latin typeface="Comic Sans MS"/>
                <a:cs typeface="Comic Sans MS"/>
              </a:endParaRP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0025773"/>
                </p:ext>
              </p:extLst>
            </p:nvPr>
          </p:nvGraphicFramePr>
          <p:xfrm>
            <a:off x="2778428" y="2261960"/>
            <a:ext cx="1019837" cy="1019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" name="Equation" r:id="rId5" imgW="165100" imgH="165100" progId="Equation.DSMT4">
                    <p:embed/>
                  </p:oleObj>
                </mc:Choice>
                <mc:Fallback>
                  <p:oleObj name="Equation" r:id="rId5" imgW="165100" imgH="165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78428" y="2261960"/>
                          <a:ext cx="1019837" cy="10198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TextBox 3"/>
          <p:cNvSpPr txBox="1"/>
          <p:nvPr/>
        </p:nvSpPr>
        <p:spPr>
          <a:xfrm>
            <a:off x="11855" y="3715377"/>
            <a:ext cx="83029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Corollary: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is countable </a:t>
            </a:r>
            <a:r>
              <a:rPr lang="en-US" sz="5400" kern="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iff</a:t>
            </a:r>
            <a:endParaRPr lang="en-US" sz="5400" kern="0" dirty="0" smtClean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  <a:p>
            <a:pPr algn="ctr"/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         C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</a:p>
          <a:p>
            <a:pPr algn="ctr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for some countable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C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4724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614617"/>
              </p:ext>
            </p:extLst>
          </p:nvPr>
        </p:nvGraphicFramePr>
        <p:xfrm>
          <a:off x="1248534" y="2968492"/>
          <a:ext cx="2500992" cy="2500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5" imgW="431800" imgH="431800" progId="Equation.DSMT4">
                  <p:embed/>
                </p:oleObj>
              </mc:Choice>
              <mc:Fallback>
                <p:oleObj name="Equation" r:id="rId5" imgW="4318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8534" y="2968492"/>
                        <a:ext cx="2500992" cy="2500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sz="4400" dirty="0" err="1" smtClean="0">
                <a:solidFill>
                  <a:srgbClr val="000000"/>
                </a:solidFill>
              </a:rPr>
              <a:t>Rationals</a:t>
            </a:r>
            <a:r>
              <a:rPr lang="en-US" sz="4400" dirty="0" smtClean="0">
                <a:solidFill>
                  <a:srgbClr val="000000"/>
                </a:solidFill>
              </a:rPr>
              <a:t> are countable</a:t>
            </a:r>
            <a:endParaRPr lang="en-US" sz="4400" dirty="0">
              <a:solidFill>
                <a:srgbClr val="000000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677531"/>
              </p:ext>
            </p:extLst>
          </p:nvPr>
        </p:nvGraphicFramePr>
        <p:xfrm>
          <a:off x="1404055" y="3158360"/>
          <a:ext cx="6046561" cy="1351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7" imgW="1193800" imgH="266700" progId="Equation.DSMT4">
                  <p:embed/>
                </p:oleObj>
              </mc:Choice>
              <mc:Fallback>
                <p:oleObj name="Equation" r:id="rId7" imgW="11938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4055" y="3158360"/>
                        <a:ext cx="6046561" cy="13514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1234448" y="953942"/>
            <a:ext cx="5709223" cy="2158679"/>
            <a:chOff x="1234448" y="953942"/>
            <a:chExt cx="5709223" cy="2158679"/>
          </a:xfrm>
        </p:grpSpPr>
        <p:sp>
          <p:nvSpPr>
            <p:cNvPr id="14" name="TextBox 13"/>
            <p:cNvSpPr txBox="1"/>
            <p:nvPr/>
          </p:nvSpPr>
          <p:spPr>
            <a:xfrm>
              <a:off x="1234448" y="1531254"/>
              <a:ext cx="459167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000000"/>
                  </a:solidFill>
                  <a:latin typeface="Comic Sans MS"/>
                  <a:cs typeface="Comic Sans MS"/>
                </a:rPr>
                <a:t>map</a:t>
              </a:r>
              <a:r>
                <a:rPr lang="en-US" sz="6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(</a:t>
              </a:r>
              <a:r>
                <a:rPr lang="en-US" sz="6000" dirty="0" err="1" smtClean="0">
                  <a:solidFill>
                    <a:srgbClr val="0000FF"/>
                  </a:solidFill>
                  <a:latin typeface="Comic Sans MS"/>
                  <a:cs typeface="Comic Sans MS"/>
                </a:rPr>
                <a:t>m,n</a:t>
              </a:r>
              <a:r>
                <a:rPr lang="en-US" sz="6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) </a:t>
              </a:r>
              <a:r>
                <a:rPr lang="en-US" sz="6000" dirty="0" smtClean="0">
                  <a:solidFill>
                    <a:srgbClr val="000000"/>
                  </a:solidFill>
                  <a:latin typeface="Comic Sans MS"/>
                  <a:cs typeface="Comic Sans MS"/>
                </a:rPr>
                <a:t>to </a:t>
              </a:r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1466675"/>
                </p:ext>
              </p:extLst>
            </p:nvPr>
          </p:nvGraphicFramePr>
          <p:xfrm>
            <a:off x="6068531" y="953942"/>
            <a:ext cx="875140" cy="2158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9" name="Equation" r:id="rId9" imgW="190500" imgH="469900" progId="Equation.DSMT4">
                    <p:embed/>
                  </p:oleObj>
                </mc:Choice>
                <mc:Fallback>
                  <p:oleObj name="Equation" r:id="rId9" imgW="190500" imgH="469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068531" y="953942"/>
                          <a:ext cx="875140" cy="21586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625911"/>
              </p:ext>
            </p:extLst>
          </p:nvPr>
        </p:nvGraphicFramePr>
        <p:xfrm>
          <a:off x="5380271" y="2951564"/>
          <a:ext cx="2500992" cy="2500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11" imgW="431800" imgH="431800" progId="Equation.DSMT4">
                  <p:embed/>
                </p:oleObj>
              </mc:Choice>
              <mc:Fallback>
                <p:oleObj name="Equation" r:id="rId11" imgW="4318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80271" y="2951564"/>
                        <a:ext cx="2500992" cy="2500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129022" y="4644571"/>
            <a:ext cx="808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so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0069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3680" y="1654342"/>
            <a:ext cx="78907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But the 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real numbers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  </a:t>
            </a:r>
          </a:p>
          <a:p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are </a:t>
            </a:r>
            <a:r>
              <a:rPr lang="en-US" sz="6000" dirty="0" smtClean="0">
                <a:solidFill>
                  <a:srgbClr val="FF0000"/>
                </a:solidFill>
                <a:latin typeface="Comic Sans MS"/>
                <a:cs typeface="Comic Sans MS"/>
              </a:rPr>
              <a:t>not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 countable</a:t>
            </a:r>
          </a:p>
          <a:p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–</a:t>
            </a:r>
            <a:r>
              <a:rPr lang="en-US" sz="6000" dirty="0">
                <a:solidFill>
                  <a:srgbClr val="000000"/>
                </a:solidFill>
                <a:latin typeface="Comic Sans MS"/>
                <a:cs typeface="Comic Sans MS"/>
              </a:rPr>
              <a:t>–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shown next lecture.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sz="4400" dirty="0" err="1" smtClean="0">
                <a:solidFill>
                  <a:srgbClr val="000000"/>
                </a:solidFill>
              </a:rPr>
              <a:t>Rationals</a:t>
            </a:r>
            <a:r>
              <a:rPr lang="en-US" sz="4400" dirty="0" smtClean="0">
                <a:solidFill>
                  <a:srgbClr val="000000"/>
                </a:solidFill>
              </a:rPr>
              <a:t> are countable</a:t>
            </a:r>
            <a:endParaRPr lang="en-US" sz="4400" dirty="0">
              <a:solidFill>
                <a:srgbClr val="00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420588"/>
              </p:ext>
            </p:extLst>
          </p:nvPr>
        </p:nvGraphicFramePr>
        <p:xfrm>
          <a:off x="8034246" y="1638296"/>
          <a:ext cx="952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5" imgW="165100" imgH="165100" progId="Equation.DSMT4">
                  <p:embed/>
                </p:oleObj>
              </mc:Choice>
              <mc:Fallback>
                <p:oleObj name="Equation" r:id="rId5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34246" y="1638296"/>
                        <a:ext cx="9525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940662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8771" y="1346746"/>
            <a:ext cx="7326457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But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{0,1}</a:t>
            </a:r>
            <a:r>
              <a:rPr lang="en-US" sz="6600" b="1" baseline="30000" dirty="0" err="1" smtClean="0">
                <a:solidFill>
                  <a:srgbClr val="0000FF"/>
                </a:solidFill>
                <a:latin typeface="Euclid Symbol" charset="2"/>
                <a:cs typeface="Comic Sans MS"/>
              </a:rPr>
              <a:t>ω</a:t>
            </a:r>
            <a:r>
              <a:rPr lang="en-US" sz="6600" b="1" baseline="30000" dirty="0" smtClean="0">
                <a:solidFill>
                  <a:srgbClr val="0000FF"/>
                </a:solidFill>
                <a:latin typeface="Euclid Symbol" charset="2"/>
                <a:cs typeface="Comic Sans MS"/>
              </a:rPr>
              <a:t>  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and the</a:t>
            </a:r>
          </a:p>
          <a:p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real 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numbers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  </a:t>
            </a:r>
          </a:p>
          <a:p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are </a:t>
            </a:r>
            <a:r>
              <a:rPr lang="en-US" sz="6600" dirty="0" smtClean="0">
                <a:solidFill>
                  <a:srgbClr val="FF0000"/>
                </a:solidFill>
                <a:latin typeface="Comic Sans MS"/>
                <a:cs typeface="Comic Sans MS"/>
              </a:rPr>
              <a:t>not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countable:</a:t>
            </a:r>
            <a:endParaRPr lang="en-US" sz="6600" dirty="0" smtClean="0">
              <a:solidFill>
                <a:srgbClr val="000000"/>
              </a:solidFill>
              <a:latin typeface="Comic Sans MS"/>
              <a:cs typeface="Comic Sans MS"/>
            </a:endParaRPr>
          </a:p>
          <a:p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next 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lecture.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sz="4400" dirty="0" err="1" smtClean="0">
                <a:solidFill>
                  <a:srgbClr val="000000"/>
                </a:solidFill>
              </a:rPr>
              <a:t>Reals</a:t>
            </a:r>
            <a:r>
              <a:rPr lang="en-US" sz="4400" dirty="0" smtClean="0">
                <a:solidFill>
                  <a:srgbClr val="000000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are </a:t>
            </a:r>
            <a:r>
              <a:rPr lang="en-US" sz="4400" dirty="0" smtClean="0">
                <a:solidFill>
                  <a:srgbClr val="FF0000"/>
                </a:solidFill>
              </a:rPr>
              <a:t>un</a:t>
            </a:r>
            <a:r>
              <a:rPr lang="en-US" sz="4400" dirty="0" smtClean="0">
                <a:solidFill>
                  <a:srgbClr val="000000"/>
                </a:solidFill>
              </a:rPr>
              <a:t>countable</a:t>
            </a:r>
            <a:endParaRPr lang="en-US" sz="4400" dirty="0">
              <a:solidFill>
                <a:srgbClr val="00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243095"/>
              </p:ext>
            </p:extLst>
          </p:nvPr>
        </p:nvGraphicFramePr>
        <p:xfrm>
          <a:off x="6297965" y="2263396"/>
          <a:ext cx="1139563" cy="113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165100" imgH="165100" progId="Equation.DSMT4">
                  <p:embed/>
                </p:oleObj>
              </mc:Choice>
              <mc:Fallback>
                <p:oleObj name="Equation" r:id="rId5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97965" y="2263396"/>
                        <a:ext cx="1139563" cy="113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43071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Cantor’s Idea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52" y="1359555"/>
            <a:ext cx="8861369" cy="4096053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err="1" smtClean="0">
                <a:solidFill>
                  <a:srgbClr val="0000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B</a:t>
            </a:r>
            <a:r>
              <a:rPr lang="en-US" sz="4800" dirty="0" smtClean="0"/>
              <a:t> ::=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surj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func:</a:t>
            </a:r>
            <a:r>
              <a:rPr lang="en-US" sz="4800" dirty="0" err="1" smtClean="0">
                <a:solidFill>
                  <a:srgbClr val="0000FF"/>
                </a:solidFill>
              </a:rPr>
              <a:t>A</a:t>
            </a:r>
            <a:r>
              <a:rPr lang="en-US" sz="4800" dirty="0" err="1" smtClean="0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4800" dirty="0" err="1" smtClean="0">
                <a:solidFill>
                  <a:srgbClr val="0000FF"/>
                </a:solidFill>
              </a:rPr>
              <a:t>B</a:t>
            </a:r>
            <a:endParaRPr lang="en-US" sz="4800" dirty="0" smtClean="0">
              <a:solidFill>
                <a:srgbClr val="0000FF"/>
              </a:solidFill>
            </a:endParaRPr>
          </a:p>
          <a:p>
            <a:pPr algn="ctr"/>
            <a:r>
              <a:rPr lang="en-US" sz="4800" dirty="0" smtClean="0">
                <a:latin typeface="Comic Sans MS"/>
              </a:rPr>
              <a:t>think: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“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</a:rPr>
              <a:t>as big </a:t>
            </a:r>
            <a:r>
              <a:rPr lang="en-US" sz="4800" dirty="0" smtClean="0">
                <a:latin typeface="Comic Sans MS"/>
              </a:rPr>
              <a:t>as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B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”</a:t>
            </a:r>
            <a:endParaRPr lang="en-US" sz="4800" dirty="0" smtClean="0">
              <a:solidFill>
                <a:srgbClr val="0000FF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err="1" smtClean="0">
                <a:solidFill>
                  <a:srgbClr val="0000FF"/>
                </a:solidFill>
              </a:rPr>
              <a:t>bij</a:t>
            </a:r>
            <a:r>
              <a:rPr lang="en-US" sz="4800" dirty="0" smtClean="0">
                <a:solidFill>
                  <a:srgbClr val="0000FF"/>
                </a:solidFill>
              </a:rPr>
              <a:t> B</a:t>
            </a:r>
            <a:r>
              <a:rPr lang="en-US" sz="4800" dirty="0" smtClean="0"/>
              <a:t> ::=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bijection:</a:t>
            </a:r>
            <a:r>
              <a:rPr lang="en-US" sz="4800" dirty="0" err="1" smtClean="0">
                <a:solidFill>
                  <a:srgbClr val="0000FF"/>
                </a:solidFill>
              </a:rPr>
              <a:t>A</a:t>
            </a:r>
            <a:r>
              <a:rPr lang="en-US" sz="4800" dirty="0" err="1" smtClean="0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4800" dirty="0" err="1" smtClean="0">
                <a:solidFill>
                  <a:srgbClr val="0000FF"/>
                </a:solidFill>
              </a:rPr>
              <a:t>B</a:t>
            </a:r>
            <a:endParaRPr lang="en-US" sz="4800" dirty="0" smtClean="0">
              <a:solidFill>
                <a:srgbClr val="0000FF"/>
              </a:solidFill>
            </a:endParaRPr>
          </a:p>
          <a:p>
            <a:pPr algn="ctr"/>
            <a:r>
              <a:rPr lang="en-US" sz="4800" dirty="0" smtClean="0">
                <a:latin typeface="Comic Sans MS"/>
              </a:rPr>
              <a:t>think: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“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</a:rPr>
              <a:t>same size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as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B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”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endParaRPr lang="en-US" sz="4800" dirty="0" smtClean="0">
              <a:latin typeface="Comic Sans MS"/>
            </a:endParaRPr>
          </a:p>
          <a:p>
            <a:endParaRPr lang="en-US" sz="4400" dirty="0">
              <a:latin typeface="Comic Sans MS"/>
            </a:endParaRPr>
          </a:p>
        </p:txBody>
      </p:sp>
      <p:sp useBgFill="1">
        <p:nvSpPr>
          <p:cNvPr id="3" name="TextBox 2"/>
          <p:cNvSpPr txBox="1"/>
          <p:nvPr/>
        </p:nvSpPr>
        <p:spPr>
          <a:xfrm>
            <a:off x="3434864" y="2280385"/>
            <a:ext cx="4146851" cy="85634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kern="0" dirty="0" smtClean="0">
                <a:solidFill>
                  <a:srgbClr val="000000"/>
                </a:solidFill>
                <a:latin typeface="Comic Sans MS"/>
                <a:cs typeface="Comic Sans MS"/>
              </a:rPr>
              <a:t>   “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|A|</a:t>
            </a:r>
            <a:r>
              <a:rPr lang="en-US" sz="4800" b="1" kern="0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|B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  <a:cs typeface="Comic Sans MS"/>
              </a:rPr>
              <a:t>”    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2886440" y="4174348"/>
            <a:ext cx="5214834" cy="8578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kern="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 “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|A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b="1" kern="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  <a:cs typeface="Comic Sans MS"/>
              </a:rPr>
              <a:t>” 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      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48914" y="179714"/>
            <a:ext cx="5260563" cy="1148106"/>
          </a:xfrm>
        </p:spPr>
        <p:txBody>
          <a:bodyPr/>
          <a:lstStyle/>
          <a:p>
            <a:r>
              <a:rPr lang="en-US" sz="4000" dirty="0" smtClean="0"/>
              <a:t> </a:t>
            </a:r>
            <a:r>
              <a:rPr lang="en-US" sz="4000" dirty="0" err="1" smtClean="0"/>
              <a:t>bij</a:t>
            </a:r>
            <a:r>
              <a:rPr lang="en-US" sz="4000" dirty="0" smtClean="0"/>
              <a:t> </a:t>
            </a:r>
            <a:r>
              <a:rPr lang="en-US" sz="6000" dirty="0" smtClean="0">
                <a:latin typeface="Symbol" charset="2"/>
                <a:cs typeface="Symbol" charset="2"/>
              </a:rPr>
              <a:t> </a:t>
            </a:r>
            <a:r>
              <a:rPr lang="en-US" sz="6000" dirty="0" smtClean="0">
                <a:solidFill>
                  <a:srgbClr val="BC34AA"/>
                </a:solidFill>
                <a:latin typeface="Symbol" charset="2"/>
                <a:cs typeface="Symbol" charset="2"/>
              </a:rPr>
              <a:t>∞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</a:rPr>
              <a:t>-</a:t>
            </a:r>
            <a:r>
              <a:rPr lang="en-US" sz="4000" dirty="0" smtClean="0"/>
              <a:t>bit-strings</a:t>
            </a:r>
            <a:endParaRPr lang="en-US" sz="4000" dirty="0"/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842374" y="1471613"/>
            <a:ext cx="743732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800" dirty="0" smtClean="0">
                <a:latin typeface="Comic Sans MS" pitchFamily="66" charset="0"/>
                <a:cs typeface="Comic Sans MS"/>
              </a:rPr>
              <a:t>infinite set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endParaRPr lang="en-US" sz="4800" dirty="0">
              <a:latin typeface="Comic Sans MS" pitchFamily="66" charset="0"/>
              <a:cs typeface="Comic Sans MS"/>
            </a:endParaRP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533400" y="3101962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400" dirty="0">
                <a:latin typeface="Comic Sans MS" pitchFamily="66" charset="0"/>
                <a:cs typeface="Comic Sans MS"/>
              </a:rPr>
              <a:t>string:</a:t>
            </a:r>
            <a:r>
              <a:rPr lang="en-US" sz="4400" dirty="0">
                <a:solidFill>
                  <a:srgbClr val="0066FF"/>
                </a:solidFill>
                <a:latin typeface="Comic Sans MS" pitchFamily="66" charset="0"/>
                <a:cs typeface="Comic Sans MS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1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0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1  1 0  0  1  …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</a:t>
            </a:r>
            <a:endParaRPr lang="en-US" sz="48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533400" y="2454275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3600" dirty="0">
                <a:latin typeface="Comic Sans MS"/>
                <a:cs typeface="Comic Sans MS"/>
              </a:rPr>
              <a:t>	</a:t>
            </a:r>
            <a:r>
              <a:rPr lang="en-US" sz="4400" dirty="0">
                <a:latin typeface="Comic Sans MS" pitchFamily="66" charset="0"/>
                <a:cs typeface="Comic Sans MS"/>
              </a:rPr>
              <a:t>subset: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{0,  , 2, 3,  ,  , 6, …  } 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667009" y="4100514"/>
            <a:ext cx="7800585" cy="161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a </a:t>
            </a:r>
            <a:r>
              <a:rPr lang="en-US" sz="4400" dirty="0" err="1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bijection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from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      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to</a:t>
            </a:r>
          </a:p>
          <a:p>
            <a:pPr>
              <a:tabLst>
                <a:tab pos="1366838" algn="l"/>
              </a:tabLst>
            </a:pPr>
            <a:r>
              <a:rPr lang="en-US" sz="4800" i="1" dirty="0" smtClean="0">
                <a:latin typeface="Comic Sans MS" pitchFamily="66" charset="0"/>
                <a:cs typeface="Comic Sans MS"/>
              </a:rPr>
              <a:t>infinite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  bit-strings,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{0,1}</a:t>
            </a:r>
            <a:r>
              <a:rPr lang="en-US" sz="4800" b="1" baseline="30000" dirty="0" smtClean="0">
                <a:solidFill>
                  <a:srgbClr val="FF6600"/>
                </a:solidFill>
                <a:latin typeface="Euclid Symbol" charset="2"/>
                <a:cs typeface="Comic Sans MS"/>
              </a:rPr>
              <a:t>ω</a:t>
            </a:r>
            <a:endParaRPr lang="en-US" sz="4800" b="1" baseline="30000" dirty="0">
              <a:solidFill>
                <a:srgbClr val="FF6600"/>
              </a:solidFill>
              <a:latin typeface="Euclid Symbol" charset="2"/>
              <a:cs typeface="Comic Sans M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457674"/>
              </p:ext>
            </p:extLst>
          </p:nvPr>
        </p:nvGraphicFramePr>
        <p:xfrm>
          <a:off x="4237928" y="1327819"/>
          <a:ext cx="4334800" cy="1426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5" imgW="1003300" imgH="330200" progId="Equation.DSMT4">
                  <p:embed/>
                </p:oleObj>
              </mc:Choice>
              <mc:Fallback>
                <p:oleObj name="Equation" r:id="rId5" imgW="10033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37928" y="1327819"/>
                        <a:ext cx="4334800" cy="1426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930535"/>
              </p:ext>
            </p:extLst>
          </p:nvPr>
        </p:nvGraphicFramePr>
        <p:xfrm>
          <a:off x="1426131" y="374383"/>
          <a:ext cx="2509038" cy="105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7" imgW="546100" imgH="228600" progId="Equation.DSMT4">
                  <p:embed/>
                </p:oleObj>
              </mc:Choice>
              <mc:Fallback>
                <p:oleObj name="Equation" r:id="rId7" imgW="546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26131" y="374383"/>
                        <a:ext cx="2509038" cy="105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385070"/>
              </p:ext>
            </p:extLst>
          </p:nvPr>
        </p:nvGraphicFramePr>
        <p:xfrm>
          <a:off x="5138465" y="4085781"/>
          <a:ext cx="2327783" cy="974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9" imgW="546100" imgH="228600" progId="Equation.DSMT4">
                  <p:embed/>
                </p:oleObj>
              </mc:Choice>
              <mc:Fallback>
                <p:oleObj name="Equation" r:id="rId9" imgW="546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38465" y="4085781"/>
                        <a:ext cx="2327783" cy="974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7" grpId="0"/>
      <p:bldP spid="340998" grpId="0" autoUpdateAnimBg="0"/>
      <p:bldP spid="340999" grpId="0"/>
      <p:bldP spid="3410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Familiar “size” properties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314505"/>
            <a:ext cx="9144000" cy="1169691"/>
          </a:xfrm>
        </p:spPr>
        <p:txBody>
          <a:bodyPr anchor="t"/>
          <a:lstStyle/>
          <a:p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|B|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C| </a:t>
            </a:r>
            <a:r>
              <a:rPr lang="en-US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|C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endParaRPr lang="en-US" sz="4800" dirty="0" smtClean="0">
              <a:solidFill>
                <a:srgbClr val="0000FF"/>
              </a:solidFill>
              <a:latin typeface="Comic Sans MS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229432" y="2009494"/>
            <a:ext cx="8513084" cy="1095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B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095" y="2951238"/>
            <a:ext cx="8744857" cy="302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proof:</a:t>
            </a:r>
            <a:endParaRPr lang="en-US" sz="4000" dirty="0">
              <a:latin typeface="Comic Sans MS"/>
              <a:cs typeface="Comic Sans MS"/>
            </a:endParaRPr>
          </a:p>
          <a:p>
            <a:r>
              <a:rPr lang="en-US" sz="4400" dirty="0">
                <a:solidFill>
                  <a:srgbClr val="008000"/>
                </a:solidFill>
                <a:latin typeface="Comic Sans MS"/>
                <a:cs typeface="Comic Sans MS"/>
              </a:rPr>
              <a:t>h</a:t>
            </a:r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ave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latin typeface="Comic Sans MS"/>
                <a:cs typeface="Comic Sans MS"/>
              </a:rPr>
              <a:t>bijections</a:t>
            </a:r>
            <a:r>
              <a:rPr lang="en-US" sz="4400" dirty="0" smtClean="0">
                <a:latin typeface="Comic Sans MS"/>
                <a:cs typeface="Comic Sans MS"/>
              </a:rPr>
              <a:t>  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g:A</a:t>
            </a:r>
            <a:r>
              <a:rPr lang="en-US" sz="4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→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4400" dirty="0" smtClean="0">
                <a:latin typeface="Comic Sans MS"/>
                <a:cs typeface="Comic Sans MS"/>
              </a:rPr>
              <a:t>,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f:B</a:t>
            </a:r>
            <a:r>
              <a:rPr lang="en-US" sz="4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→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C</a:t>
            </a:r>
            <a:endParaRPr lang="en-US" sz="4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4400" dirty="0" smtClean="0">
                <a:solidFill>
                  <a:srgbClr val="9933FF"/>
                </a:solidFill>
                <a:latin typeface="Comic Sans MS"/>
                <a:cs typeface="Comic Sans MS"/>
              </a:rPr>
              <a:t>need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bijection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h:A</a:t>
            </a:r>
            <a:r>
              <a:rPr lang="en-US" sz="4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→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C</a:t>
            </a:r>
            <a:endParaRPr lang="en-US" sz="4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4400" dirty="0" smtClean="0">
                <a:latin typeface="Comic Sans MS"/>
                <a:cs typeface="Comic Sans MS"/>
              </a:rPr>
              <a:t>define     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h::= </a:t>
            </a:r>
            <a:r>
              <a:rPr lang="en-US" sz="6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f</a:t>
            </a:r>
            <a:r>
              <a:rPr lang="en-US" sz="6000" dirty="0" err="1" smtClean="0">
                <a:solidFill>
                  <a:srgbClr val="0000FF"/>
                </a:solidFill>
                <a:latin typeface="CambriaMath"/>
              </a:rPr>
              <a:t>∘</a:t>
            </a:r>
            <a:r>
              <a:rPr lang="en-US" sz="6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g</a:t>
            </a: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Familiar “size” properties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314505"/>
            <a:ext cx="9144000" cy="1169691"/>
          </a:xfrm>
        </p:spPr>
        <p:txBody>
          <a:bodyPr anchor="t"/>
          <a:lstStyle/>
          <a:p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|B|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C| </a:t>
            </a:r>
            <a:r>
              <a:rPr lang="en-US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|C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endParaRPr lang="en-US" sz="4800" dirty="0" smtClean="0">
              <a:solidFill>
                <a:srgbClr val="0000FF"/>
              </a:solidFill>
              <a:latin typeface="Comic Sans MS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229432" y="2009494"/>
            <a:ext cx="8513084" cy="1095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B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0" y="4744175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0" y="3876092"/>
            <a:ext cx="9144000" cy="1202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|A|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|B|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C|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|A|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|C|</a:t>
            </a:r>
            <a:endParaRPr lang="en-US" sz="4800" dirty="0">
              <a:solidFill>
                <a:srgbClr val="0000FF"/>
              </a:solidFill>
              <a:latin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49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Familiar “size” properties</a:t>
            </a:r>
            <a:endParaRPr lang="en-US" sz="4000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23740" y="2267247"/>
            <a:ext cx="9056462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A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 bwMode="auto">
          <a:xfrm>
            <a:off x="102957" y="1496303"/>
            <a:ext cx="8986451" cy="110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|A| </a:t>
            </a:r>
            <a:r>
              <a:rPr lang="en-US" sz="4800" kern="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|B|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=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endParaRPr kumimoji="0" lang="en-US" sz="4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64" y="3367357"/>
            <a:ext cx="9003851" cy="178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this is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 NOT</a:t>
            </a:r>
            <a:r>
              <a:rPr lang="en-US" sz="5400" dirty="0" smtClean="0">
                <a:latin typeface="Comic Sans MS"/>
                <a:cs typeface="Comic Sans MS"/>
              </a:rPr>
              <a:t> obvious: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Schroeder-Bernstein </a:t>
            </a:r>
            <a:r>
              <a:rPr lang="en-US" sz="5400" dirty="0" err="1" smtClean="0">
                <a:latin typeface="Comic Sans MS"/>
                <a:cs typeface="Comic Sans MS"/>
              </a:rPr>
              <a:t>Thm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019" y="268236"/>
            <a:ext cx="7495615" cy="1120575"/>
          </a:xfrm>
        </p:spPr>
        <p:txBody>
          <a:bodyPr/>
          <a:lstStyle/>
          <a:p>
            <a:r>
              <a:rPr lang="en-US" sz="4400" dirty="0" err="1" smtClean="0">
                <a:solidFill>
                  <a:srgbClr val="FF0000"/>
                </a:solidFill>
              </a:rPr>
              <a:t>UN</a:t>
            </a:r>
            <a:r>
              <a:rPr lang="en-US" sz="4400" dirty="0" err="1" smtClean="0"/>
              <a:t>familiar</a:t>
            </a:r>
            <a:r>
              <a:rPr lang="en-US" sz="4400" dirty="0" smtClean="0"/>
              <a:t> “size” property</a:t>
            </a:r>
            <a:endParaRPr lang="en-US" sz="4400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 bwMode="auto">
          <a:xfrm>
            <a:off x="0" y="1496302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526" y="2212796"/>
            <a:ext cx="722385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Comic Sans MS"/>
                <a:cs typeface="Comic Sans MS"/>
              </a:rPr>
              <a:t>“size +1 = size”</a:t>
            </a:r>
          </a:p>
          <a:p>
            <a:r>
              <a:rPr lang="en-US" sz="8000" dirty="0" smtClean="0">
                <a:latin typeface="Comic Sans MS"/>
                <a:cs typeface="Comic Sans MS"/>
              </a:rPr>
              <a:t>   for</a:t>
            </a:r>
            <a:r>
              <a:rPr lang="en-US" sz="8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8000" dirty="0" smtClean="0">
                <a:solidFill>
                  <a:srgbClr val="BC34AA"/>
                </a:solidFill>
                <a:latin typeface="Comic Sans MS"/>
                <a:cs typeface="Comic Sans MS"/>
              </a:rPr>
              <a:t>∞</a:t>
            </a:r>
            <a:r>
              <a:rPr lang="en-US" sz="8000" dirty="0" smtClean="0">
                <a:solidFill>
                  <a:srgbClr val="000000"/>
                </a:solidFill>
                <a:latin typeface="Comic Sans MS"/>
                <a:cs typeface="Comic Sans MS"/>
              </a:rPr>
              <a:t>-sizes</a:t>
            </a:r>
            <a:endParaRPr lang="en-US" sz="8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96690" y="304187"/>
            <a:ext cx="7493000" cy="1084625"/>
          </a:xfrm>
        </p:spPr>
        <p:txBody>
          <a:bodyPr/>
          <a:lstStyle/>
          <a:p>
            <a:r>
              <a:rPr lang="en-US" sz="4400" dirty="0" smtClean="0"/>
              <a:t>Same Size Infinite Sets?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3302" y="1299399"/>
            <a:ext cx="8253656" cy="4993117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7200" dirty="0" smtClean="0"/>
              <a:t>   </a:t>
            </a:r>
            <a:r>
              <a:rPr lang="en-US" sz="7200" dirty="0" smtClean="0">
                <a:solidFill>
                  <a:srgbClr val="0000FF"/>
                </a:solidFill>
              </a:rPr>
              <a:t>{1, 2, 3, 4, 5…}</a:t>
            </a:r>
          </a:p>
          <a:p>
            <a:pPr marL="0">
              <a:spcBef>
                <a:spcPts val="0"/>
              </a:spcBef>
            </a:pPr>
            <a:r>
              <a:rPr lang="en-US" sz="7200" dirty="0" smtClean="0">
                <a:solidFill>
                  <a:srgbClr val="9933FF"/>
                </a:solidFill>
              </a:rPr>
              <a:t>   </a:t>
            </a:r>
            <a:r>
              <a:rPr lang="en-US" sz="7200" baseline="-25000" dirty="0" smtClean="0">
                <a:solidFill>
                  <a:srgbClr val="9933FF"/>
                </a:solidFill>
              </a:rPr>
              <a:t> </a:t>
            </a:r>
            <a:r>
              <a:rPr lang="en-US" sz="7200" dirty="0" smtClean="0">
                <a:solidFill>
                  <a:srgbClr val="9933FF"/>
                </a:solidFill>
              </a:rPr>
              <a:t>↑</a:t>
            </a:r>
            <a:endParaRPr lang="en-US" sz="7200" dirty="0" smtClean="0">
              <a:sym typeface="Mathematica7Mono"/>
            </a:endParaRPr>
          </a:p>
          <a:p>
            <a:pPr marL="0">
              <a:spcBef>
                <a:spcPts val="0"/>
              </a:spcBef>
            </a:pPr>
            <a:r>
              <a:rPr lang="en-US" sz="7200" dirty="0" smtClean="0">
                <a:solidFill>
                  <a:srgbClr val="0000FF"/>
                </a:solidFill>
              </a:rPr>
              <a:t>   {</a:t>
            </a:r>
            <a:r>
              <a:rPr lang="en-US" sz="7200" dirty="0" smtClean="0">
                <a:solidFill>
                  <a:srgbClr val="C00000"/>
                </a:solidFill>
              </a:rPr>
              <a:t>0</a:t>
            </a:r>
            <a:r>
              <a:rPr lang="en-US" sz="7200" dirty="0" smtClean="0">
                <a:solidFill>
                  <a:srgbClr val="0000FF"/>
                </a:solidFill>
              </a:rPr>
              <a:t>, 1, 2, 3, 4…}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83016" y="2405686"/>
            <a:ext cx="44298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kern="0" dirty="0" smtClean="0">
                <a:solidFill>
                  <a:srgbClr val="9933FF"/>
                </a:solidFill>
                <a:latin typeface="Comic Sans MS" pitchFamily="66" charset="0"/>
                <a:cs typeface="Comic Sans MS"/>
              </a:rPr>
              <a:t>↑ ↑ ↑↑</a:t>
            </a:r>
            <a:endParaRPr lang="en-US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03924" y="4726701"/>
            <a:ext cx="4374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a </a:t>
            </a:r>
            <a:r>
              <a:rPr lang="en-US" sz="6600" dirty="0" err="1" smtClean="0">
                <a:latin typeface="Comic Sans MS"/>
                <a:cs typeface="Comic Sans MS"/>
              </a:rPr>
              <a:t>bijection</a:t>
            </a:r>
            <a:endParaRPr lang="en-US" sz="6600" dirty="0">
              <a:latin typeface="Comic Sans MS"/>
              <a:cs typeface="Comic Sans MS"/>
            </a:endParaRPr>
          </a:p>
        </p:txBody>
      </p:sp>
      <p:sp useBgFill="1">
        <p:nvSpPr>
          <p:cNvPr id="8" name="Rectangle 7"/>
          <p:cNvSpPr/>
          <p:nvPr/>
        </p:nvSpPr>
        <p:spPr>
          <a:xfrm>
            <a:off x="1065421" y="4788302"/>
            <a:ext cx="75947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-342900">
              <a:spcBef>
                <a:spcPts val="0"/>
              </a:spcBef>
            </a:pPr>
            <a:r>
              <a:rPr lang="en-US" sz="72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Math Two"/>
              </a:rPr>
              <a:t> </a:t>
            </a:r>
            <a:r>
              <a:rPr lang="en-US" sz="72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“same size”      !</a:t>
            </a:r>
            <a:endParaRPr lang="en-US" sz="7200" kern="0" dirty="0" smtClean="0">
              <a:solidFill>
                <a:srgbClr val="000000"/>
              </a:solidFill>
              <a:latin typeface="Comic Sans MS" pitchFamily="66" charset="0"/>
              <a:cs typeface="Comic Sans MS"/>
              <a:sym typeface="Mathematica7Mono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245199"/>
              </p:ext>
            </p:extLst>
          </p:nvPr>
        </p:nvGraphicFramePr>
        <p:xfrm>
          <a:off x="662669" y="4772898"/>
          <a:ext cx="1150937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5" imgW="165100" imgH="165100" progId="Equation.DSMT4">
                  <p:embed/>
                </p:oleObj>
              </mc:Choice>
              <mc:Fallback>
                <p:oleObj name="Equation" r:id="rId5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669" y="4772898"/>
                        <a:ext cx="1150937" cy="1150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468855"/>
              </p:ext>
            </p:extLst>
          </p:nvPr>
        </p:nvGraphicFramePr>
        <p:xfrm>
          <a:off x="6748346" y="4460024"/>
          <a:ext cx="1476679" cy="1476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7" imgW="215900" imgH="215900" progId="Equation.DSMT4">
                  <p:embed/>
                </p:oleObj>
              </mc:Choice>
              <mc:Fallback>
                <p:oleObj name="Equation" r:id="rId7" imgW="2159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48346" y="4460024"/>
                        <a:ext cx="1476679" cy="1476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449645" y="4769059"/>
            <a:ext cx="82096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342900">
              <a:spcBef>
                <a:spcPts val="0"/>
              </a:spcBef>
            </a:pPr>
            <a:r>
              <a:rPr lang="en-US" sz="72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   “same size as” </a:t>
            </a:r>
            <a:endParaRPr lang="en-US" sz="7200" kern="0" dirty="0" smtClean="0">
              <a:solidFill>
                <a:srgbClr val="000000"/>
              </a:solidFill>
              <a:latin typeface="Comic Sans MS" pitchFamily="66" charset="0"/>
              <a:cs typeface="Comic Sans MS"/>
              <a:sym typeface="Mathematica7Mono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3302" y="1299399"/>
            <a:ext cx="8253656" cy="4993117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7200" dirty="0" smtClean="0"/>
              <a:t>   </a:t>
            </a:r>
            <a:r>
              <a:rPr lang="en-US" sz="7200" dirty="0">
                <a:solidFill>
                  <a:srgbClr val="0000FF"/>
                </a:solidFill>
              </a:rPr>
              <a:t>{0, 1,-1, 2,-2,…}</a:t>
            </a:r>
          </a:p>
          <a:p>
            <a:pPr marL="0">
              <a:spcBef>
                <a:spcPts val="0"/>
              </a:spcBef>
            </a:pPr>
            <a:endParaRPr lang="en-US" sz="7200" dirty="0" smtClean="0">
              <a:solidFill>
                <a:srgbClr val="0000FF"/>
              </a:solidFill>
            </a:endParaRPr>
          </a:p>
          <a:p>
            <a:pPr marL="0">
              <a:spcBef>
                <a:spcPts val="0"/>
              </a:spcBef>
            </a:pPr>
            <a:r>
              <a:rPr lang="en-US" sz="7200" dirty="0" smtClean="0">
                <a:solidFill>
                  <a:srgbClr val="0000FF"/>
                </a:solidFill>
              </a:rPr>
              <a:t>   {0, 1</a:t>
            </a:r>
            <a:r>
              <a:rPr lang="en-US" sz="7200" dirty="0">
                <a:solidFill>
                  <a:srgbClr val="0000FF"/>
                </a:solidFill>
              </a:rPr>
              <a:t>, 2, 3, 4</a:t>
            </a:r>
            <a:r>
              <a:rPr lang="en-US" sz="7200" dirty="0" smtClean="0">
                <a:solidFill>
                  <a:srgbClr val="0000FF"/>
                </a:solidFill>
              </a:rPr>
              <a:t>,…}   </a:t>
            </a:r>
          </a:p>
        </p:txBody>
      </p:sp>
      <p:sp>
        <p:nvSpPr>
          <p:cNvPr id="2" name="Rectangle 1"/>
          <p:cNvSpPr/>
          <p:nvPr/>
        </p:nvSpPr>
        <p:spPr>
          <a:xfrm>
            <a:off x="1314866" y="2387007"/>
            <a:ext cx="56290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kern="0" dirty="0" smtClean="0">
                <a:solidFill>
                  <a:srgbClr val="9933FF"/>
                </a:solidFill>
                <a:latin typeface="Comic Sans MS" pitchFamily="66" charset="0"/>
                <a:cs typeface="Comic Sans MS"/>
              </a:rPr>
              <a:t>↑ ↑↑ ↑ ↑</a:t>
            </a:r>
            <a:endParaRPr lang="en-US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155850"/>
              </p:ext>
            </p:extLst>
          </p:nvPr>
        </p:nvGraphicFramePr>
        <p:xfrm>
          <a:off x="479870" y="4772898"/>
          <a:ext cx="1150937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5" imgW="165100" imgH="165100" progId="Equation.DSMT4">
                  <p:embed/>
                </p:oleObj>
              </mc:Choice>
              <mc:Fallback>
                <p:oleObj name="Equation" r:id="rId5" imgW="1651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870" y="4772898"/>
                        <a:ext cx="1150937" cy="1150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775329"/>
              </p:ext>
            </p:extLst>
          </p:nvPr>
        </p:nvGraphicFramePr>
        <p:xfrm>
          <a:off x="7743921" y="4718402"/>
          <a:ext cx="1098206" cy="1190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7" imgW="152400" imgH="165100" progId="Equation.3">
                  <p:embed/>
                </p:oleObj>
              </mc:Choice>
              <mc:Fallback>
                <p:oleObj name="Equation" r:id="rId7" imgW="1524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43921" y="4718402"/>
                        <a:ext cx="1098206" cy="1190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1496690" y="304187"/>
            <a:ext cx="7493000" cy="1084625"/>
          </a:xfrm>
        </p:spPr>
        <p:txBody>
          <a:bodyPr/>
          <a:lstStyle/>
          <a:p>
            <a:r>
              <a:rPr lang="en-US" sz="4400" dirty="0" smtClean="0"/>
              <a:t>Same Size Infinite Sets?</a:t>
            </a:r>
            <a:endParaRPr lang="en-US" sz="44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5866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2.3|30.8|16.2|1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4|10.3|7.6|6|5.5|11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4|10.3|7.6|6|5.5|11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3|11.9|6.8|5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|8.9|2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|30.2|8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|30.2|8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|2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|7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1.1|23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10.7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5400" dirty="0" smtClean="0">
            <a:solidFill>
              <a:srgbClr val="0000FF"/>
            </a:solidFill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4861</TotalTime>
  <Words>599</Words>
  <Application>Microsoft Macintosh PowerPoint</Application>
  <PresentationFormat>On-screen Show (4:3)</PresentationFormat>
  <Paragraphs>105</Paragraphs>
  <Slides>16</Slides>
  <Notes>16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1_Custom Design</vt:lpstr>
      <vt:lpstr>Equation</vt:lpstr>
      <vt:lpstr>PowerPoint Presentation</vt:lpstr>
      <vt:lpstr>Cantor’s Idea</vt:lpstr>
      <vt:lpstr> bij  ∞-bit-strings</vt:lpstr>
      <vt:lpstr>Familiar “size” properties</vt:lpstr>
      <vt:lpstr>Familiar “size” properties</vt:lpstr>
      <vt:lpstr>Familiar “size” properties</vt:lpstr>
      <vt:lpstr>UNfamiliar “size” property</vt:lpstr>
      <vt:lpstr>Same Size Infinite Sets?</vt:lpstr>
      <vt:lpstr>Same Size Infinite Sets?</vt:lpstr>
      <vt:lpstr> Countable Sets</vt:lpstr>
      <vt:lpstr>Binary words are countable</vt:lpstr>
      <vt:lpstr>                is countable</vt:lpstr>
      <vt:lpstr>Proving Countability</vt:lpstr>
      <vt:lpstr>Rationals are countable</vt:lpstr>
      <vt:lpstr>Rationals are countable</vt:lpstr>
      <vt:lpstr>Reals are uncountable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418</cp:revision>
  <cp:lastPrinted>2015-03-01T18:50:55Z</cp:lastPrinted>
  <dcterms:created xsi:type="dcterms:W3CDTF">2011-02-18T03:43:54Z</dcterms:created>
  <dcterms:modified xsi:type="dcterms:W3CDTF">2015-03-02T14:29:00Z</dcterms:modified>
</cp:coreProperties>
</file>