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notesSlides/notesSlide2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7.bin" ContentType="application/vnd.openxmlformats-officedocument.oleObject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92" r:id="rId2"/>
    <p:sldId id="486" r:id="rId3"/>
    <p:sldId id="487" r:id="rId4"/>
    <p:sldId id="466" r:id="rId5"/>
    <p:sldId id="491" r:id="rId6"/>
    <p:sldId id="503" r:id="rId7"/>
    <p:sldId id="467" r:id="rId8"/>
    <p:sldId id="489" r:id="rId9"/>
    <p:sldId id="490" r:id="rId10"/>
    <p:sldId id="465" r:id="rId11"/>
    <p:sldId id="468" r:id="rId12"/>
    <p:sldId id="482" r:id="rId13"/>
    <p:sldId id="469" r:id="rId14"/>
    <p:sldId id="492" r:id="rId15"/>
    <p:sldId id="471" r:id="rId16"/>
    <p:sldId id="493" r:id="rId17"/>
    <p:sldId id="484" r:id="rId18"/>
    <p:sldId id="496" r:id="rId19"/>
    <p:sldId id="494" r:id="rId20"/>
    <p:sldId id="504" r:id="rId21"/>
    <p:sldId id="497" r:id="rId22"/>
    <p:sldId id="498" r:id="rId23"/>
    <p:sldId id="499" r:id="rId24"/>
    <p:sldId id="500" r:id="rId25"/>
    <p:sldId id="501" r:id="rId26"/>
    <p:sldId id="50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07CC"/>
    <a:srgbClr val="FA4231"/>
    <a:srgbClr val="FA5D4B"/>
    <a:srgbClr val="CE483F"/>
    <a:srgbClr val="BB0FAB"/>
    <a:srgbClr val="000099"/>
    <a:srgbClr val="006600"/>
    <a:srgbClr val="C40025"/>
    <a:srgbClr val="F90B1C"/>
    <a:srgbClr val="EC0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17" autoAdjust="0"/>
  </p:normalViewPr>
  <p:slideViewPr>
    <p:cSldViewPr snapToGrid="0" showGuides="1">
      <p:cViewPr>
        <p:scale>
          <a:sx n="134" d="100"/>
          <a:sy n="134" d="100"/>
        </p:scale>
        <p:origin x="-152" y="-80"/>
      </p:cViewPr>
      <p:guideLst>
        <p:guide orient="horz" pos="216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4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0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8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8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7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5103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31085" y="354059"/>
            <a:ext cx="5542880" cy="1029623"/>
          </a:xfrm>
        </p:spPr>
        <p:txBody>
          <a:bodyPr/>
          <a:lstStyle/>
          <a:p>
            <a:r>
              <a:rPr lang="en-US" dirty="0" smtClean="0"/>
              <a:t>Rows where </a:t>
            </a:r>
            <a:r>
              <a:rPr lang="en-US" b="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is </a:t>
            </a:r>
            <a:r>
              <a:rPr lang="en-US" b="0" dirty="0">
                <a:solidFill>
                  <a:srgbClr val="006600"/>
                </a:solidFill>
              </a:rPr>
              <a:t>T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7695" y="1397973"/>
            <a:ext cx="1915909" cy="493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TTT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FA4231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18952"/>
              </p:ext>
            </p:extLst>
          </p:nvPr>
        </p:nvGraphicFramePr>
        <p:xfrm>
          <a:off x="2981611" y="1062109"/>
          <a:ext cx="3264461" cy="544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4" imgW="533400" imgH="914400" progId="Equation.DSMT4">
                  <p:embed/>
                </p:oleObj>
              </mc:Choice>
              <mc:Fallback>
                <p:oleObj name="Equation" r:id="rId4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1611" y="1062109"/>
                        <a:ext cx="3264461" cy="544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DNF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80680"/>
              </p:ext>
            </p:extLst>
          </p:nvPr>
        </p:nvGraphicFramePr>
        <p:xfrm>
          <a:off x="1789113" y="1478974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4" imgW="1282700" imgH="914400" progId="Equation.DSMT4">
                  <p:embed/>
                </p:oleObj>
              </mc:Choice>
              <mc:Fallback>
                <p:oleObj name="Equation" r:id="rId4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9113" y="1478974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DNF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7613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3278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16497" y="363537"/>
            <a:ext cx="7459267" cy="1133873"/>
          </a:xfrm>
        </p:spPr>
        <p:txBody>
          <a:bodyPr/>
          <a:lstStyle/>
          <a:p>
            <a:r>
              <a:rPr lang="en-US" dirty="0" smtClean="0"/>
              <a:t>   Finding Full DNF’s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61" y="1828551"/>
            <a:ext cx="76860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Full DNF looks like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list of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6600" dirty="0" smtClean="0">
                <a:latin typeface="Comic Sans MS" pitchFamily="66" charset="0"/>
              </a:rPr>
              <a:t>rows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922" y="1676261"/>
            <a:ext cx="669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         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 exactly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PQR</a:t>
            </a:r>
            <a:r>
              <a:rPr lang="en-US" sz="6000" dirty="0" smtClean="0">
                <a:latin typeface="Comic Sans MS" pitchFamily="66" charset="0"/>
              </a:rPr>
              <a:t> := </a:t>
            </a:r>
            <a:r>
              <a:rPr lang="en-US" sz="6000" dirty="0" smtClean="0">
                <a:solidFill>
                  <a:srgbClr val="DB07CC"/>
                </a:solidFill>
                <a:latin typeface="Comic Sans MS" pitchFamily="66" charset="0"/>
              </a:rPr>
              <a:t>XYZ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827" y="3620336"/>
            <a:ext cx="8069600" cy="2128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Get DNF for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 </a:t>
            </a: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of</a:t>
            </a:r>
          </a:p>
          <a:p>
            <a:pPr algn="l">
              <a:lnSpc>
                <a:spcPct val="130000"/>
              </a:lnSpc>
            </a:pPr>
            <a:r>
              <a:rPr lang="en-US" sz="5400" dirty="0" smtClean="0">
                <a:latin typeface="Comic Sans MS" pitchFamily="66" charset="0"/>
              </a:rPr>
              <a:t>            for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G(</a:t>
            </a:r>
            <a:r>
              <a:rPr lang="en-US" sz="5400" dirty="0">
                <a:solidFill>
                  <a:srgbClr val="DB07CC"/>
                </a:solidFill>
                <a:latin typeface="Comic Sans MS" pitchFamily="66" charset="0"/>
              </a:rPr>
              <a:t>XYZ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5400" dirty="0">
                <a:latin typeface="Comic Sans MS" pitchFamily="66" charset="0"/>
              </a:rPr>
              <a:t> 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58212"/>
              </p:ext>
            </p:extLst>
          </p:nvPr>
        </p:nvGraphicFramePr>
        <p:xfrm>
          <a:off x="1112004" y="4343450"/>
          <a:ext cx="2134057" cy="134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4" imgW="342900" imgH="215900" progId="Equation.DSMT4">
                  <p:embed/>
                </p:oleObj>
              </mc:Choice>
              <mc:Fallback>
                <p:oleObj name="Equation" r:id="rId4" imgW="342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004" y="4343450"/>
                        <a:ext cx="2134057" cy="134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1620756" y="246409"/>
            <a:ext cx="6577803" cy="142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/>
              <a:t>DNF for </a:t>
            </a:r>
            <a:r>
              <a:rPr lang="en-US" sz="5400" b="0" dirty="0" smtClean="0">
                <a:solidFill>
                  <a:srgbClr val="0000FF"/>
                </a:solidFill>
              </a:rPr>
              <a:t>G(P,Q,R)</a:t>
            </a:r>
            <a:endParaRPr lang="en-US" sz="5400" b="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38048"/>
              </p:ext>
            </p:extLst>
          </p:nvPr>
        </p:nvGraphicFramePr>
        <p:xfrm>
          <a:off x="1491874" y="1283048"/>
          <a:ext cx="2283436" cy="143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6" imgW="342900" imgH="215900" progId="Equation.DSMT4">
                  <p:embed/>
                </p:oleObj>
              </mc:Choice>
              <mc:Fallback>
                <p:oleObj name="Equation" r:id="rId6" imgW="342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1874" y="1283048"/>
                        <a:ext cx="2283436" cy="143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800" dirty="0" smtClean="0"/>
              <a:t>Full DNFs for All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52" y="1260763"/>
            <a:ext cx="908974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800000"/>
                </a:solidFill>
                <a:latin typeface="Comic Sans MS" pitchFamily="66" charset="0"/>
              </a:rPr>
              <a:t>Corollary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Every propositional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formula is equivalent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to a Full DNF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Canonical Formulas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692" y="1412128"/>
            <a:ext cx="84442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alphabetized</a:t>
            </a:r>
            <a:r>
              <a:rPr lang="en-US" sz="5400" dirty="0" smtClean="0">
                <a:latin typeface="Comic Sans MS" pitchFamily="66" charset="0"/>
              </a:rPr>
              <a:t> Full DNF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called a </a:t>
            </a:r>
            <a:r>
              <a:rPr lang="en-US" sz="5400" dirty="0" smtClean="0">
                <a:solidFill>
                  <a:srgbClr val="DB07CC"/>
                </a:solidFill>
                <a:latin typeface="Comic Sans MS" pitchFamily="66" charset="0"/>
              </a:rPr>
              <a:t>canonical</a:t>
            </a:r>
            <a:r>
              <a:rPr lang="en-US" sz="5400" dirty="0" smtClean="0">
                <a:latin typeface="Comic Sans MS" pitchFamily="66" charset="0"/>
              </a:rPr>
              <a:t> form.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with</a:t>
            </a:r>
          </a:p>
          <a:p>
            <a:pPr algn="l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 same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truth table</a:t>
            </a:r>
            <a:r>
              <a:rPr lang="en-US" sz="5400" dirty="0" smtClean="0">
                <a:latin typeface="Comic Sans MS" pitchFamily="66" charset="0"/>
              </a:rPr>
              <a:t> have</a:t>
            </a:r>
          </a:p>
          <a:p>
            <a:pPr algn="l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 same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canonical form</a:t>
            </a:r>
          </a:p>
        </p:txBody>
      </p:sp>
    </p:spTree>
    <p:extLst>
      <p:ext uri="{BB962C8B-B14F-4D97-AF65-F5344CB8AC3E}">
        <p14:creationId xmlns:p14="http://schemas.microsoft.com/office/powerpoint/2010/main" val="41919570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20" y="1347094"/>
            <a:ext cx="860926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800000"/>
                </a:solidFill>
                <a:latin typeface="Comic Sans MS" pitchFamily="66" charset="0"/>
              </a:rPr>
              <a:t>Theorem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are equivalent </a:t>
            </a:r>
            <a:r>
              <a:rPr lang="en-US" sz="6600" dirty="0" err="1" smtClean="0">
                <a:latin typeface="Comic Sans MS" pitchFamily="66" charset="0"/>
              </a:rPr>
              <a:t>iff</a:t>
            </a:r>
            <a:endParaRPr lang="en-US" sz="6600" dirty="0" smtClean="0">
              <a:latin typeface="Comic Sans MS" pitchFamily="66" charset="0"/>
            </a:endParaRPr>
          </a:p>
          <a:p>
            <a:pPr algn="l"/>
            <a:r>
              <a:rPr lang="en-US" sz="6600" dirty="0" smtClean="0">
                <a:latin typeface="Comic Sans MS" pitchFamily="66" charset="0"/>
              </a:rPr>
              <a:t>   they have the same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canonical form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Canonical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>
                <a:solidFill>
                  <a:srgbClr val="BB0FAB"/>
                </a:solidFill>
              </a:rPr>
              <a:t>Literals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36" y="1562430"/>
            <a:ext cx="86252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propositional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variable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6000" dirty="0">
                <a:latin typeface="Comic Sans MS" pitchFamily="66" charset="0"/>
              </a:rPr>
              <a:t>o</a:t>
            </a:r>
            <a:r>
              <a:rPr lang="en-US" sz="6000" dirty="0" smtClean="0">
                <a:latin typeface="Comic Sans MS" pitchFamily="66" charset="0"/>
              </a:rPr>
              <a:t>r its negation</a:t>
            </a:r>
          </a:p>
          <a:p>
            <a:pPr lvl="0" algn="l"/>
            <a:endParaRPr lang="en-US" sz="7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07656"/>
              </p:ext>
            </p:extLst>
          </p:nvPr>
        </p:nvGraphicFramePr>
        <p:xfrm>
          <a:off x="1783249" y="3699252"/>
          <a:ext cx="5556702" cy="16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4" imgW="838200" imgH="254000" progId="Equation.DSMT4">
                  <p:embed/>
                </p:oleObj>
              </mc:Choice>
              <mc:Fallback>
                <p:oleObj name="Equation" r:id="rId4" imgW="838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3249" y="3699252"/>
                        <a:ext cx="5556702" cy="168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541" y="1353096"/>
            <a:ext cx="658421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So use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instead of truth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tables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equivalence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868996" y="335106"/>
            <a:ext cx="5741920" cy="1001191"/>
          </a:xfrm>
        </p:spPr>
        <p:txBody>
          <a:bodyPr/>
          <a:lstStyle/>
          <a:p>
            <a:r>
              <a:rPr lang="en-US" dirty="0" smtClean="0"/>
              <a:t>Formulas </a:t>
            </a:r>
            <a:r>
              <a:rPr lang="en-US" dirty="0" err="1" smtClean="0"/>
              <a:t>vs</a:t>
            </a:r>
            <a:r>
              <a:rPr lang="en-US" dirty="0" smtClean="0"/>
              <a:t>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99"/>
                </a:solidFill>
                <a:latin typeface="Comic Sans MS" pitchFamily="66" charset="0"/>
              </a:rPr>
              <a:t>Con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99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33" y="2178550"/>
            <a:ext cx="8138579" cy="2211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130000"/>
              </a:lnSpc>
            </a:pPr>
            <a:r>
              <a:rPr lang="en-US" sz="5400" dirty="0" smtClean="0">
                <a:latin typeface="Comic Sans MS" pitchFamily="66" charset="0"/>
              </a:rPr>
              <a:t>   story </a:t>
            </a:r>
            <a:r>
              <a:rPr lang="en-US" sz="5400" dirty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s just like DNF</a:t>
            </a:r>
          </a:p>
        </p:txBody>
      </p:sp>
    </p:spTree>
    <p:extLst>
      <p:ext uri="{BB962C8B-B14F-4D97-AF65-F5344CB8AC3E}">
        <p14:creationId xmlns:p14="http://schemas.microsoft.com/office/powerpoint/2010/main" val="15579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893" y="2999283"/>
            <a:ext cx="8224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will be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False </a:t>
            </a:r>
            <a:r>
              <a:rPr lang="en-US" sz="5400" dirty="0" smtClean="0">
                <a:latin typeface="Comic Sans MS" pitchFamily="66" charset="0"/>
              </a:rPr>
              <a:t>in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exactly one environment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 P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Q :=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, R :=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02854"/>
              </p:ext>
            </p:extLst>
          </p:nvPr>
        </p:nvGraphicFramePr>
        <p:xfrm>
          <a:off x="1914212" y="1510391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212" y="1510391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8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48892"/>
              </p:ext>
            </p:extLst>
          </p:nvPr>
        </p:nvGraphicFramePr>
        <p:xfrm>
          <a:off x="1914212" y="1510391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212" y="1510391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61301"/>
              </p:ext>
            </p:extLst>
          </p:nvPr>
        </p:nvGraphicFramePr>
        <p:xfrm>
          <a:off x="1861481" y="97754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1481" y="97754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31085" y="354059"/>
            <a:ext cx="5542880" cy="1029623"/>
          </a:xfrm>
        </p:spPr>
        <p:txBody>
          <a:bodyPr/>
          <a:lstStyle/>
          <a:p>
            <a:r>
              <a:rPr lang="en-US" dirty="0" smtClean="0"/>
              <a:t>Rows where </a:t>
            </a:r>
            <a:r>
              <a:rPr lang="en-US" b="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is </a:t>
            </a:r>
            <a:r>
              <a:rPr lang="en-US" b="0" dirty="0" smtClean="0">
                <a:solidFill>
                  <a:schemeClr val="accent2"/>
                </a:solidFill>
              </a:rPr>
              <a:t>F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1815" y="1397973"/>
            <a:ext cx="1787669" cy="493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FF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279352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27113"/>
              </p:ext>
            </p:extLst>
          </p:nvPr>
        </p:nvGraphicFramePr>
        <p:xfrm>
          <a:off x="2747963" y="1062038"/>
          <a:ext cx="3732212" cy="54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4" imgW="609600" imgH="914400" progId="Equation.DSMT4">
                  <p:embed/>
                </p:oleObj>
              </mc:Choice>
              <mc:Fallback>
                <p:oleObj name="Equation" r:id="rId4" imgW="60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7963" y="1062038"/>
                        <a:ext cx="3732212" cy="544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sz="quarter"/>
          </p:nvPr>
        </p:nvSpPr>
        <p:spPr>
          <a:xfrm>
            <a:off x="2864194" y="363537"/>
            <a:ext cx="3988471" cy="1077009"/>
          </a:xfrm>
        </p:spPr>
        <p:txBody>
          <a:bodyPr/>
          <a:lstStyle/>
          <a:p>
            <a:r>
              <a:rPr lang="en-US" sz="5400" dirty="0" smtClean="0"/>
              <a:t>CNF for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53" y="445428"/>
            <a:ext cx="1344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6949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20" y="1347094"/>
            <a:ext cx="860926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are equivalent </a:t>
            </a:r>
            <a:r>
              <a:rPr lang="en-US" sz="6600" dirty="0" err="1" smtClean="0">
                <a:latin typeface="Comic Sans MS" pitchFamily="66" charset="0"/>
              </a:rPr>
              <a:t>iff</a:t>
            </a:r>
            <a:endParaRPr lang="en-US" sz="6600" dirty="0" smtClean="0">
              <a:latin typeface="Comic Sans MS" pitchFamily="66" charset="0"/>
            </a:endParaRPr>
          </a:p>
          <a:p>
            <a:pPr algn="l"/>
            <a:r>
              <a:rPr lang="en-US" sz="6600" dirty="0" smtClean="0">
                <a:latin typeface="Comic Sans MS" pitchFamily="66" charset="0"/>
              </a:rPr>
              <a:t>   they have the same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   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conjunctive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canonical form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sz="quarter"/>
          </p:nvPr>
        </p:nvSpPr>
        <p:spPr>
          <a:xfrm>
            <a:off x="1688913" y="164521"/>
            <a:ext cx="6822424" cy="117178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Conjunctive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Canonical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37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38540" y="296697"/>
            <a:ext cx="5726489" cy="1262888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chemeClr val="tx1"/>
                </a:solidFill>
              </a:rPr>
              <a:t>l</a:t>
            </a:r>
            <a:r>
              <a:rPr lang="en-US" sz="5400" dirty="0" smtClean="0">
                <a:solidFill>
                  <a:schemeClr val="tx1"/>
                </a:solidFill>
              </a:rPr>
              <a:t>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98" y="2008622"/>
            <a:ext cx="71719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P </a:t>
            </a:r>
            <a:r>
              <a:rPr lang="en-US" sz="6600" u="sng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Q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6600" dirty="0" smtClean="0">
              <a:solidFill>
                <a:srgbClr val="0000E5"/>
              </a:solidFill>
              <a:latin typeface="Comic Sans MS" pitchFamily="66" charset="0"/>
            </a:endParaRPr>
          </a:p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  ∙</a:t>
            </a:r>
            <a:r>
              <a:rPr lang="en-US" sz="6600" dirty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∙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S </a:t>
            </a:r>
            <a:r>
              <a:rPr lang="en-US" sz="6600" u="sng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29270"/>
              </p:ext>
            </p:extLst>
          </p:nvPr>
        </p:nvGraphicFramePr>
        <p:xfrm>
          <a:off x="6544367" y="1869756"/>
          <a:ext cx="1113353" cy="15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4" imgW="177800" imgH="254000" progId="Equation.DSMT4">
                  <p:embed/>
                </p:oleObj>
              </mc:Choice>
              <mc:Fallback>
                <p:oleObj name="Equation" r:id="rId4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4367" y="1869756"/>
                        <a:ext cx="1113353" cy="158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04224"/>
              </p:ext>
            </p:extLst>
          </p:nvPr>
        </p:nvGraphicFramePr>
        <p:xfrm>
          <a:off x="7107320" y="2852475"/>
          <a:ext cx="1148110" cy="163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6" imgW="177800" imgH="254000" progId="Equation.DSMT4">
                  <p:embed/>
                </p:oleObj>
              </mc:Choice>
              <mc:Fallback>
                <p:oleObj name="Equation" r:id="rId6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7320" y="2852475"/>
                        <a:ext cx="1148110" cy="163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DB07CC"/>
                </a:solidFill>
                <a:latin typeface="Comic Sans MS" pitchFamily="66" charset="0"/>
              </a:rPr>
              <a:t>Disjunctive 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DB07CC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19239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6918580" y="4545079"/>
            <a:ext cx="946987" cy="946891"/>
          </a:xfrm>
          <a:prstGeom prst="ellipse">
            <a:avLst/>
          </a:prstGeom>
          <a:noFill/>
          <a:ln w="38100" cap="flat" cmpd="sng" algn="ctr">
            <a:solidFill>
              <a:srgbClr val="FA42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350" y="5592230"/>
            <a:ext cx="8387445" cy="923330"/>
          </a:xfrm>
          <a:prstGeom prst="rect">
            <a:avLst/>
          </a:prstGeom>
          <a:noFill/>
          <a:ln w="38100">
            <a:solidFill>
              <a:srgbClr val="CE483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counts as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of literals</a:t>
            </a:r>
          </a:p>
        </p:txBody>
      </p:sp>
    </p:spTree>
    <p:extLst>
      <p:ext uri="{BB962C8B-B14F-4D97-AF65-F5344CB8AC3E}">
        <p14:creationId xmlns:p14="http://schemas.microsoft.com/office/powerpoint/2010/main" val="347151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Disjunctive Normal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66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01419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" name="Title 1"/>
          <p:cNvSpPr>
            <a:spLocks noGrp="1"/>
          </p:cNvSpPr>
          <p:nvPr>
            <p:ph type="title" sz="quarter"/>
          </p:nvPr>
        </p:nvSpPr>
        <p:spPr>
          <a:xfrm>
            <a:off x="407556" y="2312456"/>
            <a:ext cx="8407077" cy="1118131"/>
          </a:xfrm>
        </p:spPr>
        <p:txBody>
          <a:bodyPr/>
          <a:lstStyle/>
          <a:p>
            <a:r>
              <a:rPr lang="en-US" sz="6000" b="0" dirty="0" smtClean="0">
                <a:solidFill>
                  <a:srgbClr val="DB07CC"/>
                </a:solidFill>
              </a:rPr>
              <a:t>Sum </a:t>
            </a:r>
            <a:r>
              <a:rPr lang="en-US" sz="6000" b="0" dirty="0" smtClean="0">
                <a:solidFill>
                  <a:srgbClr val="DB07CC"/>
                </a:solidFill>
              </a:rPr>
              <a:t>of Products Form</a:t>
            </a:r>
            <a:endParaRPr lang="en-US" sz="6000" b="0" dirty="0">
              <a:solidFill>
                <a:srgbClr val="DB0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29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5354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5400" dirty="0" smtClean="0">
                <a:latin typeface="Comic Sans MS" pitchFamily="66" charset="0"/>
              </a:rPr>
              <a:t>…</a:t>
            </a:r>
            <a:r>
              <a:rPr lang="en-US" sz="5400" dirty="0" smtClean="0">
                <a:latin typeface="Comic Sans MS" pitchFamily="66" charset="0"/>
              </a:rPr>
              <a:t>has one literal for 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every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variable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 of literals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1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98305"/>
              </p:ext>
            </p:extLst>
          </p:nvPr>
        </p:nvGraphicFramePr>
        <p:xfrm>
          <a:off x="1760236" y="1678759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4" imgW="1066800" imgH="254000" progId="Equation.DSMT4">
                  <p:embed/>
                </p:oleObj>
              </mc:Choice>
              <mc:Fallback>
                <p:oleObj name="Equation" r:id="rId4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0236" y="1678759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893" y="2999283"/>
            <a:ext cx="82244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will be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exactly one environment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 P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Q :=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, R :=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657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98095"/>
              </p:ext>
            </p:extLst>
          </p:nvPr>
        </p:nvGraphicFramePr>
        <p:xfrm>
          <a:off x="1760236" y="1678759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4" imgW="1066800" imgH="254000" progId="Equation.DSMT4">
                  <p:embed/>
                </p:oleObj>
              </mc:Choice>
              <mc:Fallback>
                <p:oleObj name="Equation" r:id="rId4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0236" y="1678759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26860" y="185298"/>
            <a:ext cx="7130259" cy="130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>
                <a:solidFill>
                  <a:srgbClr val="BB0FAB"/>
                </a:solidFill>
              </a:rPr>
              <a:t>Full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literals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35328"/>
              </p:ext>
            </p:extLst>
          </p:nvPr>
        </p:nvGraphicFramePr>
        <p:xfrm>
          <a:off x="1400692" y="1164880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6" imgW="939800" imgH="469900" progId="Equation.DSMT4">
                  <p:embed/>
                </p:oleObj>
              </mc:Choice>
              <mc:Fallback>
                <p:oleObj name="Equation" r:id="rId6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0692" y="1164880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3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1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495</Words>
  <Application>Microsoft Macintosh PowerPoint</Application>
  <PresentationFormat>On-screen Show (4:3)</PresentationFormat>
  <Paragraphs>179</Paragraphs>
  <Slides>26</Slides>
  <Notes>25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Propositional Normal Forms</vt:lpstr>
      <vt:lpstr>        Literals</vt:lpstr>
      <vt:lpstr>AND of literals</vt:lpstr>
      <vt:lpstr>PowerPoint Presentation</vt:lpstr>
      <vt:lpstr>PowerPoint Presentation</vt:lpstr>
      <vt:lpstr>Sum of Products Form</vt:lpstr>
      <vt:lpstr>PowerPoint Presentation</vt:lpstr>
      <vt:lpstr>PowerPoint Presentation</vt:lpstr>
      <vt:lpstr>PowerPoint Presentation</vt:lpstr>
      <vt:lpstr>PowerPoint Presentation</vt:lpstr>
      <vt:lpstr>Rows where M is T</vt:lpstr>
      <vt:lpstr>DNF for M</vt:lpstr>
      <vt:lpstr>DNF for M</vt:lpstr>
      <vt:lpstr>A Sum (OR) of ANDs</vt:lpstr>
      <vt:lpstr>   Finding Full DNF’s</vt:lpstr>
      <vt:lpstr>PowerPoint Presentation</vt:lpstr>
      <vt:lpstr>Full DNFs for All</vt:lpstr>
      <vt:lpstr>Canonical Formulas</vt:lpstr>
      <vt:lpstr>Canonical Formulas</vt:lpstr>
      <vt:lpstr>Formulas vs Tables</vt:lpstr>
      <vt:lpstr>PowerPoint Presentation</vt:lpstr>
      <vt:lpstr>PowerPoint Presentation</vt:lpstr>
      <vt:lpstr>PowerPoint Presentation</vt:lpstr>
      <vt:lpstr>Rows where M is F</vt:lpstr>
      <vt:lpstr>CNF for M</vt:lpstr>
      <vt:lpstr>Conjunctive Canonical Formulas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742</cp:revision>
  <cp:lastPrinted>2017-09-14T21:32:06Z</cp:lastPrinted>
  <dcterms:created xsi:type="dcterms:W3CDTF">2011-02-09T15:01:58Z</dcterms:created>
  <dcterms:modified xsi:type="dcterms:W3CDTF">2017-09-14T22:34:04Z</dcterms:modified>
</cp:coreProperties>
</file>