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990" r:id="rId2"/>
    <p:sldId id="1016" r:id="rId3"/>
    <p:sldId id="1017" r:id="rId4"/>
    <p:sldId id="1018" r:id="rId5"/>
    <p:sldId id="1019" r:id="rId6"/>
    <p:sldId id="1020" r:id="rId7"/>
    <p:sldId id="1021" r:id="rId8"/>
    <p:sldId id="1022" r:id="rId9"/>
    <p:sldId id="1023" r:id="rId10"/>
    <p:sldId id="1041" r:id="rId11"/>
    <p:sldId id="1024" r:id="rId12"/>
    <p:sldId id="1025" r:id="rId13"/>
    <p:sldId id="776" r:id="rId14"/>
    <p:sldId id="986" r:id="rId15"/>
    <p:sldId id="777" r:id="rId16"/>
    <p:sldId id="778" r:id="rId17"/>
    <p:sldId id="783" r:id="rId18"/>
    <p:sldId id="798" r:id="rId19"/>
    <p:sldId id="800" r:id="rId20"/>
    <p:sldId id="801" r:id="rId21"/>
    <p:sldId id="799" r:id="rId22"/>
    <p:sldId id="1015" r:id="rId23"/>
    <p:sldId id="1029" r:id="rId24"/>
    <p:sldId id="1026" r:id="rId25"/>
    <p:sldId id="1033" r:id="rId26"/>
    <p:sldId id="1034" r:id="rId27"/>
    <p:sldId id="1035" r:id="rId28"/>
    <p:sldId id="1036" r:id="rId29"/>
    <p:sldId id="1037" r:id="rId30"/>
    <p:sldId id="1038" r:id="rId31"/>
    <p:sldId id="1039" r:id="rId32"/>
    <p:sldId id="1040" r:id="rId33"/>
    <p:sldId id="1014" r:id="rId34"/>
    <p:sldId id="988" r:id="rId35"/>
  </p:sldIdLst>
  <p:sldSz cx="9144000" cy="6858000" type="screen4x3"/>
  <p:notesSz cx="7315200" cy="96012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07" d="100"/>
          <a:sy n="107" d="100"/>
        </p:scale>
        <p:origin x="-232" y="-104"/>
      </p:cViewPr>
      <p:guideLst>
        <p:guide orient="horz" pos="2145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224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11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13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14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FEB13-A173-478C-BF44-EE7B23503F6B}" type="slidenum">
              <a:rPr lang="zh-CN" altLang="en-US" smtClean="0">
                <a:latin typeface="Times New Roman" pitchFamily="8" charset="0"/>
              </a:rPr>
              <a:pPr/>
              <a:t>15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16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17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18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19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20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EA9EB-D3B9-4802-9892-C3B6FC0480D9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30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31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33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34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0FD0-3CB3-4072-8590-973BED21D9B2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3D99-8B0B-4A36-9C72-2E65870BA642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10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8F</a:t>
            </a:r>
            <a:r>
              <a:rPr lang="en-US" dirty="0"/>
              <a:t>.</a:t>
            </a:r>
            <a:fld id="{A8DA7C4C-06CD-4825-9396-616D5C8757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8F.</a:t>
            </a:r>
            <a:fld id="{4F9003E0-E729-4FDF-81B9-7A17FBEA10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October 28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2011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38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8D01330-1CCD-420A-86D1-6B5E88908576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401032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23334" y="1136952"/>
            <a:ext cx="7958658" cy="258532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5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5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54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a cycle</a:t>
            </a:r>
            <a:endParaRPr lang="en-US" altLang="zh-CN" sz="5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8D01330-1CCD-420A-86D1-6B5E88908576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40991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9261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2" name="Group 48"/>
          <p:cNvGrpSpPr/>
          <p:nvPr/>
        </p:nvGrpSpPr>
        <p:grpSpPr>
          <a:xfrm>
            <a:off x="2987833" y="41660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</p:spTree>
    <p:extLst>
      <p:ext uri="{BB962C8B-B14F-4D97-AF65-F5344CB8AC3E}">
        <p14:creationId xmlns:p14="http://schemas.microsoft.com/office/powerpoint/2010/main" val="34974239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1793701"/>
            <a:ext cx="8039606" cy="30851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cycle.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80B40B18-4003-40C9-9EC8-7D4ABB42AC1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0107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" y="1155237"/>
            <a:ext cx="8876714" cy="1756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connected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no cycles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94284E41-544E-443B-BF20-3F3016A5381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4388" y="2969667"/>
            <a:ext cx="3441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equivalently: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Trees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94284E41-544E-443B-BF20-3F3016A5381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latin typeface="+mj-lt"/>
                <a:ea typeface="宋体" pitchFamily="2" charset="-122"/>
              </a:rPr>
              <a:t>every edge a cut edge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More Trees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982663" y="2286000"/>
            <a:ext cx="6408737" cy="2654300"/>
            <a:chOff x="488" y="2358"/>
            <a:chExt cx="4037" cy="1672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2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3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4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5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6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7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8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9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0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1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2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3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4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5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36" name="AutoShape 19"/>
            <p:cNvCxnSpPr>
              <a:cxnSpLocks noChangeShapeType="1"/>
              <a:stCxn id="60431" idx="0"/>
              <a:endCxn id="60434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7" name="AutoShape 20"/>
            <p:cNvCxnSpPr>
              <a:cxnSpLocks noChangeShapeType="1"/>
              <a:stCxn id="60434" idx="4"/>
              <a:endCxn id="60433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8" name="AutoShape 21"/>
            <p:cNvCxnSpPr>
              <a:cxnSpLocks noChangeShapeType="1"/>
              <a:stCxn id="60433" idx="4"/>
              <a:endCxn id="60435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9" name="AutoShape 22"/>
            <p:cNvCxnSpPr>
              <a:cxnSpLocks noChangeShapeType="1"/>
              <a:stCxn id="60434" idx="4"/>
              <a:endCxn id="60432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0" name="AutoShape 23"/>
            <p:cNvCxnSpPr>
              <a:cxnSpLocks noChangeShapeType="1"/>
              <a:stCxn id="60427" idx="3"/>
              <a:endCxn id="60429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1" name="AutoShape 24"/>
            <p:cNvCxnSpPr>
              <a:cxnSpLocks noChangeShapeType="1"/>
              <a:stCxn id="60427" idx="6"/>
              <a:endCxn id="60430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2" name="AutoShape 25"/>
            <p:cNvCxnSpPr>
              <a:cxnSpLocks noChangeShapeType="1"/>
              <a:stCxn id="60426" idx="6"/>
              <a:endCxn id="60427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3" name="AutoShape 26"/>
            <p:cNvCxnSpPr>
              <a:cxnSpLocks noChangeShapeType="1"/>
              <a:stCxn id="60428" idx="3"/>
              <a:endCxn id="60427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4" name="AutoShape 27"/>
            <p:cNvCxnSpPr>
              <a:cxnSpLocks noChangeShapeType="1"/>
              <a:stCxn id="60421" idx="6"/>
              <a:endCxn id="60424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5" name="AutoShape 28"/>
            <p:cNvCxnSpPr>
              <a:cxnSpLocks noChangeShapeType="1"/>
              <a:stCxn id="60424" idx="6"/>
              <a:endCxn id="60422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6" name="AutoShape 29"/>
            <p:cNvCxnSpPr>
              <a:cxnSpLocks noChangeShapeType="1"/>
              <a:stCxn id="60422" idx="6"/>
              <a:endCxn id="60423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7" name="AutoShape 30"/>
            <p:cNvCxnSpPr>
              <a:cxnSpLocks noChangeShapeType="1"/>
              <a:stCxn id="60423" idx="6"/>
              <a:endCxn id="60425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48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49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0" name="AutoShape 33"/>
            <p:cNvCxnSpPr>
              <a:cxnSpLocks noChangeShapeType="1"/>
              <a:stCxn id="60431" idx="4"/>
              <a:endCxn id="60449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51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52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3" name="AutoShape 36"/>
            <p:cNvCxnSpPr>
              <a:cxnSpLocks noChangeShapeType="1"/>
              <a:stCxn id="60427" idx="4"/>
              <a:endCxn id="60452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54" name="AutoShape 37"/>
            <p:cNvCxnSpPr>
              <a:cxnSpLocks noChangeShapeType="1"/>
              <a:stCxn id="60451" idx="4"/>
              <a:endCxn id="60427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042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86EAE78E-AE76-4F1B-881B-AA2344559BF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Other Tree Definitions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442" y="807754"/>
            <a:ext cx="8676321" cy="51189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path between </a:t>
            </a:r>
            <a:r>
              <a:rPr lang="en-US" altLang="zh-CN" sz="48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ea typeface="宋体" pitchFamily="2" charset="-122"/>
              </a:rPr>
              <a:t>connected graph with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  vertices and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8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C7424A53-C80F-4B5F-8DC5-4503ED6667F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ea typeface="宋体" pitchFamily="2" charset="-122"/>
              </a:rPr>
              <a:t>Subgraphs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872070"/>
            <a:ext cx="80010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A </a:t>
            </a:r>
            <a:r>
              <a:rPr lang="en-US" altLang="zh-CN" sz="4400" dirty="0" smtClean="0">
                <a:solidFill>
                  <a:srgbClr val="660066"/>
                </a:solidFill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solidFill>
                  <a:srgbClr val="660066"/>
                </a:solidFill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of a 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graph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is a connected </a:t>
            </a:r>
          </a:p>
          <a:p>
            <a:pPr eaLnBrk="1" hangingPunct="1">
              <a:buFontTx/>
              <a:buNone/>
            </a:pPr>
            <a:r>
              <a:rPr lang="en-US" altLang="zh-CN" sz="4400" dirty="0" err="1" smtClean="0"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that contains all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the vertices of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 G</a:t>
            </a:r>
            <a:r>
              <a:rPr lang="en-US" altLang="zh-CN" sz="4400" dirty="0" smtClean="0">
                <a:ea typeface="宋体" pitchFamily="2" charset="-12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A </a:t>
            </a:r>
            <a:r>
              <a:rPr lang="en-US" altLang="zh-CN" sz="4400" dirty="0" smtClean="0">
                <a:solidFill>
                  <a:srgbClr val="660066"/>
                </a:solidFill>
                <a:ea typeface="宋体" pitchFamily="2" charset="-122"/>
              </a:rPr>
              <a:t>spanning tree</a:t>
            </a:r>
            <a:r>
              <a:rPr lang="en-US" altLang="zh-CN" sz="4400" dirty="0" smtClean="0">
                <a:ea typeface="宋体" pitchFamily="2" charset="-122"/>
              </a:rPr>
              <a:t> is a spanning </a:t>
            </a:r>
          </a:p>
          <a:p>
            <a:pPr eaLnBrk="1" hangingPunct="1">
              <a:buFontTx/>
              <a:buNone/>
            </a:pPr>
            <a:r>
              <a:rPr lang="en-US" altLang="zh-CN" sz="4400" dirty="0" err="1" smtClean="0"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that is a tree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3389E3BE-44FC-45BE-86CD-72A24BB15DB6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81CBBCE2-D853-4305-A92E-B5A9F1BA618A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FB20FF73-0C0A-4D58-A285-F32197C96EE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3E12B553-8430-41AF-8C37-62B9B08D632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2043113"/>
            <a:ext cx="8169275" cy="2838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An edge is a </a:t>
            </a:r>
            <a:r>
              <a:rPr lang="en-US" sz="4800" dirty="0" smtClean="0">
                <a:solidFill>
                  <a:srgbClr val="0033CC"/>
                </a:solidFill>
              </a:rPr>
              <a:t>cut edge</a:t>
            </a:r>
            <a:r>
              <a:rPr lang="en-US" sz="4800" dirty="0" smtClean="0"/>
              <a:t> if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removing it from the graph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disconnects two vertices.</a:t>
            </a:r>
            <a:endParaRPr lang="en-US" sz="40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464" y="0"/>
            <a:ext cx="3664772" cy="112955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Cut Edges</a:t>
            </a:r>
          </a:p>
        </p:txBody>
      </p:sp>
    </p:spTree>
    <p:extLst>
      <p:ext uri="{BB962C8B-B14F-4D97-AF65-F5344CB8AC3E}">
        <p14:creationId xmlns:p14="http://schemas.microsoft.com/office/powerpoint/2010/main" val="169824902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74805E1D-9C35-44EE-9E88-65BD1991280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95400"/>
            <a:ext cx="83693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Lemma: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 </a:t>
            </a:r>
            <a:r>
              <a:rPr lang="en-US" altLang="zh-CN" sz="4400" dirty="0" smtClean="0">
                <a:solidFill>
                  <a:srgbClr val="000000"/>
                </a:solidFill>
                <a:ea typeface="宋体" pitchFamily="2" charset="-122"/>
              </a:rPr>
              <a:t>conn</a:t>
            </a:r>
            <a:r>
              <a:rPr lang="en-US" altLang="zh-CN" sz="4400" dirty="0" smtClean="0">
                <a:ea typeface="宋体" pitchFamily="2" charset="-122"/>
              </a:rPr>
              <a:t>ected implies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has a spanning tree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Pf: Namely, any minimum edge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spanning graph.</a:t>
            </a:r>
            <a:endParaRPr lang="en-US" altLang="zh-CN" sz="4000" dirty="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90" y="1295400"/>
            <a:ext cx="7882595" cy="9723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Suppose edges have weights: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384044" y="4962783"/>
            <a:ext cx="8392386" cy="9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400" dirty="0" smtClean="0">
                <a:ea typeface="宋体" pitchFamily="2" charset="-122"/>
              </a:rPr>
              <a:t>Find min weight spanning tree?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1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" name="AutoShape 16"/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4" name="AutoShape 17"/>
            <p:cNvCxnSpPr>
              <a:cxnSpLocks noChangeShapeType="1"/>
              <a:stCxn id="6" idx="4"/>
              <a:endCxn id="8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5" name="AutoShape 1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6" name="AutoShape 19"/>
            <p:cNvCxnSpPr>
              <a:cxnSpLocks noChangeShapeType="1"/>
              <a:stCxn id="10" idx="7"/>
              <a:endCxn id="9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7" name="AutoShape 25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89" name="AutoShape 14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" name="AutoShape 19"/>
            <p:cNvCxnSpPr>
              <a:cxnSpLocks noChangeShapeType="1"/>
              <a:stCxn id="10" idx="1"/>
              <a:endCxn id="6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5" name="AutoShape 19"/>
            <p:cNvCxnSpPr>
              <a:cxnSpLocks noChangeShapeType="1"/>
              <a:stCxn id="8" idx="1"/>
              <a:endCxn id="5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7" name="TextBox 66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9620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MST using </a:t>
            </a:r>
            <a:r>
              <a:rPr lang="en-US" dirty="0" smtClean="0">
                <a:solidFill>
                  <a:srgbClr val="660066"/>
                </a:solidFill>
              </a:rPr>
              <a:t>gray edges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3" y="1443792"/>
            <a:ext cx="8988087" cy="4013886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with vertices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Color components black &amp; white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gray edge::=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add min weight gray edge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8F.</a:t>
            </a:r>
            <a:fld id="{0D6CA1FB-2B00-4BCF-BEED-EFC5FEA944B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43668" y="3349777"/>
            <a:ext cx="1789345" cy="276225"/>
            <a:chOff x="4218637" y="3489841"/>
            <a:chExt cx="1789345" cy="27622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7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219057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91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8003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02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400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18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623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8765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86690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835275" y="2176463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941763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8352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632325" y="2597150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798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50545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503863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6977063" y="25971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2103438" y="1608138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3071813" y="1608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2143125" y="1509713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973388" y="2452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111500" y="3421063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316413" y="2873375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5740400" y="2833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5741988" y="1608138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5641975" y="1647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4910138" y="2735263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178300" y="1608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3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660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10495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etc</a:t>
            </a:r>
            <a:endParaRPr lang="en-US" sz="4400" dirty="0" smtClean="0">
              <a:latin typeface="+mj-lt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</p:cNvCxnSpPr>
          <p:nvPr/>
        </p:nvCxnSpPr>
        <p:spPr bwMode="auto">
          <a:xfrm>
            <a:off x="4782924" y="3427413"/>
            <a:ext cx="1235307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341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grow an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7" y="1008968"/>
            <a:ext cx="9060913" cy="4937998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at any vertex, keep building one tree.  (</a:t>
            </a:r>
            <a:r>
              <a:rPr lang="en-US" sz="4400" dirty="0" err="1" smtClean="0"/>
              <a:t>Prin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keep choosing min weight edge between diff components (</a:t>
            </a:r>
            <a:r>
              <a:rPr lang="en-US" sz="4400" dirty="0" err="1" smtClean="0"/>
              <a:t>Kruskal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grow trees in parallel (Meyer)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8F.</a:t>
            </a:r>
            <a:fld id="{0D6CA1FB-2B00-4BCF-BEED-EFC5FEA944B9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0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1—3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8CB76801-ECFD-4E75-B29A-84CDB3DBBAA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250" y="139064"/>
            <a:ext cx="5653263" cy="1297893"/>
          </a:xfrm>
          <a:noFill/>
          <a:ln/>
        </p:spPr>
        <p:txBody>
          <a:bodyPr/>
          <a:lstStyle/>
          <a:p>
            <a:r>
              <a:rPr lang="en-US" sz="6600" dirty="0" smtClean="0"/>
              <a:t>&amp; Problem 4:</a:t>
            </a:r>
            <a:endParaRPr lang="en-US" sz="6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1890" y="1992462"/>
            <a:ext cx="8564045" cy="237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Prove: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 tree i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 a g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raph with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unique paths between every pair of vertices.</a:t>
            </a: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30AA4ED5-3637-4159-852B-97E3E69D371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5" name="AutoShape 13"/>
          <p:cNvCxnSpPr>
            <a:cxnSpLocks noChangeShapeType="1"/>
            <a:stCxn id="18436" idx="5"/>
            <a:endCxn id="18437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6" name="AutoShape 14"/>
          <p:cNvCxnSpPr>
            <a:cxnSpLocks noChangeShapeType="1"/>
            <a:stCxn id="18437" idx="7"/>
            <a:endCxn id="18438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7" name="AutoShape 15"/>
          <p:cNvCxnSpPr>
            <a:cxnSpLocks noChangeShapeType="1"/>
            <a:stCxn id="18438" idx="2"/>
            <a:endCxn id="18436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8" name="AutoShape 16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9" name="AutoShape 17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0" name="AutoShape 18"/>
          <p:cNvCxnSpPr>
            <a:cxnSpLocks noChangeShapeType="1"/>
            <a:stCxn id="18441" idx="7"/>
            <a:endCxn id="18440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1" name="AutoShape 19"/>
          <p:cNvCxnSpPr>
            <a:cxnSpLocks noChangeShapeType="1"/>
            <a:stCxn id="18444" idx="3"/>
            <a:endCxn id="18443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2" name="AutoShape 20"/>
          <p:cNvCxnSpPr>
            <a:cxnSpLocks noChangeShapeType="1"/>
            <a:stCxn id="18442" idx="5"/>
            <a:endCxn id="18444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3" name="AutoShape 21"/>
          <p:cNvCxnSpPr>
            <a:cxnSpLocks noChangeShapeType="1"/>
            <a:stCxn id="18442" idx="4"/>
            <a:endCxn id="18443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4" name="AutoShape 22"/>
          <p:cNvCxnSpPr>
            <a:cxnSpLocks noChangeShapeType="1"/>
            <a:stCxn id="18440" idx="6"/>
            <a:endCxn id="18444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none" w="lg" len="lg"/>
          </a:ln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1825" y="2214563"/>
            <a:ext cx="473075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8000"/>
                </a:solidFill>
                <a:latin typeface="Comic Sans MS" pitchFamily="8" charset="0"/>
              </a:rPr>
              <a:t>B</a:t>
            </a:r>
          </a:p>
        </p:txBody>
      </p:sp>
      <p:cxnSp>
        <p:nvCxnSpPr>
          <p:cNvPr id="18456" name="AutoShape 24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1406525" y="4148138"/>
            <a:ext cx="6423025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7200">
                <a:latin typeface="Comic Sans MS" pitchFamily="8" charset="0"/>
              </a:rPr>
              <a:t> is a cut edge</a:t>
            </a:r>
          </a:p>
        </p:txBody>
      </p:sp>
    </p:spTree>
    <p:extLst>
      <p:ext uri="{BB962C8B-B14F-4D97-AF65-F5344CB8AC3E}">
        <p14:creationId xmlns:p14="http://schemas.microsoft.com/office/powerpoint/2010/main" val="21566499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6690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35275" y="21844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941763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8352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632325" y="2605088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0798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0545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503863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977063" y="26050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8" name="AutoShape 12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>
            <a:off x="2103438" y="1616075"/>
            <a:ext cx="771525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69" name="AutoShape 13"/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3071813" y="1616075"/>
            <a:ext cx="909637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0" name="AutoShape 14"/>
          <p:cNvCxnSpPr>
            <a:cxnSpLocks noChangeShapeType="1"/>
            <a:stCxn id="19461" idx="2"/>
            <a:endCxn id="19459" idx="6"/>
          </p:cNvCxnSpPr>
          <p:nvPr/>
        </p:nvCxnSpPr>
        <p:spPr bwMode="auto">
          <a:xfrm flipH="1">
            <a:off x="2143125" y="1517650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1" name="AutoShape 1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2973388" y="2460625"/>
            <a:ext cx="0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2" name="AutoShape 16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111500" y="3429000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3" name="AutoShape 17"/>
          <p:cNvCxnSpPr>
            <a:cxnSpLocks noChangeShapeType="1"/>
            <a:stCxn id="19464" idx="7"/>
            <a:endCxn id="19463" idx="4"/>
          </p:cNvCxnSpPr>
          <p:nvPr/>
        </p:nvCxnSpPr>
        <p:spPr bwMode="auto">
          <a:xfrm flipV="1">
            <a:off x="4316413" y="2881313"/>
            <a:ext cx="455612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4" name="AutoShape 18"/>
          <p:cNvCxnSpPr>
            <a:cxnSpLocks noChangeShapeType="1"/>
            <a:stCxn id="19467" idx="3"/>
            <a:endCxn id="19466" idx="7"/>
          </p:cNvCxnSpPr>
          <p:nvPr/>
        </p:nvCxnSpPr>
        <p:spPr bwMode="auto">
          <a:xfrm flipH="1">
            <a:off x="5740400" y="2841625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5" name="AutoShape 19"/>
          <p:cNvCxnSpPr>
            <a:cxnSpLocks noChangeShapeType="1"/>
            <a:stCxn id="19465" idx="5"/>
            <a:endCxn id="19467" idx="1"/>
          </p:cNvCxnSpPr>
          <p:nvPr/>
        </p:nvCxnSpPr>
        <p:spPr bwMode="auto">
          <a:xfrm>
            <a:off x="5741988" y="1616075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6" name="AutoShape 20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 flipH="1">
            <a:off x="5641975" y="1655763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7" name="AutoShape 23"/>
          <p:cNvCxnSpPr>
            <a:cxnSpLocks noChangeShapeType="1"/>
            <a:stCxn id="19461" idx="5"/>
            <a:endCxn id="19463" idx="1"/>
          </p:cNvCxnSpPr>
          <p:nvPr/>
        </p:nvCxnSpPr>
        <p:spPr bwMode="auto">
          <a:xfrm>
            <a:off x="4178300" y="1616075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422400" y="3765550"/>
            <a:ext cx="6394450" cy="2105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>
                <a:latin typeface="Comic Sans MS" pitchFamily="8" charset="0"/>
              </a:rPr>
              <a:t>deleting </a:t>
            </a:r>
            <a:r>
              <a:rPr lang="en-US" sz="66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6600">
                <a:latin typeface="Comic Sans MS" pitchFamily="8" charset="0"/>
              </a:rPr>
              <a:t> gives</a:t>
            </a:r>
          </a:p>
          <a:p>
            <a:r>
              <a:rPr lang="en-US" sz="6600">
                <a:latin typeface="Comic Sans MS" pitchFamily="8" charset="0"/>
              </a:rPr>
              <a:t>two components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0FECC143-FC9A-44A1-9C58-544BB3CDB24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907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2" name="AutoShape 23"/>
          <p:cNvCxnSpPr>
            <a:cxnSpLocks noChangeShapeType="1"/>
            <a:stCxn id="20485" idx="5"/>
            <a:endCxn id="20487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17525" y="4148138"/>
            <a:ext cx="8178800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accent2"/>
                </a:solidFill>
                <a:latin typeface="Comic Sans MS" pitchFamily="8" charset="0"/>
              </a:rPr>
              <a:t>A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>
                <a:latin typeface="Comic Sans MS" pitchFamily="8" charset="0"/>
              </a:rPr>
              <a:t>is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i="1">
                <a:latin typeface="Comic Sans MS" pitchFamily="8" charset="0"/>
              </a:rPr>
              <a:t>not</a:t>
            </a:r>
            <a:r>
              <a:rPr lang="en-US" sz="7200">
                <a:latin typeface="Comic Sans MS" pitchFamily="8" charset="0"/>
              </a:rPr>
              <a:t> a cut edge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460875" y="1587500"/>
            <a:ext cx="5556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8" charset="0"/>
              </a:rPr>
              <a:t>A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182B41F9-81D6-4B4B-B24E-77677841A57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001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998374" y="4135278"/>
            <a:ext cx="7223452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still connected with</a:t>
            </a:r>
          </a:p>
          <a:p>
            <a:r>
              <a:rPr lang="en-US" sz="6000" dirty="0" smtClean="0">
                <a:latin typeface="Comic Sans MS" pitchFamily="8" charset="0"/>
              </a:rPr>
              <a:t>edge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8" charset="0"/>
              </a:rPr>
              <a:t>A</a:t>
            </a:r>
            <a:r>
              <a:rPr lang="en-US" sz="6000" dirty="0" smtClean="0">
                <a:latin typeface="Comic Sans MS" pitchFamily="8" charset="0"/>
              </a:rPr>
              <a:t> deleted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182B41F9-81D6-4B4B-B24E-77677841A57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061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6" y="1610346"/>
            <a:ext cx="8727510" cy="3512799"/>
          </a:xfrm>
        </p:spPr>
        <p:txBody>
          <a:bodyPr/>
          <a:lstStyle/>
          <a:p>
            <a:r>
              <a:rPr lang="en-US" sz="6000" dirty="0" smtClean="0"/>
              <a:t>So a connected graph is</a:t>
            </a:r>
          </a:p>
          <a:p>
            <a:r>
              <a:rPr lang="en-US" sz="6000" dirty="0" smtClean="0">
                <a:solidFill>
                  <a:srgbClr val="0033CC"/>
                </a:solidFill>
              </a:rPr>
              <a:t>2-edge connected</a:t>
            </a: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 smtClean="0"/>
              <a:t>it has</a:t>
            </a:r>
            <a:r>
              <a:rPr lang="en-US" sz="6000" dirty="0" smtClean="0">
                <a:solidFill>
                  <a:srgbClr val="008000"/>
                </a:solidFill>
              </a:rPr>
              <a:t> no cut edge.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D6CA1FB-2B00-4BCF-BEED-EFC5FEA944B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97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4848379" y="2344870"/>
            <a:ext cx="4252035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sz="48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8D01330-1CCD-420A-86D1-6B5E8890857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282635" y="3830618"/>
            <a:ext cx="3020779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also: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w···a···v···w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126772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8378" grpId="0" animBg="1"/>
      <p:bldP spid="58378" grpId="1" animBg="1"/>
      <p:bldP spid="58378" grpId="2" animBg="1"/>
      <p:bldP spid="15" grpId="0" animBg="1"/>
      <p:bldP spid="15" grpId="1" animBg="1"/>
      <p:bldP spid="15" grpId="2" animBg="1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12737</TotalTime>
  <Words>716</Words>
  <Application>Microsoft Macintosh PowerPoint</Application>
  <PresentationFormat>On-screen Show (4:3)</PresentationFormat>
  <Paragraphs>263</Paragraphs>
  <Slides>34</Slides>
  <Notes>31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6.042 Lecture Template</vt:lpstr>
      <vt:lpstr>PowerPoint Presentation</vt:lpstr>
      <vt:lpstr>Cut Edges</vt:lpstr>
      <vt:lpstr>Cut Edges</vt:lpstr>
      <vt:lpstr>Cut Edges</vt:lpstr>
      <vt:lpstr>Cut Edges</vt:lpstr>
      <vt:lpstr>Cut Edges</vt:lpstr>
      <vt:lpstr>Cut Edges</vt:lpstr>
      <vt:lpstr>Cut Edges</vt:lpstr>
      <vt:lpstr>Cycles in simple graphs</vt:lpstr>
      <vt:lpstr>Cycles in simple graphs</vt:lpstr>
      <vt:lpstr>Cycles in simple graphs</vt:lpstr>
      <vt:lpstr>Cut Edges and Cycles</vt:lpstr>
      <vt:lpstr>Trees</vt:lpstr>
      <vt:lpstr>Trees</vt:lpstr>
      <vt:lpstr>More Trees</vt:lpstr>
      <vt:lpstr>Other Tree Definitions</vt:lpstr>
      <vt:lpstr>Spanning Subgraphs</vt:lpstr>
      <vt:lpstr>Spanning Trees</vt:lpstr>
      <vt:lpstr>Spanning Trees</vt:lpstr>
      <vt:lpstr>Spanning Trees</vt:lpstr>
      <vt:lpstr>Spanning Trees</vt:lpstr>
      <vt:lpstr>Minimum Spanning Trees</vt:lpstr>
      <vt:lpstr>Build MST using gray edges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Ways to grow an MST</vt:lpstr>
      <vt:lpstr>Team Problems</vt:lpstr>
      <vt:lpstr>&amp; Problem 4: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1379</cp:revision>
  <cp:lastPrinted>2011-03-30T06:27:52Z</cp:lastPrinted>
  <dcterms:created xsi:type="dcterms:W3CDTF">2011-03-31T17:09:19Z</dcterms:created>
  <dcterms:modified xsi:type="dcterms:W3CDTF">2011-10-31T15:56:51Z</dcterms:modified>
</cp:coreProperties>
</file>