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2" r:id="rId2"/>
    <p:sldId id="303" r:id="rId3"/>
    <p:sldId id="342" r:id="rId4"/>
    <p:sldId id="369" r:id="rId5"/>
    <p:sldId id="343" r:id="rId6"/>
    <p:sldId id="370" r:id="rId7"/>
    <p:sldId id="345" r:id="rId8"/>
    <p:sldId id="346" r:id="rId9"/>
    <p:sldId id="367" r:id="rId10"/>
    <p:sldId id="348" r:id="rId11"/>
    <p:sldId id="371" r:id="rId12"/>
    <p:sldId id="349" r:id="rId13"/>
    <p:sldId id="350" r:id="rId14"/>
    <p:sldId id="352" r:id="rId15"/>
    <p:sldId id="351" r:id="rId16"/>
    <p:sldId id="353" r:id="rId17"/>
    <p:sldId id="354" r:id="rId18"/>
    <p:sldId id="374" r:id="rId19"/>
    <p:sldId id="373" r:id="rId20"/>
    <p:sldId id="376" r:id="rId21"/>
    <p:sldId id="375" r:id="rId2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680" y="-464"/>
      </p:cViewPr>
      <p:guideLst>
        <p:guide orient="horz" pos="2159"/>
        <p:guide pos="3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Linearity of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Expectation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19093" y="2730624"/>
            <a:ext cx="5686764" cy="162402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Notice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2300" y="1154340"/>
            <a:ext cx="7414316" cy="231576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indicates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got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his hat </a:t>
            </a:r>
            <a:r>
              <a:rPr lang="en-US" sz="48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eturned.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52300" y="1154340"/>
            <a:ext cx="7414316" cy="231576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indicates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got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his hat </a:t>
            </a:r>
            <a:r>
              <a:rPr lang="en-US" sz="48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eturned.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[# hats 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eturned]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 =</a:t>
            </a:r>
            <a:endParaRPr lang="en-US" sz="4800" b="1" dirty="0"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20" y="3352800"/>
            <a:ext cx="52171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sz="6000" i="0" dirty="0">
              <a:solidFill>
                <a:srgbClr val="000000"/>
              </a:solidFill>
              <a:latin typeface="Comic Sans MS" pitchFamily="66" charset="0"/>
            </a:endParaRP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(1/n)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94212"/>
              </p:ext>
            </p:extLst>
          </p:nvPr>
        </p:nvGraphicFramePr>
        <p:xfrm>
          <a:off x="885825" y="3157538"/>
          <a:ext cx="6127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384300" imgH="292100" progId="Equation.DSMT4">
                  <p:embed/>
                </p:oleObj>
              </mc:Choice>
              <mc:Fallback>
                <p:oleObj name="Equation" r:id="rId4" imgW="1384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157538"/>
                        <a:ext cx="61277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21334"/>
              </p:ext>
            </p:extLst>
          </p:nvPr>
        </p:nvGraphicFramePr>
        <p:xfrm>
          <a:off x="904316" y="4012742"/>
          <a:ext cx="7188469" cy="127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651000" imgH="292100" progId="Equation.DSMT4">
                  <p:embed/>
                </p:oleObj>
              </mc:Choice>
              <mc:Fallback>
                <p:oleObj name="Equation" r:id="rId6" imgW="1651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316" y="4012742"/>
                        <a:ext cx="7188469" cy="127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48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Still is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1 </a:t>
            </a:r>
            <a:r>
              <a:rPr lang="en-US" sz="4800" dirty="0" smtClean="0">
                <a:solidFill>
                  <a:srgbClr val="9B2894"/>
                </a:solidFill>
                <a:latin typeface="Comic Sans MS" pitchFamily="66" charset="0"/>
              </a:rPr>
              <a:t>by same reasoning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686" y="1120934"/>
            <a:ext cx="8795306" cy="442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Now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 indicates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5400" baseline="3000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 person got same dish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</a:t>
            </a:r>
            <a:r>
              <a:rPr lang="en-US" sz="5400" i="0" dirty="0" smtClean="0">
                <a:latin typeface="+mj-lt"/>
              </a:rPr>
              <a:t>are </a:t>
            </a:r>
            <a:r>
              <a:rPr lang="en-US" sz="5400" i="0" dirty="0" smtClean="0">
                <a:latin typeface="+mj-lt"/>
              </a:rPr>
              <a:t>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r>
              <a:rPr lang="en-US" sz="6000" dirty="0" smtClean="0"/>
              <a:t>— </a:t>
            </a:r>
            <a:r>
              <a:rPr lang="en-US" sz="6000" i="0" dirty="0" smtClean="0">
                <a:latin typeface="+mj-lt"/>
              </a:rPr>
              <a:t>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6000" i="0" dirty="0" smtClean="0">
                <a:latin typeface="+mj-lt"/>
              </a:rPr>
              <a:t> or 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but </a:t>
            </a:r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linearity </a:t>
            </a:r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still holds</a:t>
            </a:r>
            <a:r>
              <a:rPr lang="en-US" sz="60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  <a:endParaRPr lang="en-US" dirty="0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183241" y="1422347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i="0" dirty="0" smtClean="0">
                <a:latin typeface="Comic Sans MS" pitchFamily="66" charset="0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49038" y="2751771"/>
            <a:ext cx="8001000" cy="15240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759" y="4388666"/>
            <a:ext cx="8180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proof by rearranging </a:t>
            </a:r>
            <a:r>
              <a:rPr lang="en-US" sz="4800" dirty="0" smtClean="0">
                <a:latin typeface="Comic Sans MS"/>
                <a:cs typeface="Comic Sans MS"/>
              </a:rPr>
              <a:t>terms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in the defining </a:t>
            </a:r>
            <a:r>
              <a:rPr lang="en-US" sz="4800" dirty="0" smtClean="0">
                <a:latin typeface="Comic Sans MS"/>
                <a:cs typeface="Comic Sans MS"/>
              </a:rPr>
              <a:t>sum again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224676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224676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Y=y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4000" i="0" dirty="0">
              <a:solidFill>
                <a:srgbClr val="9B2894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6091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301621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8810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455509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 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9105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455509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" y="1341180"/>
            <a:ext cx="1524000" cy="762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4540" y="5151180"/>
            <a:ext cx="2667000" cy="762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382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04616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676960"/>
            <a:ext cx="6705600" cy="2590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2556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even if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are dependent</a:t>
            </a:r>
            <a:endParaRPr lang="en-US" sz="540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04616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063" y="4785577"/>
            <a:ext cx="8044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proof by rearranging </a:t>
            </a:r>
            <a:r>
              <a:rPr lang="en-US" sz="4800" dirty="0" smtClean="0">
                <a:latin typeface="Comic Sans MS"/>
                <a:cs typeface="Comic Sans MS"/>
              </a:rPr>
              <a:t>terms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in the defining sum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6074978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599" y="1417524"/>
            <a:ext cx="8820431" cy="390876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b="1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])+b(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i="0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599" y="895884"/>
            <a:ext cx="8820431" cy="489364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5400" i="0" dirty="0" smtClean="0">
                <a:latin typeface="Comic Sans MS" pitchFamily="66" charset="0"/>
              </a:rPr>
              <a:t>::=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E[D]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D(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b="1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])+b(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i="0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14666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67698"/>
              </p:ext>
            </p:extLst>
          </p:nvPr>
        </p:nvGraphicFramePr>
        <p:xfrm>
          <a:off x="795586" y="3335602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73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86" y="3335602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701" y="112020"/>
            <a:ext cx="7756312" cy="1022006"/>
          </a:xfrm>
        </p:spPr>
        <p:txBody>
          <a:bodyPr/>
          <a:lstStyle/>
          <a:p>
            <a:pPr algn="l" eaLnBrk="1" hangingPunct="1"/>
            <a:r>
              <a:rPr lang="en-US" sz="4400" dirty="0" smtClean="0">
                <a:solidFill>
                  <a:schemeClr val="tx1"/>
                </a:solidFill>
              </a:rPr>
              <a:t>Expected #</a:t>
            </a:r>
            <a:r>
              <a:rPr lang="en-US" sz="4400" dirty="0" smtClean="0">
                <a:solidFill>
                  <a:schemeClr val="tx1"/>
                </a:solidFill>
              </a:rPr>
              <a:t>Heads in </a:t>
            </a:r>
            <a:r>
              <a:rPr lang="en-US" sz="4400" dirty="0" smtClean="0">
                <a:solidFill>
                  <a:srgbClr val="3333FF"/>
                </a:solidFill>
              </a:rPr>
              <a:t>n</a:t>
            </a:r>
            <a:r>
              <a:rPr lang="en-US" sz="4400" dirty="0" smtClean="0">
                <a:solidFill>
                  <a:schemeClr val="tx1"/>
                </a:solidFill>
              </a:rPr>
              <a:t> Flips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879" y="1159793"/>
            <a:ext cx="6576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</a:t>
            </a:r>
            <a:r>
              <a:rPr lang="en-US" sz="6000" i="0" dirty="0" smtClean="0">
                <a:latin typeface="+mj-lt"/>
              </a:rPr>
              <a:t>is </a:t>
            </a:r>
            <a:r>
              <a:rPr lang="en-US" sz="6000" i="0" dirty="0" smtClean="0">
                <a:latin typeface="+mj-lt"/>
              </a:rPr>
              <a:t>indicator for</a:t>
            </a:r>
          </a:p>
          <a:p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</a:t>
            </a:r>
            <a:r>
              <a:rPr lang="en-US" sz="6000" i="0" dirty="0" smtClean="0">
                <a:latin typeface="+mj-lt"/>
              </a:rPr>
              <a:t>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baseline="3000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26681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8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635490"/>
              </p:ext>
            </p:extLst>
          </p:nvPr>
        </p:nvGraphicFramePr>
        <p:xfrm>
          <a:off x="605394" y="4572040"/>
          <a:ext cx="4869915" cy="147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9" name="Equation" r:id="rId6" imgW="1092200" imgH="330200" progId="Equation.DSMT4">
                  <p:embed/>
                </p:oleObj>
              </mc:Choice>
              <mc:Fallback>
                <p:oleObj name="Equation" r:id="rId6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394" y="4572040"/>
                        <a:ext cx="4869915" cy="147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17495"/>
              </p:ext>
            </p:extLst>
          </p:nvPr>
        </p:nvGraphicFramePr>
        <p:xfrm>
          <a:off x="639763" y="3454370"/>
          <a:ext cx="79676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0" name="Equation" r:id="rId8" imgW="1968500" imgH="330200" progId="Equation.DSMT4">
                  <p:embed/>
                </p:oleObj>
              </mc:Choice>
              <mc:Fallback>
                <p:oleObj name="Equation" r:id="rId8" imgW="19685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454370"/>
                        <a:ext cx="796766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7562" y="1371600"/>
            <a:ext cx="2845061" cy="1287322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14520" y="4781563"/>
            <a:ext cx="1528505" cy="1092676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[man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back]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rgbClr val="FF00FF"/>
          </a:solidFill>
          <a:prstDash val="sysDash"/>
          <a:round/>
          <a:headEnd/>
          <a:tailEnd type="arrow" w="lg" len="lg"/>
        </a:ln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1102</Words>
  <Application>Microsoft Macintosh PowerPoint</Application>
  <PresentationFormat>On-screen Show (4:3)</PresentationFormat>
  <Paragraphs>153</Paragraphs>
  <Slides>21</Slides>
  <Notes>21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Linearity of Expectation</vt:lpstr>
      <vt:lpstr>Linearity of Expectation</vt:lpstr>
      <vt:lpstr>Linearity of Expectation</vt:lpstr>
      <vt:lpstr>Linearity of Expectation</vt:lpstr>
      <vt:lpstr>Expected #Heads in n Flips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Independent Product of Expectations 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130</cp:revision>
  <cp:lastPrinted>2012-05-02T03:20:05Z</cp:lastPrinted>
  <dcterms:created xsi:type="dcterms:W3CDTF">2011-04-29T18:28:36Z</dcterms:created>
  <dcterms:modified xsi:type="dcterms:W3CDTF">2013-05-05T18:56:33Z</dcterms:modified>
</cp:coreProperties>
</file>