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91" r:id="rId3"/>
    <p:sldId id="279" r:id="rId4"/>
    <p:sldId id="382" r:id="rId5"/>
    <p:sldId id="383" r:id="rId6"/>
    <p:sldId id="294" r:id="rId7"/>
    <p:sldId id="369" r:id="rId8"/>
    <p:sldId id="374" r:id="rId9"/>
    <p:sldId id="296" r:id="rId10"/>
    <p:sldId id="297" r:id="rId11"/>
    <p:sldId id="301" r:id="rId12"/>
    <p:sldId id="278" r:id="rId13"/>
    <p:sldId id="384" r:id="rId14"/>
    <p:sldId id="376" r:id="rId15"/>
    <p:sldId id="375" r:id="rId1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5" autoAdjust="0"/>
    <p:restoredTop sz="96020" autoAdjust="0"/>
  </p:normalViewPr>
  <p:slideViewPr>
    <p:cSldViewPr snapToGrid="0" showGuides="1">
      <p:cViewPr>
        <p:scale>
          <a:sx n="150" d="100"/>
          <a:sy n="150" d="100"/>
        </p:scale>
        <p:origin x="-240" y="-504"/>
      </p:cViewPr>
      <p:guideLst>
        <p:guide orient="horz" pos="2161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 smtClean="0">
                <a:latin typeface="Comic Sans MS" pitchFamily="66" charset="0"/>
              </a:rPr>
              <a:t>Random </a:t>
            </a:r>
            <a:r>
              <a:rPr lang="en-US" sz="6000" b="1" dirty="0" smtClean="0">
                <a:latin typeface="Comic Sans MS" pitchFamily="66" charset="0"/>
              </a:rPr>
              <a:t>Variables</a:t>
            </a:r>
            <a:endParaRPr lang="en-US" sz="6000" b="1" dirty="0" smtClean="0">
              <a:latin typeface="Comic Sans MS" pitchFamily="66" charset="0"/>
            </a:endParaRPr>
          </a:p>
          <a:p>
            <a:pPr algn="ctr"/>
            <a:r>
              <a:rPr lang="en-US" sz="6000" b="1" dirty="0" smtClean="0">
                <a:latin typeface="Comic Sans MS" pitchFamily="66" charset="0"/>
              </a:rPr>
              <a:t>Uniform, </a:t>
            </a:r>
            <a:r>
              <a:rPr lang="en-US" sz="6000" b="1" dirty="0" smtClean="0">
                <a:solidFill>
                  <a:srgbClr val="000000"/>
                </a:solidFill>
                <a:latin typeface="Comic Sans MS" pitchFamily="66" charset="0"/>
              </a:rPr>
              <a:t>Binomial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n-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r>
              <a:rPr lang="en-US" dirty="0" smtClean="0"/>
              <a:t> = #</a:t>
            </a:r>
            <a:r>
              <a:rPr lang="en-US" dirty="0" err="1" smtClean="0"/>
              <a:t>seq’s⋅pr</a:t>
            </a:r>
            <a:r>
              <a:rPr lang="en-US" dirty="0" smtClean="0"/>
              <a:t>[</a:t>
            </a:r>
            <a:r>
              <a:rPr lang="en-US" dirty="0" err="1" smtClean="0"/>
              <a:t>seq</a:t>
            </a:r>
            <a:r>
              <a:rPr lang="en-US" dirty="0" smtClean="0"/>
              <a:t>]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2535" y="3818125"/>
          <a:ext cx="4184040" cy="247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4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535" y="3818125"/>
                        <a:ext cx="4184040" cy="2473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6691"/>
            <a:ext cx="9006412" cy="5607539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</a:t>
            </a:r>
            <a:r>
              <a:rPr lang="en-US" sz="3600" dirty="0" smtClean="0"/>
              <a:t>{head}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r>
              <a:rPr lang="en-US" dirty="0" smtClean="0"/>
              <a:t> = #</a:t>
            </a:r>
            <a:r>
              <a:rPr lang="en-US" dirty="0" err="1" smtClean="0"/>
              <a:t>seq’s⋅pr</a:t>
            </a:r>
            <a:r>
              <a:rPr lang="en-US" dirty="0" smtClean="0"/>
              <a:t>{</a:t>
            </a:r>
            <a:r>
              <a:rPr lang="en-US" dirty="0" err="1" smtClean="0"/>
              <a:t>seq</a:t>
            </a:r>
            <a:r>
              <a:rPr lang="en-US" dirty="0" smtClean="0"/>
              <a:t>}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688" y="3817938"/>
            <a:ext cx="4183062" cy="2473325"/>
          </a:xfrm>
          <a:prstGeom prst="rect">
            <a:avLst/>
          </a:prstGeom>
          <a:noFill/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613" y="2594512"/>
            <a:ext cx="2289175" cy="15271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9B2894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smtClean="0">
                <a:solidFill>
                  <a:srgbClr val="9B2894"/>
                </a:solidFill>
              </a:rPr>
              <a:t>PDF</a:t>
            </a:r>
            <a:r>
              <a:rPr lang="en-US" sz="5400" baseline="-250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</a:t>
            </a:r>
            <a:r>
              <a:rPr lang="en-US" sz="5400" dirty="0" smtClean="0"/>
              <a:t>[</a:t>
            </a:r>
            <a:r>
              <a:rPr lang="en-US" sz="5400" dirty="0" smtClean="0">
                <a:solidFill>
                  <a:srgbClr val="3333FF"/>
                </a:solidFill>
              </a:rPr>
              <a:t>R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</a:t>
            </a:r>
          </a:p>
          <a:p>
            <a:pPr eaLnBrk="1" hangingPunct="1"/>
            <a:r>
              <a:rPr lang="en-US" sz="5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551252"/>
              </p:ext>
            </p:extLst>
          </p:nvPr>
        </p:nvGraphicFramePr>
        <p:xfrm>
          <a:off x="1120775" y="3532188"/>
          <a:ext cx="7510463" cy="240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2" name="Equation" r:id="rId4" imgW="1663700" imgH="533400" progId="Equation.DSMT4">
                  <p:embed/>
                </p:oleObj>
              </mc:Choice>
              <mc:Fallback>
                <p:oleObj name="Equation" r:id="rId4" imgW="1663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532188"/>
                        <a:ext cx="7510463" cy="240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9B2894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4800" dirty="0" smtClean="0">
                <a:solidFill>
                  <a:srgbClr val="9B2894"/>
                </a:solidFill>
              </a:rPr>
              <a:t>PDF</a:t>
            </a:r>
            <a:r>
              <a:rPr lang="en-US" sz="4800" baseline="-250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)</a:t>
            </a:r>
            <a:r>
              <a:rPr lang="en-US" sz="4800" baseline="-25000" dirty="0" smtClean="0"/>
              <a:t>  </a:t>
            </a:r>
            <a:r>
              <a:rPr lang="en-US" sz="4800" dirty="0" smtClean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3333FF"/>
                </a:solidFill>
              </a:rPr>
              <a:t>R </a:t>
            </a:r>
            <a:r>
              <a:rPr lang="en-US" sz="4800" dirty="0" smtClean="0"/>
              <a:t>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]</a:t>
            </a:r>
          </a:p>
          <a:p>
            <a:pPr eaLnBrk="1" hangingPunct="1"/>
            <a:r>
              <a:rPr lang="en-US" sz="48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993794"/>
              </p:ext>
            </p:extLst>
          </p:nvPr>
        </p:nvGraphicFramePr>
        <p:xfrm>
          <a:off x="1110714" y="3990975"/>
          <a:ext cx="6191250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371600" imgH="330200" progId="Equation.DSMT4">
                  <p:embed/>
                </p:oleObj>
              </mc:Choice>
              <mc:Fallback>
                <p:oleObj name="Equation" r:id="rId4" imgW="1371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714" y="3990975"/>
                        <a:ext cx="6191250" cy="149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0267" y="5325533"/>
            <a:ext cx="7927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for </a:t>
            </a:r>
            <a:r>
              <a:rPr lang="en-US" sz="4800" dirty="0" smtClean="0">
                <a:solidFill>
                  <a:srgbClr val="3333FF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in range of </a:t>
            </a:r>
            <a:r>
              <a:rPr lang="en-US" sz="4800" dirty="0" smtClean="0">
                <a:solidFill>
                  <a:srgbClr val="9B2894"/>
                </a:solidFill>
                <a:latin typeface="Comic Sans MS"/>
                <a:cs typeface="Comic Sans MS"/>
              </a:rPr>
              <a:t>uniform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3333FF"/>
                </a:solidFill>
                <a:latin typeface="Comic Sans MS"/>
                <a:cs typeface="Comic Sans MS"/>
              </a:rPr>
              <a:t>U</a:t>
            </a:r>
            <a:endParaRPr lang="en-US" sz="4800" dirty="0">
              <a:solidFill>
                <a:srgbClr val="3333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1496482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80313" y="6568894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96284" cy="517280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9B2894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smtClean="0">
                <a:solidFill>
                  <a:srgbClr val="9B2894"/>
                </a:solidFill>
              </a:rPr>
              <a:t>PDF</a:t>
            </a:r>
            <a:r>
              <a:rPr lang="en-US" sz="5400" baseline="-250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</a:t>
            </a:r>
            <a:r>
              <a:rPr lang="en-US" sz="5400" dirty="0" smtClean="0"/>
              <a:t>[</a:t>
            </a:r>
            <a:r>
              <a:rPr lang="en-US" sz="5400" dirty="0" smtClean="0">
                <a:solidFill>
                  <a:srgbClr val="3333FF"/>
                </a:solidFill>
              </a:rPr>
              <a:t>R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</a:t>
            </a:r>
          </a:p>
          <a:p>
            <a:pPr eaLnBrk="1" hangingPunct="1"/>
            <a:r>
              <a:rPr lang="en-US" sz="5400" dirty="0" smtClean="0">
                <a:solidFill>
                  <a:srgbClr val="9B2894"/>
                </a:solidFill>
              </a:rPr>
              <a:t>Cumulative Distribution</a:t>
            </a:r>
          </a:p>
          <a:p>
            <a:pPr algn="ctr" eaLnBrk="1" hangingPunct="1"/>
            <a:r>
              <a:rPr lang="en-US" sz="5400" dirty="0">
                <a:solidFill>
                  <a:srgbClr val="9B2894"/>
                </a:solidFill>
              </a:rPr>
              <a:t>CDF</a:t>
            </a:r>
            <a:r>
              <a:rPr lang="en-US" sz="5400" baseline="-25000" dirty="0">
                <a:solidFill>
                  <a:srgbClr val="3333FF"/>
                </a:solidFill>
              </a:rPr>
              <a:t>R</a:t>
            </a:r>
            <a:r>
              <a:rPr lang="en-US" sz="5400" dirty="0"/>
              <a:t>(</a:t>
            </a:r>
            <a:r>
              <a:rPr lang="en-US" sz="5400" dirty="0">
                <a:solidFill>
                  <a:srgbClr val="3333FF"/>
                </a:solidFill>
              </a:rPr>
              <a:t>a</a:t>
            </a:r>
            <a:r>
              <a:rPr lang="en-US" sz="5400" dirty="0"/>
              <a:t>)</a:t>
            </a:r>
            <a:r>
              <a:rPr lang="en-US" sz="5400" baseline="-25000" dirty="0"/>
              <a:t> </a:t>
            </a:r>
            <a:r>
              <a:rPr lang="en-US" sz="5400" b="1" dirty="0">
                <a:latin typeface="Euclid Symbol" charset="2"/>
                <a:cs typeface="Euclid Symbol" charset="2"/>
              </a:rPr>
              <a:t>::=</a:t>
            </a:r>
            <a:r>
              <a:rPr lang="en-US" sz="5400" dirty="0"/>
              <a:t> </a:t>
            </a:r>
            <a:r>
              <a:rPr lang="en-US" sz="5400" dirty="0" err="1" smtClean="0"/>
              <a:t>Pr</a:t>
            </a:r>
            <a:r>
              <a:rPr lang="en-US" sz="5400" dirty="0" smtClean="0"/>
              <a:t>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</a:t>
            </a:r>
            <a:r>
              <a:rPr lang="en-US" sz="5400" b="1" dirty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/>
              <a:t>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</a:t>
            </a:r>
            <a:endParaRPr lang="en-US" sz="5400" dirty="0">
              <a:solidFill>
                <a:srgbClr val="9B28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96B43620-50E9-4AF8-A2CB-DB1E00EE69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7131" y="1383000"/>
            <a:ext cx="8458199" cy="416265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9B2894"/>
                </a:solidFill>
              </a:rPr>
              <a:t>  Key observation:</a:t>
            </a:r>
          </a:p>
          <a:p>
            <a:pPr eaLnBrk="1" hangingPunct="1"/>
            <a:r>
              <a:rPr lang="en-US" sz="4800" dirty="0" smtClean="0"/>
              <a:t>  The </a:t>
            </a:r>
            <a:r>
              <a:rPr lang="en-US" sz="4800" dirty="0" smtClean="0"/>
              <a:t>Probability Density &amp; Cumulative Distribution Functions </a:t>
            </a:r>
            <a:r>
              <a:rPr lang="en-US" sz="4800" dirty="0" smtClean="0">
                <a:solidFill>
                  <a:srgbClr val="000000"/>
                </a:solidFill>
              </a:rPr>
              <a:t>of</a:t>
            </a:r>
            <a:r>
              <a:rPr lang="en-US" sz="4800" dirty="0" smtClean="0">
                <a:solidFill>
                  <a:srgbClr val="0000FF"/>
                </a:solidFill>
              </a:rPr>
              <a:t> R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9B2894"/>
                </a:solidFill>
              </a:rPr>
              <a:t>do not depend</a:t>
            </a:r>
            <a:r>
              <a:rPr lang="en-US" sz="4800" dirty="0" smtClean="0"/>
              <a:t> on </a:t>
            </a:r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0000FF"/>
                </a:solidFill>
              </a:rPr>
              <a:t>sample </a:t>
            </a:r>
            <a:r>
              <a:rPr lang="en-US" sz="4800" dirty="0" smtClean="0">
                <a:solidFill>
                  <a:srgbClr val="0000FF"/>
                </a:solidFill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196751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C000224B-2332-4750-9253-37D5821B63F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Uniform </a:t>
            </a:r>
            <a:r>
              <a:rPr lang="en-US" dirty="0" smtClean="0"/>
              <a:t>Random Variables</a:t>
            </a:r>
            <a:endParaRPr lang="en-US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6876" y="1596799"/>
            <a:ext cx="8696991" cy="3076802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solidFill>
                  <a:srgbClr val="9B2894"/>
                </a:solidFill>
              </a:rPr>
              <a:t>…all values equally </a:t>
            </a:r>
            <a:r>
              <a:rPr lang="en-US" sz="5400" dirty="0" smtClean="0">
                <a:solidFill>
                  <a:srgbClr val="9B2894"/>
                </a:solidFill>
              </a:rPr>
              <a:t>likely</a:t>
            </a:r>
            <a:endParaRPr lang="en-US" sz="5400" dirty="0" smtClean="0">
              <a:solidFill>
                <a:srgbClr val="9B2894"/>
              </a:solidFill>
            </a:endParaRP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>
                <a:solidFill>
                  <a:srgbClr val="3333FF"/>
                </a:solidFill>
              </a:rPr>
              <a:t>Pr</a:t>
            </a:r>
            <a:r>
              <a:rPr lang="en-US" sz="5400" dirty="0" smtClean="0">
                <a:solidFill>
                  <a:srgbClr val="3333FF"/>
                </a:solidFill>
              </a:rPr>
              <a:t>[</a:t>
            </a:r>
            <a:r>
              <a:rPr lang="en-US" sz="5400" dirty="0" smtClean="0">
                <a:solidFill>
                  <a:srgbClr val="FF00FF"/>
                </a:solidFill>
              </a:rPr>
              <a:t>Z</a:t>
            </a:r>
            <a:r>
              <a:rPr lang="en-US" sz="5400" dirty="0" smtClean="0">
                <a:solidFill>
                  <a:srgbClr val="3333FF"/>
                </a:solidFill>
              </a:rPr>
              <a:t> = 0] </a:t>
            </a:r>
            <a:r>
              <a:rPr lang="en-US" sz="5400" b="1" dirty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latin typeface="DFKaiShu-SB-Estd-BF"/>
              </a:rPr>
              <a:t>…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3333FF"/>
                </a:solidFill>
                <a:latin typeface="DFKaiShu-SB-Estd-BF"/>
              </a:rPr>
              <a:t> </a:t>
            </a:r>
            <a:r>
              <a:rPr lang="en-US" sz="5400" dirty="0" err="1" smtClean="0">
                <a:solidFill>
                  <a:srgbClr val="3333FF"/>
                </a:solidFill>
              </a:rPr>
              <a:t>Pr</a:t>
            </a:r>
            <a:r>
              <a:rPr lang="en-US" sz="5400" dirty="0" smtClean="0">
                <a:solidFill>
                  <a:srgbClr val="3333FF"/>
                </a:solidFill>
              </a:rPr>
              <a:t>[</a:t>
            </a:r>
            <a:r>
              <a:rPr lang="en-US" sz="5400" dirty="0" smtClean="0">
                <a:solidFill>
                  <a:srgbClr val="FF00FF"/>
                </a:solidFill>
              </a:rPr>
              <a:t>Z</a:t>
            </a:r>
            <a:r>
              <a:rPr lang="en-US" sz="5400" dirty="0" smtClean="0">
                <a:solidFill>
                  <a:srgbClr val="3333FF"/>
                </a:solidFill>
              </a:rPr>
              <a:t> = 6]  </a:t>
            </a:r>
            <a:endParaRPr lang="en-US" sz="5400" dirty="0" smtClean="0">
              <a:solidFill>
                <a:srgbClr val="3333FF"/>
              </a:solidFill>
            </a:endParaRP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127082"/>
              </p:ext>
            </p:extLst>
          </p:nvPr>
        </p:nvGraphicFramePr>
        <p:xfrm>
          <a:off x="3745442" y="4160838"/>
          <a:ext cx="1332442" cy="1912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6" name="Equation" r:id="rId4" imgW="292100" imgH="419100" progId="Equation.DSMT4">
                  <p:embed/>
                </p:oleObj>
              </mc:Choice>
              <mc:Fallback>
                <p:oleObj name="Equation" r:id="rId4" imgW="2921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5442" y="4160838"/>
                        <a:ext cx="1332442" cy="19121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F2801238-F1E7-4FD8-BA50-E337AFF1C7D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5615" y="1485591"/>
            <a:ext cx="8831385" cy="3992357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4400" dirty="0" smtClean="0"/>
              <a:t>::= outcome of </a:t>
            </a:r>
            <a:r>
              <a:rPr lang="en-US" sz="4400" dirty="0" smtClean="0">
                <a:solidFill>
                  <a:srgbClr val="9B2894"/>
                </a:solidFill>
              </a:rPr>
              <a:t>fair</a:t>
            </a:r>
            <a:r>
              <a:rPr lang="en-US" sz="4400" dirty="0" smtClean="0"/>
              <a:t> die roll</a:t>
            </a:r>
          </a:p>
          <a:p>
            <a:pPr algn="ctr" eaLnBrk="1" hangingPunct="1"/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=1] = </a:t>
            </a:r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=2] =</a:t>
            </a:r>
            <a:r>
              <a:rPr lang="en-US" dirty="0" smtClean="0">
                <a:cs typeface="Times New Roman" pitchFamily="18" charset="0"/>
              </a:rPr>
              <a:t>···= </a:t>
            </a:r>
            <a:r>
              <a:rPr lang="en-US" dirty="0" err="1" smtClean="0">
                <a:cs typeface="Times New Roman" pitchFamily="18" charset="0"/>
              </a:rPr>
              <a:t>Pr</a:t>
            </a:r>
            <a:r>
              <a:rPr lang="en-US" dirty="0" smtClean="0">
                <a:cs typeface="Times New Roman" pitchFamily="18" charset="0"/>
              </a:rPr>
              <a:t>[</a:t>
            </a:r>
            <a:r>
              <a:rPr lang="en-US" dirty="0" smtClean="0">
                <a:solidFill>
                  <a:srgbClr val="3333FF"/>
                </a:solidFill>
              </a:rPr>
              <a:t>D</a:t>
            </a:r>
            <a:r>
              <a:rPr lang="en-US" dirty="0" smtClean="0">
                <a:cs typeface="Times New Roman" pitchFamily="18" charset="0"/>
              </a:rPr>
              <a:t>=6] =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S</a:t>
            </a:r>
            <a:r>
              <a:rPr lang="en-US" sz="4400" dirty="0" smtClean="0"/>
              <a:t> ::= 4-digit lottery number</a:t>
            </a:r>
          </a:p>
          <a:p>
            <a:pPr algn="ctr" eaLnBrk="1" hangingPunct="1"/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0000] = </a:t>
            </a:r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0001] = </a:t>
            </a:r>
            <a:r>
              <a:rPr lang="en-US" dirty="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           = </a:t>
            </a:r>
            <a:r>
              <a:rPr lang="en-US" dirty="0" err="1" smtClean="0">
                <a:cs typeface="Times New Roman" pitchFamily="18" charset="0"/>
              </a:rPr>
              <a:t>Pr</a:t>
            </a:r>
            <a:r>
              <a:rPr lang="en-US" dirty="0" smtClean="0">
                <a:cs typeface="Times New Roman" pitchFamily="18" charset="0"/>
              </a:rPr>
              <a:t>[</a:t>
            </a:r>
            <a:r>
              <a:rPr lang="en-US" dirty="0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= 9999] = 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699" y="225426"/>
            <a:ext cx="7446433" cy="672042"/>
          </a:xfrm>
        </p:spPr>
        <p:txBody>
          <a:bodyPr/>
          <a:lstStyle/>
          <a:p>
            <a:r>
              <a:rPr lang="en-US" dirty="0" smtClean="0"/>
              <a:t>Equal Pairs of Uniform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58" y="914387"/>
            <a:ext cx="8890009" cy="5283209"/>
          </a:xfrm>
        </p:spPr>
        <p:txBody>
          <a:bodyPr/>
          <a:lstStyle/>
          <a:p>
            <a:r>
              <a:rPr lang="en-US" sz="3600" dirty="0" smtClean="0"/>
              <a:t>Lemma.</a:t>
            </a:r>
            <a:r>
              <a:rPr lang="en-US" dirty="0" smtClean="0">
                <a:solidFill>
                  <a:srgbClr val="9B2894"/>
                </a:solidFill>
              </a:rPr>
              <a:t> </a:t>
            </a:r>
            <a:r>
              <a:rPr lang="en-US" sz="4400" dirty="0" smtClean="0"/>
              <a:t>If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3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ym typeface="Euclid Symbol"/>
              </a:rPr>
              <a:t>have the same </a:t>
            </a:r>
          </a:p>
          <a:p>
            <a:r>
              <a:rPr lang="en-US" sz="4400" dirty="0" smtClean="0">
                <a:sym typeface="Euclid Symbol"/>
              </a:rPr>
              <a:t>range, are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B2894"/>
                </a:solidFill>
              </a:rPr>
              <a:t>mutually independent</a:t>
            </a:r>
            <a:r>
              <a:rPr lang="en-US" sz="4400" dirty="0" smtClean="0"/>
              <a:t>,</a:t>
            </a:r>
          </a:p>
          <a:p>
            <a:r>
              <a:rPr lang="en-US" sz="4400" dirty="0" smtClean="0">
                <a:solidFill>
                  <a:srgbClr val="000000"/>
                </a:solidFill>
                <a:sym typeface="Euclid Symbol"/>
              </a:rPr>
              <a:t>and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00"/>
                </a:solidFill>
              </a:rPr>
              <a:t> is </a:t>
            </a:r>
            <a:r>
              <a:rPr lang="en-US" sz="4400" dirty="0" smtClean="0">
                <a:solidFill>
                  <a:srgbClr val="9B2894"/>
                </a:solidFill>
              </a:rPr>
              <a:t>uniform</a:t>
            </a:r>
            <a:r>
              <a:rPr lang="en-US" sz="4400" dirty="0" smtClean="0">
                <a:solidFill>
                  <a:srgbClr val="000000"/>
                </a:solidFill>
              </a:rPr>
              <a:t>, </a:t>
            </a:r>
            <a:r>
              <a:rPr lang="en-US" sz="4400" dirty="0" smtClean="0">
                <a:solidFill>
                  <a:srgbClr val="000000"/>
                </a:solidFill>
                <a:sym typeface="Euclid Symbol"/>
              </a:rPr>
              <a:t>then</a:t>
            </a:r>
            <a:endParaRPr lang="en-US" sz="4400" dirty="0" smtClean="0">
              <a:solidFill>
                <a:srgbClr val="000000"/>
              </a:solidFill>
              <a:sym typeface="Euclid Symbol"/>
            </a:endParaRP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],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-25000" dirty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3333FF"/>
                </a:solidFill>
              </a:rPr>
              <a:t>3</a:t>
            </a:r>
            <a:r>
              <a:rPr lang="en-US" sz="5400" dirty="0">
                <a:solidFill>
                  <a:srgbClr val="0000CC"/>
                </a:solidFill>
              </a:rPr>
              <a:t>], </a:t>
            </a:r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>
                <a:solidFill>
                  <a:srgbClr val="0000CC"/>
                </a:solidFill>
              </a:rPr>
              <a:t>R</a:t>
            </a:r>
            <a:r>
              <a:rPr lang="en-US" sz="5400" baseline="-25000" dirty="0">
                <a:solidFill>
                  <a:srgbClr val="3333FF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endParaRPr lang="en-US" sz="5400" dirty="0" smtClean="0"/>
          </a:p>
          <a:p>
            <a:r>
              <a:rPr lang="en-US" sz="4800" dirty="0" smtClean="0">
                <a:cs typeface="Comic Sans MS"/>
              </a:rPr>
              <a:t>are </a:t>
            </a:r>
            <a:r>
              <a:rPr lang="en-US" sz="4800" dirty="0" smtClean="0">
                <a:solidFill>
                  <a:srgbClr val="9B2894"/>
                </a:solidFill>
                <a:cs typeface="Comic Sans MS"/>
              </a:rPr>
              <a:t>pairwise</a:t>
            </a:r>
            <a:r>
              <a:rPr lang="en-US" sz="4800" dirty="0" smtClean="0">
                <a:cs typeface="Comic Sans MS"/>
              </a:rPr>
              <a:t> independent.</a:t>
            </a:r>
          </a:p>
          <a:p>
            <a:r>
              <a:rPr lang="en-US" sz="4800" dirty="0" smtClean="0">
                <a:cs typeface="Comic Sans MS"/>
              </a:rPr>
              <a:t>Obviously </a:t>
            </a:r>
            <a:r>
              <a:rPr lang="en-US" sz="4800" dirty="0" smtClean="0">
                <a:solidFill>
                  <a:srgbClr val="FF0000"/>
                </a:solidFill>
                <a:cs typeface="Comic Sans MS"/>
              </a:rPr>
              <a:t>NOT</a:t>
            </a:r>
            <a:r>
              <a:rPr lang="en-US" sz="4800" dirty="0" smtClean="0">
                <a:cs typeface="Comic Sans MS"/>
              </a:rPr>
              <a:t> </a:t>
            </a:r>
            <a:r>
              <a:rPr lang="en-US" sz="4800" dirty="0" smtClean="0">
                <a:solidFill>
                  <a:srgbClr val="3333FF"/>
                </a:solidFill>
                <a:cs typeface="Comic Sans MS"/>
              </a:rPr>
              <a:t>3</a:t>
            </a:r>
            <a:r>
              <a:rPr lang="en-US" sz="4800" dirty="0" smtClean="0">
                <a:cs typeface="Comic Sans MS"/>
              </a:rPr>
              <a:t>-way </a:t>
            </a:r>
            <a:r>
              <a:rPr lang="en-US" sz="4800" dirty="0" err="1" smtClean="0">
                <a:cs typeface="Comic Sans MS"/>
              </a:rPr>
              <a:t>indep</a:t>
            </a:r>
            <a:r>
              <a:rPr lang="en-US" sz="4800" dirty="0" smtClean="0">
                <a:cs typeface="Comic Sans MS"/>
              </a:rPr>
              <a:t>.</a:t>
            </a:r>
            <a:endParaRPr lang="en-US" sz="4800" dirty="0" smtClean="0">
              <a:cs typeface="Comic Sans MS"/>
            </a:endParaRPr>
          </a:p>
          <a:p>
            <a:endParaRPr lang="en-US" sz="6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391400" y="6527800"/>
            <a:ext cx="1684209" cy="330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binom</a:t>
            </a:r>
            <a:r>
              <a:rPr lang="en-US" sz="1200" dirty="0" smtClean="0">
                <a:latin typeface="Comic Sans MS"/>
                <a:cs typeface="Comic Sans MS"/>
              </a:rPr>
              <a:t>-uniform.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0457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699" y="225426"/>
            <a:ext cx="7446433" cy="672042"/>
          </a:xfrm>
        </p:spPr>
        <p:txBody>
          <a:bodyPr/>
          <a:lstStyle/>
          <a:p>
            <a:r>
              <a:rPr lang="en-US" dirty="0" smtClean="0"/>
              <a:t>Equal Pairs of Uniform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3" y="1024458"/>
            <a:ext cx="8695274" cy="4995341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is independent of</a:t>
            </a:r>
            <a:r>
              <a:rPr lang="en-US" dirty="0" smtClean="0">
                <a:solidFill>
                  <a:srgbClr val="0000CC"/>
                </a:solidFill>
              </a:rPr>
              <a:t> [</a:t>
            </a:r>
            <a:r>
              <a:rPr lang="en-US" dirty="0" smtClean="0">
                <a:solidFill>
                  <a:srgbClr val="0000CC"/>
                </a:solidFill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</a:rPr>
              <a:t>2 </a:t>
            </a:r>
            <a:r>
              <a:rPr lang="en-US" dirty="0" smtClean="0">
                <a:solidFill>
                  <a:srgbClr val="0000CC"/>
                </a:solidFill>
              </a:rPr>
              <a:t>= </a:t>
            </a:r>
            <a:r>
              <a:rPr lang="en-US" dirty="0" smtClean="0">
                <a:solidFill>
                  <a:srgbClr val="0000CC"/>
                </a:solidFill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</a:rPr>
              <a:t>3</a:t>
            </a:r>
            <a:r>
              <a:rPr lang="en-US" dirty="0" smtClean="0">
                <a:solidFill>
                  <a:srgbClr val="0000CC"/>
                </a:solidFill>
              </a:rPr>
              <a:t>] </a:t>
            </a:r>
            <a:r>
              <a:rPr lang="en-US" dirty="0" smtClean="0">
                <a:solidFill>
                  <a:srgbClr val="000000"/>
                </a:solidFill>
                <a:sym typeface="Euclid Symbol"/>
              </a:rPr>
              <a:t>&amp;</a:t>
            </a:r>
            <a:r>
              <a:rPr lang="en-US" dirty="0" smtClean="0">
                <a:solidFill>
                  <a:srgbClr val="000000"/>
                </a:solidFill>
              </a:rPr>
              <a:t> has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probability </a:t>
            </a:r>
            <a:r>
              <a:rPr lang="en-US" dirty="0" smtClean="0">
                <a:solidFill>
                  <a:srgbClr val="FF00FF"/>
                </a:solidFill>
              </a:rPr>
              <a:t>p </a:t>
            </a:r>
            <a:r>
              <a:rPr lang="en-US" dirty="0" smtClean="0">
                <a:solidFill>
                  <a:srgbClr val="000000"/>
                </a:solidFill>
              </a:rPr>
              <a:t>of equaling each value 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 it equals a common value of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</a:rPr>
              <a:t>2 </a:t>
            </a:r>
            <a:r>
              <a:rPr lang="en-US" dirty="0" smtClean="0">
                <a:solidFill>
                  <a:srgbClr val="000000"/>
                </a:solidFill>
              </a:rPr>
              <a:t>&amp;</a:t>
            </a:r>
            <a:r>
              <a:rPr lang="en-US" dirty="0" smtClean="0">
                <a:solidFill>
                  <a:srgbClr val="0000CC"/>
                </a:solidFill>
              </a:rPr>
              <a:t> R</a:t>
            </a:r>
            <a:r>
              <a:rPr lang="en-US" baseline="-25000" dirty="0" smtClean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with probability </a:t>
            </a:r>
            <a:r>
              <a:rPr lang="en-US" dirty="0" smtClean="0">
                <a:solidFill>
                  <a:srgbClr val="FF00FF"/>
                </a:solidFill>
              </a:rPr>
              <a:t>p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That is, </a:t>
            </a:r>
          </a:p>
          <a:p>
            <a:pPr algn="ctr"/>
            <a:r>
              <a:rPr lang="en-US" dirty="0" err="1" smtClean="0">
                <a:solidFill>
                  <a:srgbClr val="3333FF"/>
                </a:solidFill>
              </a:rPr>
              <a:t>Pr</a:t>
            </a:r>
            <a:r>
              <a:rPr lang="en-US" dirty="0" smtClean="0">
                <a:solidFill>
                  <a:srgbClr val="3333FF"/>
                </a:solidFill>
              </a:rPr>
              <a:t>[R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>
                <a:solidFill>
                  <a:srgbClr val="3333FF"/>
                </a:solidFill>
              </a:rPr>
              <a:t>=R</a:t>
            </a:r>
            <a:r>
              <a:rPr lang="en-US" baseline="-25000" dirty="0" smtClean="0">
                <a:solidFill>
                  <a:srgbClr val="3333FF"/>
                </a:solidFill>
              </a:rPr>
              <a:t>2 </a:t>
            </a:r>
            <a:r>
              <a:rPr lang="en-US" dirty="0" smtClean="0">
                <a:solidFill>
                  <a:srgbClr val="3333FF"/>
                </a:solidFill>
              </a:rPr>
              <a:t>| 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>
                <a:solidFill>
                  <a:srgbClr val="3333FF"/>
                </a:solidFill>
              </a:rPr>
              <a:t>=R</a:t>
            </a:r>
            <a:r>
              <a:rPr lang="en-US" baseline="-25000" dirty="0" smtClean="0">
                <a:solidFill>
                  <a:srgbClr val="3333FF"/>
                </a:solidFill>
              </a:rPr>
              <a:t>3</a:t>
            </a:r>
            <a:r>
              <a:rPr lang="en-US" dirty="0" smtClean="0">
                <a:solidFill>
                  <a:srgbClr val="3333FF"/>
                </a:solidFill>
              </a:rPr>
              <a:t>] </a:t>
            </a:r>
            <a:r>
              <a:rPr lang="en-US" sz="4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dirty="0" err="1" smtClean="0">
                <a:solidFill>
                  <a:srgbClr val="3333FF"/>
                </a:solidFill>
              </a:rPr>
              <a:t>Pr</a:t>
            </a:r>
            <a:r>
              <a:rPr lang="en-US" dirty="0">
                <a:solidFill>
                  <a:srgbClr val="3333FF"/>
                </a:solidFill>
              </a:rPr>
              <a:t>[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>
                <a:solidFill>
                  <a:srgbClr val="3333FF"/>
                </a:solidFill>
              </a:rPr>
              <a:t>=R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>
                <a:solidFill>
                  <a:srgbClr val="3333FF"/>
                </a:solidFill>
              </a:rPr>
              <a:t>]</a:t>
            </a:r>
            <a:r>
              <a:rPr lang="en-US" sz="4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dirty="0" smtClean="0">
                <a:solidFill>
                  <a:srgbClr val="FF00FF"/>
                </a:solidFill>
              </a:rPr>
              <a:t>p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391400" y="6527800"/>
            <a:ext cx="1684209" cy="3301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binom</a:t>
            </a:r>
            <a:r>
              <a:rPr lang="en-US" sz="1200" dirty="0" smtClean="0">
                <a:latin typeface="Comic Sans MS"/>
                <a:cs typeface="Comic Sans MS"/>
              </a:rPr>
              <a:t>-uniform.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1894926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9" y="984253"/>
            <a:ext cx="8879412" cy="5238747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[HHTTH]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[H}⋅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[H]⋅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[T]⋅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[T]⋅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[H]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7357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[HHTTH]</a:t>
            </a:r>
            <a:r>
              <a:rPr lang="en-US" dirty="0" smtClean="0"/>
              <a:t> </a:t>
            </a:r>
            <a:r>
              <a:rPr lang="en-US" b="1" dirty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36" name="Equation" r:id="rId4" imgW="1790700" imgH="469900" progId="Equation.DSMT4">
                  <p:embed/>
                </p:oleObj>
              </mc:Choice>
              <mc:Fallback>
                <p:oleObj name="Equation" r:id="rId4" imgW="17907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702" y="4835766"/>
                        <a:ext cx="7137400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[HHTTH]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</a:rPr>
              <a:t>=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957701"/>
              </p:ext>
            </p:extLst>
          </p:nvPr>
        </p:nvGraphicFramePr>
        <p:xfrm>
          <a:off x="4368797" y="27768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31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27768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binom</a:t>
            </a:r>
            <a:r>
              <a:rPr lang="en-US" dirty="0" smtClean="0"/>
              <a:t>-uniform.</a:t>
            </a:r>
            <a:fld id="{DEDCF3E0-95E5-4B40-9A75-5FDE935C926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n-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5" name="Equation" r:id="rId4" imgW="711200" imgH="393700" progId="Equation.DSMT4">
                  <p:embed/>
                </p:oleObj>
              </mc:Choice>
              <mc:Fallback>
                <p:oleObj name="Equation" r:id="rId4" imgW="7112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854" y="3888276"/>
                        <a:ext cx="3389312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</TotalTime>
  <Words>805</Words>
  <Application>Microsoft Macintosh PowerPoint</Application>
  <PresentationFormat>On-screen Show (4:3)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Default Design</vt:lpstr>
      <vt:lpstr>Equation</vt:lpstr>
      <vt:lpstr>MathType 6.0 Equation</vt:lpstr>
      <vt:lpstr>PowerPoint Presentation</vt:lpstr>
      <vt:lpstr>Uniform Random Variables</vt:lpstr>
      <vt:lpstr>Uniform Distribution</vt:lpstr>
      <vt:lpstr>Equal Pairs of Uniform Variables</vt:lpstr>
      <vt:lpstr>Equal Pairs of Uniform Variables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Density &amp; Distribution</vt:lpstr>
      <vt:lpstr>Density &amp; Distribution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134</cp:revision>
  <cp:lastPrinted>2012-05-01T04:09:25Z</cp:lastPrinted>
  <dcterms:created xsi:type="dcterms:W3CDTF">2011-04-28T01:16:18Z</dcterms:created>
  <dcterms:modified xsi:type="dcterms:W3CDTF">2013-05-04T20:44:10Z</dcterms:modified>
</cp:coreProperties>
</file>