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462" r:id="rId2"/>
    <p:sldId id="569" r:id="rId3"/>
    <p:sldId id="570" r:id="rId4"/>
    <p:sldId id="571" r:id="rId5"/>
    <p:sldId id="572" r:id="rId6"/>
    <p:sldId id="541" r:id="rId7"/>
    <p:sldId id="540" r:id="rId8"/>
    <p:sldId id="559" r:id="rId9"/>
    <p:sldId id="562" r:id="rId10"/>
    <p:sldId id="568" r:id="rId11"/>
    <p:sldId id="561" r:id="rId12"/>
    <p:sldId id="560" r:id="rId13"/>
    <p:sldId id="565" r:id="rId14"/>
    <p:sldId id="546" r:id="rId15"/>
    <p:sldId id="566" r:id="rId16"/>
    <p:sldId id="573" r:id="rId17"/>
    <p:sldId id="574" r:id="rId18"/>
  </p:sldIdLst>
  <p:sldSz cx="9144000" cy="6858000" type="letter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2024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88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22,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  <a:p>
            <a:pPr algn="ctr"/>
            <a:r>
              <a:rPr lang="en-US" sz="8800">
                <a:solidFill>
                  <a:schemeClr val="tx2"/>
                </a:solidFill>
                <a:cs typeface="Arial" charset="0"/>
              </a:rPr>
              <a:t>(</a:t>
            </a:r>
            <a:r>
              <a:rPr lang="en-US" sz="8800" smtClean="0">
                <a:solidFill>
                  <a:schemeClr val="tx2"/>
                </a:solidFill>
                <a:cs typeface="Arial" charset="0"/>
              </a:rPr>
              <a:t>draft)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Proof (e not in M)</a:t>
            </a:r>
            <a:endParaRPr lang="en-US" sz="4000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e has a white endpoint w and a black one b. Since e was not in M, now </a:t>
            </a:r>
            <a:r>
              <a:rPr lang="en-US" dirty="0" err="1" smtClean="0"/>
              <a:t>M+e</a:t>
            </a:r>
            <a:r>
              <a:rPr lang="en-US" dirty="0" smtClean="0"/>
              <a:t> has a cycle composed of some path p plus the edge </a:t>
            </a:r>
            <a:r>
              <a:rPr lang="en-US" dirty="0" err="1" smtClean="0"/>
              <a:t>e.Since</a:t>
            </a:r>
            <a:r>
              <a:rPr lang="en-US" dirty="0" smtClean="0"/>
              <a:t> p ends on w and b, it must have a gray edge, call it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7239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M* = </a:t>
            </a:r>
            <a:r>
              <a:rPr lang="en-US" dirty="0" err="1" smtClean="0"/>
              <a:t>M+e-g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 is a gray edge, so its not in F, so </a:t>
            </a:r>
          </a:p>
          <a:p>
            <a:r>
              <a:rPr lang="en-US" dirty="0" err="1" smtClean="0"/>
              <a:t>F+e</a:t>
            </a:r>
            <a:r>
              <a:rPr lang="en-US" dirty="0" smtClean="0"/>
              <a:t> is in M*.  </a:t>
            </a:r>
          </a:p>
          <a:p>
            <a:endParaRPr lang="en-US" dirty="0"/>
          </a:p>
          <a:p>
            <a:r>
              <a:rPr lang="en-US" dirty="0" smtClean="0"/>
              <a:t>Therefore, if M* is a MST, then </a:t>
            </a:r>
            <a:r>
              <a:rPr lang="en-US" dirty="0" err="1" smtClean="0"/>
              <a:t>F+e</a:t>
            </a:r>
            <a:r>
              <a:rPr lang="en-US" dirty="0" smtClean="0"/>
              <a:t> is a pre-MST, and the lemma holds.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7772400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dirty="0"/>
              <a:t>Since g was on a cycle containing e, </a:t>
            </a:r>
            <a:r>
              <a:rPr lang="en-US" sz="3600" dirty="0" smtClean="0"/>
              <a:t> </a:t>
            </a:r>
            <a:r>
              <a:rPr lang="en-US" sz="3600" dirty="0"/>
              <a:t>removing g doesn’t disconnect anything, so </a:t>
            </a:r>
            <a:r>
              <a:rPr lang="en-US" sz="3600" dirty="0" smtClean="0"/>
              <a:t>M* is </a:t>
            </a:r>
            <a:r>
              <a:rPr lang="en-US" sz="3600" dirty="0"/>
              <a:t>still connected.</a:t>
            </a:r>
          </a:p>
          <a:p>
            <a:pPr>
              <a:lnSpc>
                <a:spcPct val="14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600200"/>
            <a:ext cx="8555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M* has the same number of edges as M. </a:t>
            </a:r>
          </a:p>
          <a:p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Lastly, since e and g are both gray and e was a min weight among gray edges, w(M*) = w(M)-w(g)+w(</a:t>
            </a:r>
            <a:r>
              <a:rPr lang="en-US" sz="3600" dirty="0">
                <a:solidFill>
                  <a:srgbClr val="000000"/>
                </a:solidFill>
                <a:latin typeface="Comic Sans MS"/>
                <a:cs typeface="Comic Sans MS"/>
              </a:rPr>
              <a:t>e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)≤w(M) since w(e) must be at least as small as w(g)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6161" y="6583363"/>
            <a:ext cx="111783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9812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M* is also an MST and it contains </a:t>
            </a:r>
            <a:r>
              <a:rPr lang="en-US" dirty="0" err="1" smtClean="0"/>
              <a:t>F+e</a:t>
            </a:r>
            <a:r>
              <a:rPr lang="en-US" dirty="0" smtClean="0"/>
              <a:t>, then </a:t>
            </a:r>
            <a:r>
              <a:rPr lang="en-US" dirty="0" err="1" smtClean="0"/>
              <a:t>F+e</a:t>
            </a:r>
            <a:r>
              <a:rPr lang="en-US" dirty="0" smtClean="0"/>
              <a:t> is a pre-MST and therefore e extends 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9372600" cy="1371600"/>
          </a:xfrm>
        </p:spPr>
        <p:txBody>
          <a:bodyPr/>
          <a:lstStyle/>
          <a:p>
            <a:r>
              <a:rPr lang="en-US" dirty="0" smtClean="0"/>
              <a:t>If all weights are distinct, then G has a unique MST.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Why? Observe: </a:t>
            </a:r>
          </a:p>
          <a:p>
            <a:r>
              <a:rPr lang="en-US" sz="4000" dirty="0">
                <a:solidFill>
                  <a:srgbClr val="000000"/>
                </a:solidFill>
                <a:cs typeface="Comic Sans MS"/>
              </a:rPr>
              <a:t>w(M*) = w(M)-w(g)+w(e)≤w(M</a:t>
            </a:r>
            <a:r>
              <a:rPr lang="en-US" sz="4000" dirty="0" smtClean="0">
                <a:solidFill>
                  <a:srgbClr val="000000"/>
                </a:solidFill>
                <a:cs typeface="Comic Sans MS"/>
              </a:rPr>
              <a:t>)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41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8382000" cy="990600"/>
          </a:xfrm>
        </p:spPr>
        <p:txBody>
          <a:bodyPr/>
          <a:lstStyle/>
          <a:p>
            <a:r>
              <a:rPr lang="en-US" sz="3600" b="0" dirty="0">
                <a:solidFill>
                  <a:srgbClr val="000000"/>
                </a:solidFill>
                <a:cs typeface="Comic Sans MS"/>
              </a:rPr>
              <a:t>w(M*) = w(M)-w(g)+w(e)≤w(M)</a:t>
            </a:r>
            <a:br>
              <a:rPr lang="en-US" sz="3600" b="0" dirty="0">
                <a:solidFill>
                  <a:srgbClr val="000000"/>
                </a:solidFill>
                <a:cs typeface="Comic Sans MS"/>
              </a:rPr>
            </a:br>
            <a:endParaRPr lang="en-US" sz="3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8839200" cy="1524000"/>
          </a:xfrm>
        </p:spPr>
        <p:txBody>
          <a:bodyPr/>
          <a:lstStyle/>
          <a:p>
            <a:r>
              <a:rPr lang="en-US" dirty="0" smtClean="0"/>
              <a:t>If all edge weights are distinct, then either w(e)&gt;w(g) or w(g)&lt;w(e).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6576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the first case, M* is not a MST.</a:t>
            </a: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4958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the second case, M was not a MST.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24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3600" b="0" dirty="0" smtClean="0">
                <a:solidFill>
                  <a:srgbClr val="800000"/>
                </a:solidFill>
              </a:rPr>
              <a:t>Lemma:</a:t>
            </a:r>
            <a:r>
              <a:rPr lang="en-US" sz="3600" b="0" dirty="0" smtClean="0"/>
              <a:t> </a:t>
            </a:r>
            <a:r>
              <a:rPr lang="en-US" b="0" dirty="0" smtClean="0"/>
              <a:t>Adding a single edge to a spanning tree creates a unique cycle.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488" y="3733800"/>
            <a:ext cx="86565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Removing any edge on </a:t>
            </a:r>
            <a:r>
              <a:rPr lang="en-US" sz="4400" dirty="0" smtClean="0"/>
              <a:t>that cycle</a:t>
            </a:r>
          </a:p>
          <a:p>
            <a:r>
              <a:rPr lang="en-US" sz="4400" dirty="0" smtClean="0"/>
              <a:t>yields </a:t>
            </a:r>
            <a:r>
              <a:rPr lang="en-US" sz="4400" dirty="0"/>
              <a:t>another spanning </a:t>
            </a:r>
            <a:r>
              <a:rPr lang="en-US" sz="4400" dirty="0" smtClean="0"/>
              <a:t>tree.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803568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28" name="Curved Connector 27"/>
          <p:cNvCxnSpPr/>
          <p:nvPr/>
        </p:nvCxnSpPr>
        <p:spPr bwMode="auto">
          <a:xfrm rot="16200000" flipH="1">
            <a:off x="4251418" y="3901983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urved Connector 135"/>
          <p:cNvCxnSpPr/>
          <p:nvPr/>
        </p:nvCxnSpPr>
        <p:spPr bwMode="auto">
          <a:xfrm rot="16200000" flipH="1">
            <a:off x="4327618" y="3901983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>
            <a:off x="5105400" y="3048000"/>
            <a:ext cx="381000" cy="2057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181600" y="3048000"/>
            <a:ext cx="381000" cy="2057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 flipH="1">
            <a:off x="5540282" y="17302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708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is a pre-MST of weighted graph G if F is a spanning sub graph of a MST of 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447800" y="9144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930093"/>
                </a:solidFill>
                <a:latin typeface="+mn-lt"/>
              </a:rPr>
              <a:t>Definition: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0033CC"/>
                </a:solidFill>
                <a:latin typeface="+mn-lt"/>
              </a:rPr>
              <a:t>A solid coloring </a:t>
            </a:r>
            <a:r>
              <a:rPr lang="en-US" sz="3600" kern="0" dirty="0" smtClean="0">
                <a:solidFill>
                  <a:srgbClr val="0033CC"/>
                </a:solidFill>
                <a:latin typeface="+mn-lt"/>
              </a:rPr>
              <a:t>of a </a:t>
            </a:r>
            <a:r>
              <a:rPr lang="en-US" sz="3600" kern="0" dirty="0" err="1" smtClean="0">
                <a:solidFill>
                  <a:srgbClr val="0033CC"/>
                </a:solidFill>
                <a:latin typeface="+mn-lt"/>
              </a:rPr>
              <a:t>subgraph</a:t>
            </a:r>
            <a:r>
              <a:rPr lang="en-US" sz="3600" kern="0" dirty="0" smtClean="0">
                <a:solidFill>
                  <a:srgbClr val="0033CC"/>
                </a:solidFill>
                <a:latin typeface="+mn-lt"/>
              </a:rPr>
              <a:t> F is </a:t>
            </a:r>
            <a:r>
              <a:rPr lang="en-US" sz="3600" kern="0" dirty="0" smtClean="0">
                <a:solidFill>
                  <a:srgbClr val="0033CC"/>
                </a:solidFill>
                <a:latin typeface="+mn-lt"/>
              </a:rPr>
              <a:t>one in which all the vertices in a connected component are the same color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chemeClr val="accent4"/>
                </a:solidFill>
              </a:rPr>
              <a:t>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33CC"/>
                </a:solidFill>
              </a:rPr>
              <a:t>A gray edge of a solid coloring is an edge with different-colored endpoints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What is a gray edge?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066800"/>
            <a:ext cx="716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An edge extends a pre-minimum spanning tree F if it is a minimum weight gray edge in some solid coloring of F</a:t>
            </a: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Proof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548348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Start with a pre-MST F which is a sub graph of a MST M. 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e is a gray edge in a coloring of F.  </a:t>
            </a:r>
            <a:endParaRPr lang="en-US" sz="3600" dirty="0"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We want to show that </a:t>
            </a:r>
            <a:r>
              <a:rPr lang="en-US" sz="3600" dirty="0" err="1" smtClean="0">
                <a:latin typeface="Comic Sans MS"/>
                <a:cs typeface="Comic Sans MS"/>
              </a:rPr>
              <a:t>F+e</a:t>
            </a:r>
            <a:r>
              <a:rPr lang="en-US" sz="3600" dirty="0" smtClean="0">
                <a:latin typeface="Comic Sans MS"/>
                <a:cs typeface="Comic Sans MS"/>
              </a:rPr>
              <a:t> is also a pre-MST and a sub graph of 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4800600"/>
            <a:ext cx="754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 is in M, we are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FF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</Words>
  <Application>Microsoft Macintosh PowerPoint</Application>
  <PresentationFormat>Letter Paper (8.5x11 in)</PresentationFormat>
  <Paragraphs>84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6.042 Lecture Template</vt:lpstr>
      <vt:lpstr>Mathematics for Computer Science MIT 6.042J/18.062J</vt:lpstr>
      <vt:lpstr>Lemma: Adding a single edge to a spanning tree creates a unique cycle.</vt:lpstr>
      <vt:lpstr>Proof (by picture)</vt:lpstr>
      <vt:lpstr>Definition</vt:lpstr>
      <vt:lpstr>PowerPoint Presentation</vt:lpstr>
      <vt:lpstr>Solid Coloring</vt:lpstr>
      <vt:lpstr>What is a gray edge?</vt:lpstr>
      <vt:lpstr>Lemma 11.11.11</vt:lpstr>
      <vt:lpstr>Proof</vt:lpstr>
      <vt:lpstr>Proof (e not in M)</vt:lpstr>
      <vt:lpstr>Visualization</vt:lpstr>
      <vt:lpstr>Proof (cont.)</vt:lpstr>
      <vt:lpstr>PowerPoint Presentation</vt:lpstr>
      <vt:lpstr>PowerPoint Presentation</vt:lpstr>
      <vt:lpstr>Conclusion</vt:lpstr>
      <vt:lpstr>Corollary</vt:lpstr>
      <vt:lpstr>w(M*) = w(M)-w(g)+w(e)≤w(M)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2015-03-10T21:04:35Z</dcterms:modified>
</cp:coreProperties>
</file>