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embeddings/oleObject8.bin" ContentType="application/vnd.openxmlformats-officedocument.oleObject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embeddings/oleObject16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oleObject7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oleObject15.bin" ContentType="application/vnd.openxmlformats-officedocument.oleObject"/>
  <Override PartName="/ppt/handoutMasters/handoutMaster1.xml" ContentType="application/vnd.openxmlformats-officedocument.presentationml.handoutMaster+xml"/>
  <Default Extension="fntdata" ContentType="application/x-fontdata"/>
  <Default Extension="vml" ContentType="application/vnd.openxmlformats-officedocument.vmlDrawing"/>
  <Override PartName="/ppt/slides/slide20.xml" ContentType="application/vnd.openxmlformats-officedocument.presentationml.slide+xml"/>
  <Override PartName="/ppt/tags/tag3.xml" ContentType="application/vnd.openxmlformats-officedocument.presentationml.tag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embeddings/oleObject6.bin" ContentType="application/vnd.openxmlformats-officedocument.oleObject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4.bin" ContentType="application/vnd.openxmlformats-officedocument.oleObject"/>
  <Override PartName="/ppt/presProps.xml" ContentType="application/vnd.openxmlformats-officedocument.presentationml.presProps+xml"/>
  <Default Extension="pict" ContentType="image/pict"/>
  <Override PartName="/ppt/embeddings/oleObject12.bin" ContentType="application/vnd.openxmlformats-officedocument.oleObject"/>
  <Override PartName="/ppt/tags/tag2.xml" ContentType="application/vnd.openxmlformats-officedocument.presentationml.tags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3.bin" ContentType="application/vnd.openxmlformats-officedocument.oleObject"/>
  <Override PartName="/ppt/slides/slide9.xml" ContentType="application/vnd.openxmlformats-officedocument.presentationml.slide+xml"/>
  <Override PartName="/ppt/embeddings/oleObject11.bin" ContentType="application/vnd.openxmlformats-officedocument.oleObject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embeddings/oleObject20.bin" ContentType="application/vnd.openxmlformats-officedocument.oleObject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embeddings/oleObject19.bin" ContentType="application/vnd.openxmlformats-officedocument.oleObject"/>
  <Default Extension="wmf" ContentType="image/x-wmf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embeddings/oleObject10.bin" ContentType="application/vnd.openxmlformats-officedocument.oleObject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embeddings/oleObject3.bin" ContentType="application/vnd.openxmlformats-officedocument.oleObject"/>
  <Override PartName="/ppt/embeddings/oleObject18.bin" ContentType="application/vnd.openxmlformats-officedocument.oleObject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s/slide7.xml" ContentType="application/vnd.openxmlformats-officedocument.presentationml.slide+xml"/>
  <Override PartName="/ppt/tags/tag6.xml" ContentType="application/vnd.openxmlformats-officedocument.presentationml.tags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oleObject9.bin" ContentType="application/vnd.openxmlformats-officedocument.oleObject"/>
  <Override PartName="/ppt/notesSlides/notesSlide17.xml" ContentType="application/vnd.openxmlformats-officedocument.presentationml.notesSlide+xml"/>
  <Override PartName="/ppt/embeddings/oleObject2.bin" ContentType="application/vnd.openxmlformats-officedocument.oleObject"/>
  <Override PartName="/ppt/embeddings/oleObject17.bin" ContentType="application/vnd.openxmlformats-officedocument.oleObject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Override PartName="/ppt/tags/tag5.xml" ContentType="application/vnd.openxmlformats-officedocument.presentationml.tags+xml"/>
  <Override PartName="/ppt/slideLayouts/slideLayout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454" r:id="rId2"/>
    <p:sldId id="396" r:id="rId3"/>
    <p:sldId id="397" r:id="rId4"/>
    <p:sldId id="398" r:id="rId5"/>
    <p:sldId id="495" r:id="rId6"/>
    <p:sldId id="504" r:id="rId7"/>
    <p:sldId id="503" r:id="rId8"/>
    <p:sldId id="496" r:id="rId9"/>
    <p:sldId id="497" r:id="rId10"/>
    <p:sldId id="501" r:id="rId11"/>
    <p:sldId id="419" r:id="rId12"/>
    <p:sldId id="505" r:id="rId13"/>
    <p:sldId id="502" r:id="rId14"/>
    <p:sldId id="401" r:id="rId15"/>
    <p:sldId id="488" r:id="rId16"/>
    <p:sldId id="413" r:id="rId17"/>
    <p:sldId id="506" r:id="rId18"/>
    <p:sldId id="489" r:id="rId19"/>
    <p:sldId id="422" r:id="rId20"/>
    <p:sldId id="490" r:id="rId21"/>
    <p:sldId id="485" r:id="rId22"/>
    <p:sldId id="471" r:id="rId23"/>
  </p:sldIdLst>
  <p:sldSz cx="9144000" cy="6858000" type="screen4x3"/>
  <p:notesSz cx="7315200" cy="9601200"/>
  <p:embeddedFontLst>
    <p:embeddedFont>
      <p:font typeface="Comic Sans MS"/>
      <p:regular r:id="rId26"/>
      <p:bold r:id="rId27"/>
    </p:embeddedFont>
    <p:embeddedFont>
      <p:font typeface="Euclid Symbol" charset="2"/>
      <p:regular r:id="rId28"/>
      <p:bold r:id="rId29"/>
      <p:italic r:id="rId30"/>
      <p:boldItalic r:id="rId31"/>
    </p:embeddedFont>
    <p:embeddedFont>
      <p:font typeface="Euclid Math One" charset="2"/>
      <p:regular r:id="rId32"/>
      <p:bold r:id="rId33"/>
    </p:embeddedFont>
    <p:embeddedFont>
      <p:font typeface="Euclid"/>
      <p:regular r:id="rId34"/>
      <p:bold r:id="rId35"/>
      <p:italic r:id="rId36"/>
      <p:boldItalic r:id="rId37"/>
    </p:embeddedFont>
    <p:embeddedFont>
      <p:font typeface="Agency FB"/>
      <p:regular r:id="rId38"/>
      <p:bold r:id="rId39"/>
    </p:embeddedFont>
    <p:embeddedFont>
      <p:font typeface="cmsy10"/>
      <p:regular r:id="rId40"/>
    </p:embeddedFont>
    <p:embeddedFont>
      <p:font typeface="Euclid Extra" charset="2"/>
      <p:regular r:id="rId41"/>
      <p:bold r:id="rId42"/>
    </p:embeddedFont>
  </p:embeddedFontLst>
  <p:custDataLst>
    <p:tags r:id="rId4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6FE"/>
    <a:srgbClr val="FF33CC"/>
    <a:srgbClr val="0000CC"/>
    <a:srgbClr val="006600"/>
    <a:srgbClr val="CC0099"/>
    <a:srgbClr val="A50021"/>
    <a:srgbClr val="C80000"/>
    <a:srgbClr val="FF45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910" autoAdjust="0"/>
    <p:restoredTop sz="94824" autoAdjust="0"/>
  </p:normalViewPr>
  <p:slideViewPr>
    <p:cSldViewPr showGuides="1">
      <p:cViewPr varScale="1">
        <p:scale>
          <a:sx n="130" d="100"/>
          <a:sy n="130" d="100"/>
        </p:scale>
        <p:origin x="-152" y="-96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font" Target="fonts/font1.fntdata"/><Relationship Id="rId27" Type="http://schemas.openxmlformats.org/officeDocument/2006/relationships/font" Target="fonts/font2.fntdata"/><Relationship Id="rId28" Type="http://schemas.openxmlformats.org/officeDocument/2006/relationships/font" Target="fonts/font3.fntdata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font" Target="fonts/font5.fntdata"/><Relationship Id="rId31" Type="http://schemas.openxmlformats.org/officeDocument/2006/relationships/font" Target="fonts/font6.fntdata"/><Relationship Id="rId32" Type="http://schemas.openxmlformats.org/officeDocument/2006/relationships/font" Target="fonts/font7.fntdata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font" Target="fonts/font8.fntdata"/><Relationship Id="rId34" Type="http://schemas.openxmlformats.org/officeDocument/2006/relationships/font" Target="fonts/font9.fntdata"/><Relationship Id="rId35" Type="http://schemas.openxmlformats.org/officeDocument/2006/relationships/font" Target="fonts/font10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font" Target="fonts/font12.fntdata"/><Relationship Id="rId38" Type="http://schemas.openxmlformats.org/officeDocument/2006/relationships/font" Target="fonts/font13.fntdata"/><Relationship Id="rId39" Type="http://schemas.openxmlformats.org/officeDocument/2006/relationships/font" Target="fonts/font14.fntdata"/><Relationship Id="rId40" Type="http://schemas.openxmlformats.org/officeDocument/2006/relationships/font" Target="fonts/font15.fntdata"/><Relationship Id="rId41" Type="http://schemas.openxmlformats.org/officeDocument/2006/relationships/font" Target="fonts/font16.fntdata"/><Relationship Id="rId42" Type="http://schemas.openxmlformats.org/officeDocument/2006/relationships/font" Target="fonts/font17.fntdata"/><Relationship Id="rId43" Type="http://schemas.openxmlformats.org/officeDocument/2006/relationships/printerSettings" Target="printerSettings/printerSettings1.bin"/><Relationship Id="rId44" Type="http://schemas.openxmlformats.org/officeDocument/2006/relationships/tags" Target="tags/tag1.xml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ict"/><Relationship Id="rId4" Type="http://schemas.openxmlformats.org/officeDocument/2006/relationships/image" Target="../media/image9.pict"/><Relationship Id="rId1" Type="http://schemas.openxmlformats.org/officeDocument/2006/relationships/image" Target="../media/image6.pict"/><Relationship Id="rId2" Type="http://schemas.openxmlformats.org/officeDocument/2006/relationships/image" Target="../media/image7.pict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ict"/><Relationship Id="rId4" Type="http://schemas.openxmlformats.org/officeDocument/2006/relationships/image" Target="../media/image8.pict"/><Relationship Id="rId1" Type="http://schemas.openxmlformats.org/officeDocument/2006/relationships/image" Target="../media/image6.pict"/><Relationship Id="rId2" Type="http://schemas.openxmlformats.org/officeDocument/2006/relationships/image" Target="../media/image7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Relationship Id="rId2" Type="http://schemas.openxmlformats.org/officeDocument/2006/relationships/image" Target="../media/image12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Relationship Id="rId2" Type="http://schemas.openxmlformats.org/officeDocument/2006/relationships/image" Target="../media/image14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Relationship Id="rId2" Type="http://schemas.openxmlformats.org/officeDocument/2006/relationships/image" Target="../media/image16.pict"/><Relationship Id="rId3" Type="http://schemas.openxmlformats.org/officeDocument/2006/relationships/image" Target="../media/image17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ict"/><Relationship Id="rId2" Type="http://schemas.openxmlformats.org/officeDocument/2006/relationships/image" Target="../media/image19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Relationship Id="rId2" Type="http://schemas.openxmlformats.org/officeDocument/2006/relationships/image" Target="../media/image20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ADC31-5D76-4396-8586-E00A18CA6E4A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5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6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C2701-C5C4-4F94-818A-FBFE13509125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C2701-C5C4-4F94-818A-FBFE13509125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15742F82-D88E-406A-A73F-71903E81F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85994" y="6553200"/>
            <a:ext cx="28576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3" r:id="rId5"/>
    <p:sldLayoutId id="2147483884" r:id="rId6"/>
    <p:sldLayoutId id="214748388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5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9.bin"/><Relationship Id="rId5" Type="http://schemas.openxmlformats.org/officeDocument/2006/relationships/oleObject" Target="../embeddings/oleObject20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21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21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21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21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6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90600" y="3429000"/>
          <a:ext cx="6629400" cy="1971675"/>
        </p:xfrm>
        <a:graphic>
          <a:graphicData uri="http://schemas.openxmlformats.org/presentationml/2006/ole">
            <p:oleObj spid="_x0000_s329730" name="Equation" r:id="rId3" imgW="1282700" imgH="381000" progId="Equation.DSMT4">
              <p:embed/>
            </p:oleObj>
          </a:graphicData>
        </a:graphic>
      </p:graphicFrame>
      <p:graphicFrame>
        <p:nvGraphicFramePr>
          <p:cNvPr id="329732" name="Object 4"/>
          <p:cNvGraphicFramePr>
            <a:graphicFrameLocks noChangeAspect="1"/>
          </p:cNvGraphicFramePr>
          <p:nvPr/>
        </p:nvGraphicFramePr>
        <p:xfrm>
          <a:off x="76200" y="2779713"/>
          <a:ext cx="8677275" cy="3206750"/>
        </p:xfrm>
        <a:graphic>
          <a:graphicData uri="http://schemas.openxmlformats.org/presentationml/2006/ole">
            <p:oleObj spid="_x0000_s329732" name="Equation" r:id="rId4" imgW="2133600" imgH="787400" progId="Equation.DSMT4">
              <p:embed/>
            </p:oleObj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5410200" y="3810000"/>
            <a:ext cx="2971800" cy="1219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4519"/>
                </a:solidFill>
                <a:latin typeface="+mj-lt"/>
              </a:rPr>
              <a:t> 30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43" y="1143000"/>
            <a:ext cx="8077200" cy="4495800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Better estimate:</a:t>
            </a:r>
          </a:p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79543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343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329733" name="Object 5"/>
          <p:cNvGraphicFramePr>
            <a:graphicFrameLocks noChangeAspect="1"/>
          </p:cNvGraphicFramePr>
          <p:nvPr/>
        </p:nvGraphicFramePr>
        <p:xfrm>
          <a:off x="1087437" y="2286000"/>
          <a:ext cx="7142163" cy="1135063"/>
        </p:xfrm>
        <a:graphic>
          <a:graphicData uri="http://schemas.openxmlformats.org/presentationml/2006/ole">
            <p:oleObj spid="_x0000_s329733" name="Equation" r:id="rId5" imgW="1358900" imgH="215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76200" y="1219200"/>
            <a:ext cx="8839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How to bound this probability 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when we don’t know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p</a:t>
            </a:r>
            <a:r>
              <a:rPr lang="en-US" sz="4800" dirty="0">
                <a:solidFill>
                  <a:srgbClr val="CC0099"/>
                </a:solidFill>
                <a:latin typeface="Comic Sans MS" pitchFamily="66" charset="0"/>
              </a:rPr>
              <a:t>?</a:t>
            </a:r>
          </a:p>
          <a:p>
            <a:pPr algn="l">
              <a:spcBef>
                <a:spcPts val="2400"/>
              </a:spcBef>
            </a:pPr>
            <a:r>
              <a:rPr lang="en-US" sz="4400" i="1" dirty="0" smtClean="0">
                <a:latin typeface="Comic Sans MS" pitchFamily="66" charset="0"/>
              </a:rPr>
              <a:t>Lemma: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</a:t>
            </a:r>
            <a:endParaRPr lang="en-US" sz="6000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6000" dirty="0">
                <a:latin typeface="Comic Sans MS" pitchFamily="66" charset="0"/>
              </a:rPr>
              <a:t>    </a:t>
            </a:r>
            <a:r>
              <a:rPr lang="en-US" sz="6000" dirty="0" smtClean="0">
                <a:latin typeface="Comic Sans MS" pitchFamily="66" charset="0"/>
              </a:rPr>
              <a:t>  is </a:t>
            </a:r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min </a:t>
            </a:r>
            <a:r>
              <a:rPr lang="en-US" sz="6000" dirty="0" smtClean="0">
                <a:latin typeface="Comic Sans MS" pitchFamily="66" charset="0"/>
              </a:rPr>
              <a:t>when </a:t>
            </a:r>
            <a:r>
              <a:rPr lang="en-US" sz="6000" dirty="0">
                <a:solidFill>
                  <a:srgbClr val="0006FE"/>
                </a:solidFill>
                <a:latin typeface="Comic Sans MS" pitchFamily="66" charset="0"/>
              </a:rPr>
              <a:t>p</a:t>
            </a:r>
            <a:r>
              <a:rPr lang="en-US" sz="6000" dirty="0">
                <a:latin typeface="Comic Sans MS" pitchFamily="66" charset="0"/>
              </a:rPr>
              <a:t> = </a:t>
            </a:r>
            <a:r>
              <a:rPr lang="en-US" sz="6000" dirty="0">
                <a:solidFill>
                  <a:srgbClr val="FF4519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74888" y="2840038"/>
          <a:ext cx="5588000" cy="1660525"/>
        </p:xfrm>
        <a:graphic>
          <a:graphicData uri="http://schemas.openxmlformats.org/presentationml/2006/ole">
            <p:oleObj spid="_x0000_s257026" name="Equation" r:id="rId4" imgW="1282700" imgH="3810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732" name="Object 4"/>
          <p:cNvGraphicFramePr>
            <a:graphicFrameLocks noChangeAspect="1"/>
          </p:cNvGraphicFramePr>
          <p:nvPr/>
        </p:nvGraphicFramePr>
        <p:xfrm>
          <a:off x="0" y="2743200"/>
          <a:ext cx="8677275" cy="3206750"/>
        </p:xfrm>
        <a:graphic>
          <a:graphicData uri="http://schemas.openxmlformats.org/presentationml/2006/ole">
            <p:oleObj spid="_x0000_s368643" name="Equation" r:id="rId3" imgW="2133600" imgH="787400" progId="Equation.DSMT4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79543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343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5410200" y="3886200"/>
            <a:ext cx="2971800" cy="1219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4519"/>
                </a:solidFill>
                <a:latin typeface="+mj-lt"/>
              </a:rPr>
              <a:t> 30          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0" y="4582180"/>
            <a:ext cx="74922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33CC"/>
                </a:solidFill>
                <a:latin typeface="+mj-lt"/>
              </a:rPr>
              <a:t>1/2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3200400" y="4038600"/>
            <a:ext cx="14478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250 </a:t>
            </a:r>
          </a:p>
        </p:txBody>
      </p:sp>
      <p:graphicFrame>
        <p:nvGraphicFramePr>
          <p:cNvPr id="368645" name="Object 5"/>
          <p:cNvGraphicFramePr>
            <a:graphicFrameLocks noChangeAspect="1"/>
          </p:cNvGraphicFramePr>
          <p:nvPr/>
        </p:nvGraphicFramePr>
        <p:xfrm>
          <a:off x="1066800" y="1219200"/>
          <a:ext cx="6908800" cy="1371600"/>
        </p:xfrm>
        <a:graphic>
          <a:graphicData uri="http://schemas.openxmlformats.org/presentationml/2006/ole">
            <p:oleObj spid="_x0000_s368645" name="Equation" r:id="rId4" imgW="1663700" imgH="3302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10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84" name="Object 4"/>
          <p:cNvGraphicFramePr>
            <a:graphicFrameLocks noChangeAspect="1"/>
          </p:cNvGraphicFramePr>
          <p:nvPr/>
        </p:nvGraphicFramePr>
        <p:xfrm>
          <a:off x="1066800" y="1219200"/>
          <a:ext cx="6908800" cy="1371600"/>
        </p:xfrm>
        <a:graphic>
          <a:graphicData uri="http://schemas.openxmlformats.org/presentationml/2006/ole">
            <p:oleObj spid="_x0000_s330755" name="Equation" r:id="rId4" imgW="1663700" imgH="330200" progId="Equation.DSMT4">
              <p:embed/>
            </p:oleObj>
          </a:graphicData>
        </a:graphic>
      </p:graphicFrame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524000" y="2514600"/>
          <a:ext cx="5905500" cy="2362200"/>
        </p:xfrm>
        <a:graphic>
          <a:graphicData uri="http://schemas.openxmlformats.org/presentationml/2006/ole">
            <p:oleObj spid="_x0000_s330756" name="Equation" r:id="rId5" imgW="1333500" imgH="5334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04037" y="4800600"/>
            <a:ext cx="2857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Euclid Symbol" charset="2"/>
                <a:cs typeface="Euclid Symbol" charset="2"/>
              </a:rPr>
              <a:t>≥  </a:t>
            </a:r>
            <a:r>
              <a:rPr lang="en-US" sz="6000" dirty="0" smtClean="0">
                <a:solidFill>
                  <a:srgbClr val="FF33CC"/>
                </a:solidFill>
                <a:latin typeface="Comic Sans MS"/>
                <a:cs typeface="Comic Sans MS"/>
              </a:rPr>
              <a:t>0.99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8372F5CC-0D0C-42AC-A06F-FCD924AC2FB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2438" y="990600"/>
            <a:ext cx="815816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>
              <a:latin typeface="Comic Sans MS" pitchFamily="66" charset="0"/>
            </a:endParaRPr>
          </a:p>
          <a:p>
            <a:pPr algn="l"/>
            <a:r>
              <a:rPr lang="en-US" sz="4800" dirty="0">
                <a:latin typeface="Comic Sans MS" pitchFamily="66" charset="0"/>
              </a:rPr>
              <a:t>We can</a:t>
            </a:r>
            <a:r>
              <a:rPr lang="en-US" sz="4800" dirty="0" smtClean="0">
                <a:latin typeface="Comic Sans MS" pitchFamily="66" charset="0"/>
              </a:rPr>
              <a:t> actually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99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 </a:t>
            </a:r>
            <a:r>
              <a:rPr lang="en-US" sz="4800" dirty="0">
                <a:latin typeface="Comic Sans MS" pitchFamily="66" charset="0"/>
              </a:rPr>
              <a:t>that our estimated fraction is with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</a:t>
            </a:r>
            <a:r>
              <a:rPr lang="en-US" sz="4800" dirty="0" smtClean="0">
                <a:latin typeface="Comic Sans MS" pitchFamily="66" charset="0"/>
              </a:rPr>
              <a:t> true fraction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of </a:t>
            </a:r>
            <a:r>
              <a:rPr lang="en-US" sz="4800" dirty="0">
                <a:latin typeface="Comic Sans MS" pitchFamily="66" charset="0"/>
              </a:rPr>
              <a:t>contaminated fish in the whole river.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96B5C7C7-3FC0-4B55-9934-A080551106B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228600" y="990601"/>
            <a:ext cx="8915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Now suppose we sample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500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fish and discover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230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are contaminated.</a:t>
            </a:r>
          </a:p>
          <a:p>
            <a:pPr algn="l"/>
            <a:r>
              <a:rPr lang="en-US" sz="4000" dirty="0">
                <a:latin typeface="Comic Sans MS" pitchFamily="66" charset="0"/>
              </a:rPr>
              <a:t>So we estimate </a:t>
            </a:r>
            <a:r>
              <a:rPr lang="en-US" sz="4000" dirty="0">
                <a:solidFill>
                  <a:srgbClr val="0006FE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 is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230/500</a:t>
            </a:r>
            <a:r>
              <a:rPr lang="en-US" sz="4000" dirty="0" smtClean="0">
                <a:latin typeface="Comic Sans MS" pitchFamily="66" charset="0"/>
              </a:rPr>
              <a:t> =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0.46</a:t>
            </a:r>
            <a:endParaRPr lang="en-US" sz="4000" dirty="0" smtClean="0">
              <a:latin typeface="Comic Sans MS" pitchFamily="66" charset="0"/>
            </a:endParaRPr>
          </a:p>
          <a:p>
            <a:pPr algn="l"/>
            <a:r>
              <a:rPr lang="en-US" sz="4000" dirty="0">
                <a:latin typeface="Comic Sans MS" pitchFamily="66" charset="0"/>
              </a:rPr>
              <a:t>It’s tempting to say</a:t>
            </a:r>
          </a:p>
          <a:p>
            <a:pPr lvl="1" algn="l"/>
            <a:r>
              <a:rPr lang="en-US" sz="4400" dirty="0">
                <a:latin typeface="Comic Sans MS" pitchFamily="66" charset="0"/>
              </a:rPr>
              <a:t>“the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that</a:t>
            </a:r>
          </a:p>
          <a:p>
            <a:pPr lvl="1"/>
            <a:r>
              <a:rPr lang="en-US" sz="4400" dirty="0">
                <a:solidFill>
                  <a:srgbClr val="0006FE"/>
                </a:solidFill>
                <a:latin typeface="Comic Sans MS" pitchFamily="66" charset="0"/>
              </a:rPr>
              <a:t>p </a:t>
            </a:r>
            <a:r>
              <a:rPr lang="en-US" sz="4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6FE"/>
                </a:solidFill>
                <a:latin typeface="Comic Sans MS" pitchFamily="66" charset="0"/>
              </a:rPr>
              <a:t>0.46</a:t>
            </a:r>
            <a:r>
              <a:rPr lang="en-US" sz="4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</a:p>
          <a:p>
            <a:pPr lvl="1" algn="l"/>
            <a:r>
              <a:rPr lang="en-US" sz="4400" dirty="0">
                <a:latin typeface="Comic Sans MS" pitchFamily="66" charset="0"/>
              </a:rPr>
              <a:t>is 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0.99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  <a:p>
            <a:pPr algn="l"/>
            <a:r>
              <a:rPr lang="en-US" sz="4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36576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B6100CB1-975D-41F5-9A6C-8F34E133D00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chemeClr val="accent2"/>
                </a:solidFill>
              </a:rPr>
              <a:t>p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006600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fraction of bad fish in the river.</a:t>
            </a:r>
          </a:p>
          <a:p>
            <a:pPr eaLnBrk="1" hangingPunct="1"/>
            <a:r>
              <a:rPr lang="en-US" sz="6000" dirty="0" smtClean="0">
                <a:solidFill>
                  <a:schemeClr val="accent2"/>
                </a:solidFill>
              </a:rPr>
              <a:t>p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A7F8015-3123-4EEE-BF99-E293B8DB180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process </a:t>
            </a:r>
            <a:r>
              <a:rPr lang="en-US" sz="4400" dirty="0" smtClean="0">
                <a:latin typeface="Comic Sans MS" pitchFamily="66" charset="0"/>
              </a:rPr>
              <a:t>will yield a fracti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on</a:t>
            </a:r>
            <a:r>
              <a:rPr lang="en-US" sz="4400" dirty="0" smtClean="0">
                <a:latin typeface="Comic Sans MS" pitchFamily="66" charset="0"/>
              </a:rPr>
              <a:t> 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</a:t>
            </a:r>
            <a:r>
              <a:rPr lang="en-US" sz="4400" dirty="0">
                <a:latin typeface="Comic Sans MS" pitchFamily="66" charset="0"/>
              </a:rPr>
              <a:t>fraction 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0.99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A7F8015-3123-4EEE-BF99-E293B8DB180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that </a:t>
            </a:r>
            <a:r>
              <a:rPr lang="en-US" sz="4400" dirty="0">
                <a:latin typeface="Comic Sans MS" pitchFamily="66" charset="0"/>
              </a:rPr>
              <a:t>our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sample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 fraction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will be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0.06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 true </a:t>
            </a:r>
            <a:r>
              <a:rPr lang="en-US" sz="4400" dirty="0">
                <a:latin typeface="Comic Sans MS" pitchFamily="66" charset="0"/>
              </a:rPr>
              <a:t>fraction 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0.99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FE75FCEF-2C00-453D-8F19-57E1BCE16A7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p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230/500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0.06</a:t>
            </a:r>
          </a:p>
          <a:p>
            <a:pPr algn="l"/>
            <a:r>
              <a:rPr lang="en-US" sz="6000" dirty="0" smtClean="0">
                <a:latin typeface="Comic Sans MS" pitchFamily="66" charset="0"/>
              </a:rPr>
              <a:t>  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99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382000" cy="32385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C54485E2-983F-4808-AAAD-1595DDE4A77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87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Estimate </a:t>
            </a:r>
            <a:r>
              <a:rPr lang="en-US" sz="4000" dirty="0" smtClean="0">
                <a:solidFill>
                  <a:srgbClr val="DA0000"/>
                </a:solidFill>
              </a:rPr>
              <a:t>% contaminated </a:t>
            </a:r>
            <a:r>
              <a:rPr lang="en-US" sz="4000" dirty="0" err="1" smtClean="0"/>
              <a:t>ﬁsh</a:t>
            </a:r>
            <a:r>
              <a:rPr lang="en-US" sz="4000" dirty="0" smtClean="0"/>
              <a:t> in</a:t>
            </a:r>
          </a:p>
          <a:p>
            <a:pPr eaLnBrk="1" hangingPunct="1"/>
            <a:r>
              <a:rPr lang="en-US" sz="4000" dirty="0" smtClean="0"/>
              <a:t>Charles River?</a:t>
            </a:r>
            <a:endParaRPr lang="en-US" sz="4000" i="1" dirty="0" smtClean="0"/>
          </a:p>
          <a:p>
            <a:pPr eaLnBrk="1" hangingPunct="1"/>
            <a:endParaRPr lang="en-US" sz="4000" i="1" dirty="0" smtClean="0"/>
          </a:p>
          <a:p>
            <a:pPr eaLnBrk="1" hangingPunct="1"/>
            <a:r>
              <a:rPr lang="en-US" sz="4000" dirty="0" smtClean="0">
                <a:solidFill>
                  <a:srgbClr val="7030A0"/>
                </a:solidFill>
              </a:rPr>
              <a:t>Procedure: </a:t>
            </a:r>
            <a:r>
              <a:rPr lang="en-US" sz="4000" dirty="0" smtClean="0"/>
              <a:t>catch</a:t>
            </a:r>
            <a:r>
              <a:rPr lang="en-US" sz="4000" i="1" dirty="0" smtClean="0"/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n</a:t>
            </a:r>
            <a:r>
              <a:rPr lang="en-US" sz="4000" dirty="0" smtClean="0"/>
              <a:t> </a:t>
            </a:r>
            <a:r>
              <a:rPr lang="en-US" sz="4000" dirty="0" smtClean="0">
                <a:cs typeface="Times New Roman" pitchFamily="18" charset="0"/>
              </a:rPr>
              <a:t>fi</a:t>
            </a:r>
            <a:r>
              <a:rPr lang="en-US" sz="4000" dirty="0" smtClean="0"/>
              <a:t>sh, test each, </a:t>
            </a:r>
          </a:p>
          <a:p>
            <a:pPr eaLnBrk="1" hangingPunct="1">
              <a:spcBef>
                <a:spcPct val="0"/>
              </a:spcBef>
            </a:pPr>
            <a:r>
              <a:rPr lang="en-US" sz="4000" dirty="0" smtClean="0"/>
              <a:t>  use</a:t>
            </a:r>
            <a:r>
              <a:rPr lang="en-US" sz="4000" dirty="0" smtClean="0">
                <a:solidFill>
                  <a:schemeClr val="accent2"/>
                </a:solidFill>
              </a:rPr>
              <a:t> %contaminated </a:t>
            </a:r>
            <a:r>
              <a:rPr lang="en-US" sz="4000" dirty="0" smtClean="0">
                <a:solidFill>
                  <a:srgbClr val="0000FF"/>
                </a:solidFill>
              </a:rPr>
              <a:t>in catch</a:t>
            </a:r>
            <a:r>
              <a:rPr lang="en-US" sz="4000" dirty="0" smtClean="0"/>
              <a:t> as </a:t>
            </a:r>
            <a:r>
              <a:rPr lang="en-US" sz="4000" dirty="0" smtClean="0">
                <a:solidFill>
                  <a:srgbClr val="7030A0"/>
                </a:solidFill>
              </a:rPr>
              <a:t>estimate</a:t>
            </a:r>
            <a:r>
              <a:rPr lang="en-US" sz="4000" dirty="0" smtClean="0">
                <a:solidFill>
                  <a:srgbClr val="FF00FF"/>
                </a:solidFill>
              </a:rPr>
              <a:t> </a:t>
            </a:r>
            <a:r>
              <a:rPr lang="en-US" sz="4000" dirty="0" smtClean="0"/>
              <a:t>of </a:t>
            </a:r>
            <a:r>
              <a:rPr lang="en-US" sz="4000" dirty="0" smtClean="0">
                <a:solidFill>
                  <a:srgbClr val="006600"/>
                </a:solidFill>
              </a:rPr>
              <a:t>%contaminated in whole river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</a:t>
            </a:r>
          </a:p>
        </p:txBody>
      </p:sp>
      <p:pic>
        <p:nvPicPr>
          <p:cNvPr id="27653" name="Picture 5" descr="j014962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4188" y="2205038"/>
            <a:ext cx="1624012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733800" y="2082800"/>
            <a:ext cx="3100388" cy="1193800"/>
            <a:chOff x="3733800" y="2082800"/>
            <a:chExt cx="3100388" cy="1193801"/>
          </a:xfrm>
        </p:grpSpPr>
        <p:pic>
          <p:nvPicPr>
            <p:cNvPr id="27655" name="Picture 6" descr="bd08894_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33800" y="2236788"/>
              <a:ext cx="1384300" cy="1039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7656" name="Group 9"/>
            <p:cNvGrpSpPr>
              <a:grpSpLocks/>
            </p:cNvGrpSpPr>
            <p:nvPr/>
          </p:nvGrpSpPr>
          <p:grpSpPr bwMode="auto">
            <a:xfrm>
              <a:off x="5119688" y="2082800"/>
              <a:ext cx="1714500" cy="584775"/>
              <a:chOff x="5119688" y="2082800"/>
              <a:chExt cx="1714500" cy="584775"/>
            </a:xfrm>
          </p:grpSpPr>
          <p:sp>
            <p:nvSpPr>
              <p:cNvPr id="27657" name="Line 7"/>
              <p:cNvSpPr>
                <a:spLocks noChangeShapeType="1"/>
              </p:cNvSpPr>
              <p:nvPr/>
            </p:nvSpPr>
            <p:spPr bwMode="auto">
              <a:xfrm flipH="1">
                <a:off x="5119688" y="2611438"/>
                <a:ext cx="1714500" cy="0"/>
              </a:xfrm>
              <a:prstGeom prst="line">
                <a:avLst/>
              </a:prstGeom>
              <a:noFill/>
              <a:ln w="44450">
                <a:solidFill>
                  <a:srgbClr val="008000"/>
                </a:solidFill>
                <a:prstDash val="dash"/>
                <a:round/>
                <a:headEnd/>
                <a:tailEnd type="stealth" w="lg" len="lg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05" name="Text Box 8"/>
              <p:cNvSpPr txBox="1">
                <a:spLocks noChangeArrowheads="1"/>
              </p:cNvSpPr>
              <p:nvPr/>
            </p:nvSpPr>
            <p:spPr bwMode="auto">
              <a:xfrm>
                <a:off x="5715000" y="2082800"/>
                <a:ext cx="649288" cy="584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sz="3200" b="1" dirty="0">
                    <a:solidFill>
                      <a:schemeClr val="accent2"/>
                    </a:solidFill>
                    <a:latin typeface="+mj-lt"/>
                  </a:rPr>
                  <a:t>??</a:t>
                </a:r>
              </a:p>
            </p:txBody>
          </p:sp>
        </p:grp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FE75FCEF-2C00-453D-8F19-57E1BCE16A7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06FE"/>
                </a:solidFill>
                <a:latin typeface="Comic Sans MS" pitchFamily="66" charset="0"/>
              </a:rPr>
              <a:t>p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6FE"/>
                </a:solidFill>
                <a:latin typeface="Comic Sans MS" pitchFamily="66" charset="0"/>
              </a:rPr>
              <a:t>0.46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  <a:endParaRPr lang="en-US" sz="6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algn="l"/>
            <a:r>
              <a:rPr lang="en-US" sz="6000" dirty="0" smtClean="0">
                <a:latin typeface="Comic Sans MS" pitchFamily="66" charset="0"/>
              </a:rPr>
              <a:t>  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99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382000" cy="32385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latin typeface="Euclid Symbol" charset="2"/>
                <a:cs typeface="Euclid Symbol" charset="2"/>
              </a:rPr>
              <a:t>-</a:t>
            </a:r>
            <a:r>
              <a:rPr lang="en-US" sz="10600" dirty="0" smtClean="0"/>
              <a:t>3</a:t>
            </a:r>
            <a:endParaRPr lang="en-US" sz="10600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A714B8FE-0580-4ED6-8597-F3A3D6623F8A}" type="slidenum">
              <a:rPr lang="en-US" smtClean="0"/>
              <a:pPr>
                <a:defRPr/>
              </a:pPr>
              <a:t>22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6D21BB0-6D03-4034-A4DE-775A83495C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Catch </a:t>
            </a:r>
            <a:r>
              <a:rPr lang="en-US" sz="5400" dirty="0" smtClean="0">
                <a:solidFill>
                  <a:srgbClr val="0000FF"/>
                </a:solidFill>
              </a:rPr>
              <a:t>500</a:t>
            </a:r>
            <a:r>
              <a:rPr lang="en-US" sz="5400" dirty="0" smtClean="0"/>
              <a:t> </a:t>
            </a:r>
            <a:r>
              <a:rPr lang="en-US" sz="5400" dirty="0" err="1" smtClean="0"/>
              <a:t>ﬁsh</a:t>
            </a:r>
            <a:r>
              <a:rPr lang="en-US" sz="5400" dirty="0" smtClean="0"/>
              <a:t>;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what is</a:t>
            </a:r>
            <a:r>
              <a:rPr lang="en-US" sz="5400" dirty="0" smtClean="0">
                <a:solidFill>
                  <a:srgbClr val="0000FF"/>
                </a:solidFill>
              </a:rPr>
              <a:t> probability</a:t>
            </a:r>
            <a:r>
              <a:rPr lang="en-US" sz="5400" dirty="0" smtClean="0"/>
              <a:t> that 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within 0.1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7030A0"/>
                </a:solidFill>
              </a:rPr>
              <a:t>actual</a:t>
            </a:r>
            <a:r>
              <a:rPr lang="en-US" sz="5400" dirty="0" smtClean="0"/>
              <a:t> fraction?</a:t>
            </a:r>
            <a:endParaRPr lang="en-US" sz="7200" dirty="0" smtClean="0"/>
          </a:p>
        </p:txBody>
      </p:sp>
      <p:pic>
        <p:nvPicPr>
          <p:cNvPr id="28677" name="Picture 4" descr="j014962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58763"/>
            <a:ext cx="1981200" cy="111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smtClean="0"/>
              <a:t>Model as Coin Tosses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23578D71-BE5D-4BBF-9B59-FB73E190AF0C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763000" cy="41910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p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fraction contaminated in river</a:t>
            </a:r>
          </a:p>
          <a:p>
            <a:pPr marL="0" indent="0" eaLnBrk="1" hangingPunct="1"/>
            <a:r>
              <a:rPr lang="en-US" sz="4400" dirty="0" smtClean="0"/>
              <a:t> test a fish    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toss bias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p </a:t>
            </a:r>
            <a:r>
              <a:rPr lang="en-US" sz="4400" dirty="0" smtClean="0"/>
              <a:t>coin</a:t>
            </a:r>
            <a:endParaRPr lang="en-US" sz="4400" dirty="0" smtClean="0">
              <a:solidFill>
                <a:schemeClr val="accent2"/>
              </a:solidFill>
            </a:endParaRPr>
          </a:p>
          <a:p>
            <a:pPr marL="0" indent="0" eaLnBrk="1" hangingPunct="1"/>
            <a:r>
              <a:rPr lang="en-US" sz="4400" dirty="0" smtClean="0"/>
              <a:t> catch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fish</a:t>
            </a:r>
            <a:r>
              <a:rPr lang="en-US" sz="4400" b="1" dirty="0" smtClean="0"/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↔</a:t>
            </a:r>
            <a:r>
              <a:rPr lang="en-US" sz="4400" dirty="0" smtClean="0"/>
              <a:t> toss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coins</a:t>
            </a:r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 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fraction contaminated                     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4400" dirty="0" smtClean="0"/>
              <a:t>            in the sample of </a:t>
            </a:r>
            <a:r>
              <a:rPr lang="en-US" sz="4400" dirty="0" err="1" smtClean="0">
                <a:solidFill>
                  <a:srgbClr val="0006FE"/>
                </a:solidFill>
              </a:rPr>
              <a:t>n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862638" y="457200"/>
            <a:ext cx="3230562" cy="914400"/>
            <a:chOff x="5863321" y="457200"/>
            <a:chExt cx="3229902" cy="914400"/>
          </a:xfrm>
        </p:grpSpPr>
        <p:pic>
          <p:nvPicPr>
            <p:cNvPr id="29702" name="Picture 5" descr="penn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457200"/>
              <a:ext cx="939823" cy="814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3" name="Picture 6" descr="j0149621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3321" y="457200"/>
              <a:ext cx="1756679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7467354" y="573088"/>
              <a:ext cx="715432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 smtClean="0">
                  <a:solidFill>
                    <a:srgbClr val="00B050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↔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1295400" y="1219200"/>
          <a:ext cx="6051550" cy="1946275"/>
        </p:xfrm>
        <a:graphic>
          <a:graphicData uri="http://schemas.openxmlformats.org/presentationml/2006/ole">
            <p:oleObj spid="_x0000_s320515" name="Equation" r:id="rId4" imgW="1854200" imgH="596900" progId="Equation.DSMT4">
              <p:embed/>
            </p:oleObj>
          </a:graphicData>
        </a:graphic>
      </p:graphicFrame>
      <p:graphicFrame>
        <p:nvGraphicFramePr>
          <p:cNvPr id="320516" name="Object 3"/>
          <p:cNvGraphicFramePr>
            <a:graphicFrameLocks noChangeAspect="1"/>
          </p:cNvGraphicFramePr>
          <p:nvPr/>
        </p:nvGraphicFramePr>
        <p:xfrm>
          <a:off x="855662" y="1177925"/>
          <a:ext cx="7297738" cy="1946275"/>
        </p:xfrm>
        <a:graphic>
          <a:graphicData uri="http://schemas.openxmlformats.org/presentationml/2006/ole">
            <p:oleObj spid="_x0000_s320516" name="Equation" r:id="rId5" imgW="2235200" imgH="596900" progId="Equation.DSMT4">
              <p:embed/>
            </p:oleObj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6705600" y="1501914"/>
            <a:ext cx="991177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  <a:latin typeface="+mj-lt"/>
              </a:rPr>
              <a:t>1/2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93377" y="2971800"/>
          <a:ext cx="7741023" cy="838200"/>
        </p:xfrm>
        <a:graphic>
          <a:graphicData uri="http://schemas.openxmlformats.org/presentationml/2006/ole">
            <p:oleObj spid="_x0000_s320519" name="Equation" r:id="rId6" imgW="1993900" imgH="21590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597494" y="3422650"/>
          <a:ext cx="3422306" cy="1835150"/>
        </p:xfrm>
        <a:graphic>
          <a:graphicData uri="http://schemas.openxmlformats.org/presentationml/2006/ole">
            <p:oleObj spid="_x0000_s320520" name="Equation" r:id="rId7" imgW="876300" imgH="469900" progId="Equation.DSMT4">
              <p:embed/>
            </p:oleObj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1295400" y="1219200"/>
          <a:ext cx="6051550" cy="1946275"/>
        </p:xfrm>
        <a:graphic>
          <a:graphicData uri="http://schemas.openxmlformats.org/presentationml/2006/ole">
            <p:oleObj spid="_x0000_s334850" name="Equation" r:id="rId4" imgW="1854200" imgH="596900" progId="Equation.DSMT4">
              <p:embed/>
            </p:oleObj>
          </a:graphicData>
        </a:graphic>
      </p:graphicFrame>
      <p:graphicFrame>
        <p:nvGraphicFramePr>
          <p:cNvPr id="320516" name="Object 3"/>
          <p:cNvGraphicFramePr>
            <a:graphicFrameLocks noChangeAspect="1"/>
          </p:cNvGraphicFramePr>
          <p:nvPr/>
        </p:nvGraphicFramePr>
        <p:xfrm>
          <a:off x="855662" y="1177925"/>
          <a:ext cx="7297738" cy="1946275"/>
        </p:xfrm>
        <a:graphic>
          <a:graphicData uri="http://schemas.openxmlformats.org/presentationml/2006/ole">
            <p:oleObj spid="_x0000_s334851" name="Equation" r:id="rId5" imgW="2235200" imgH="596900" progId="Equation.DSMT4">
              <p:embed/>
            </p:oleObj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6705600" y="1501914"/>
            <a:ext cx="991177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  <a:latin typeface="+mj-lt"/>
              </a:rPr>
              <a:t>1/2</a:t>
            </a:r>
          </a:p>
        </p:txBody>
      </p:sp>
      <p:graphicFrame>
        <p:nvGraphicFramePr>
          <p:cNvPr id="320518" name="Object 6"/>
          <p:cNvGraphicFramePr>
            <a:graphicFrameLocks noChangeAspect="1"/>
          </p:cNvGraphicFramePr>
          <p:nvPr/>
        </p:nvGraphicFramePr>
        <p:xfrm>
          <a:off x="819856" y="3886200"/>
          <a:ext cx="7104944" cy="1447800"/>
        </p:xfrm>
        <a:graphic>
          <a:graphicData uri="http://schemas.openxmlformats.org/presentationml/2006/ole">
            <p:oleObj spid="_x0000_s334852" name="Equation" r:id="rId6" imgW="1803400" imgH="368300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93377" y="2971800"/>
          <a:ext cx="7741023" cy="838200"/>
        </p:xfrm>
        <a:graphic>
          <a:graphicData uri="http://schemas.openxmlformats.org/presentationml/2006/ole">
            <p:oleObj spid="_x0000_s334853" name="Equation" r:id="rId7" imgW="1993900" imgH="215900" progId="Equation.DSMT4">
              <p:embed/>
            </p:oleObj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8372F5CC-0D0C-42AC-A06F-FCD924AC2FB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0"/>
            <a:ext cx="83867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our </a:t>
            </a:r>
            <a:r>
              <a:rPr lang="en-US" sz="4800" dirty="0">
                <a:latin typeface="Comic Sans MS" pitchFamily="66" charset="0"/>
              </a:rPr>
              <a:t>estimated fraction</a:t>
            </a:r>
            <a:r>
              <a:rPr lang="en-US" sz="4800" dirty="0" smtClean="0">
                <a:latin typeface="Comic Sans MS" pitchFamily="66" charset="0"/>
              </a:rPr>
              <a:t> will be within </a:t>
            </a:r>
            <a:r>
              <a:rPr lang="en-US" sz="4800" dirty="0" smtClean="0">
                <a:solidFill>
                  <a:srgbClr val="0006FE"/>
                </a:solidFill>
                <a:latin typeface="Comic Sans MS" pitchFamily="66" charset="0"/>
              </a:rPr>
              <a:t>0.1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actual  fraction of contaminated fish in the whole river.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Better estimate:</a:t>
            </a:r>
          </a:p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97200" y="869950"/>
          <a:ext cx="3251200" cy="2482850"/>
        </p:xfrm>
        <a:graphic>
          <a:graphicData uri="http://schemas.openxmlformats.org/presentationml/2006/ole">
            <p:oleObj spid="_x0000_s322562" name="Equation" r:id="rId3" imgW="698500" imgH="5334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20788" y="3276600"/>
          <a:ext cx="6615112" cy="2727325"/>
        </p:xfrm>
        <a:graphic>
          <a:graphicData uri="http://schemas.openxmlformats.org/presentationml/2006/ole">
            <p:oleObj spid="_x0000_s322563" name="Equation" r:id="rId4" imgW="1663700" imgH="6858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Better estimate:</a:t>
            </a:r>
          </a:p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450" y="1905000"/>
          <a:ext cx="9063038" cy="2524125"/>
        </p:xfrm>
        <a:graphic>
          <a:graphicData uri="http://schemas.openxmlformats.org/presentationml/2006/ole">
            <p:oleObj spid="_x0000_s1027" name="Equation" r:id="rId3" imgW="2463800" imgH="68580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-22225" y="4495800"/>
          <a:ext cx="9082088" cy="1096963"/>
        </p:xfrm>
        <a:graphic>
          <a:graphicData uri="http://schemas.openxmlformats.org/presentationml/2006/ole">
            <p:oleObj spid="_x0000_s1028" name="Equation" r:id="rId4" imgW="2946400" imgH="355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3711</TotalTime>
  <Words>598</Words>
  <Application>Microsoft Macintosh PowerPoint</Application>
  <PresentationFormat>On-screen Show (4:3)</PresentationFormat>
  <Paragraphs>136</Paragraphs>
  <Slides>22</Slides>
  <Notes>18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Comic Sans MS</vt:lpstr>
      <vt:lpstr>Euclid Symbol</vt:lpstr>
      <vt:lpstr>Euclid Math One</vt:lpstr>
      <vt:lpstr>Euclid</vt:lpstr>
      <vt:lpstr>Agency FB</vt:lpstr>
      <vt:lpstr>cmsy10</vt:lpstr>
      <vt:lpstr>Euclid Extra</vt:lpstr>
      <vt:lpstr>1_Default Design</vt:lpstr>
      <vt:lpstr>Equation</vt:lpstr>
      <vt:lpstr>Slide 1</vt:lpstr>
      <vt:lpstr>Sampling</vt:lpstr>
      <vt:lpstr>Sampling Questions</vt:lpstr>
      <vt:lpstr>Model as Coin Tosses</vt:lpstr>
      <vt:lpstr>Pairwise Independent Sampling</vt:lpstr>
      <vt:lpstr>Pairwise Independent Sampling</vt:lpstr>
      <vt:lpstr>Confidence in our estimate</vt:lpstr>
      <vt:lpstr>Sampling using Binomial PDF</vt:lpstr>
      <vt:lpstr>Sampling using Binomial PDF</vt:lpstr>
      <vt:lpstr>Sampling using Binomial PDF</vt:lpstr>
      <vt:lpstr>Sampling using Binomial PDF</vt:lpstr>
      <vt:lpstr>Sampling using Binomial PDF</vt:lpstr>
      <vt:lpstr>Sampling using Binomial PDF</vt:lpstr>
      <vt:lpstr>Confidence in our estimate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  <vt:lpstr>Team Problems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304</cp:revision>
  <cp:lastPrinted>2010-05-04T16:08:34Z</cp:lastPrinted>
  <dcterms:created xsi:type="dcterms:W3CDTF">2011-05-02T01:58:36Z</dcterms:created>
  <dcterms:modified xsi:type="dcterms:W3CDTF">2011-05-02T02:18:22Z</dcterms:modified>
</cp:coreProperties>
</file>