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786" r:id="rId2"/>
    <p:sldId id="787" r:id="rId3"/>
    <p:sldId id="788" r:id="rId4"/>
    <p:sldId id="789" r:id="rId5"/>
    <p:sldId id="790" r:id="rId6"/>
    <p:sldId id="791" r:id="rId7"/>
    <p:sldId id="792" r:id="rId8"/>
    <p:sldId id="793" r:id="rId9"/>
    <p:sldId id="794" r:id="rId10"/>
    <p:sldId id="795" r:id="rId11"/>
    <p:sldId id="796" r:id="rId12"/>
    <p:sldId id="797" r:id="rId13"/>
    <p:sldId id="798" r:id="rId14"/>
    <p:sldId id="799" r:id="rId15"/>
    <p:sldId id="800" r:id="rId16"/>
    <p:sldId id="804" r:id="rId17"/>
    <p:sldId id="803" r:id="rId18"/>
    <p:sldId id="807" r:id="rId19"/>
    <p:sldId id="805" r:id="rId20"/>
    <p:sldId id="806" r:id="rId21"/>
  </p:sldIdLst>
  <p:sldSz cx="9144000" cy="6858000" type="screen4x3"/>
  <p:notesSz cx="9601200" cy="7315200"/>
  <p:custDataLst>
    <p:tags r:id="rId2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146" d="100"/>
          <a:sy n="146" d="100"/>
        </p:scale>
        <p:origin x="-104" y="-25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C95C-E156-4CFA-9E1D-3264D978AFB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34F2-EE9E-497D-96B7-11A47950A70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C3F620-D4F0-4A50-B64A-CFA5CEC6197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70877-DF25-4170-830B-1A676786250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CA83AA-7D44-404C-8C75-2B192AADC84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5BA45-4AB8-48C1-A27B-78FC7B0BE89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E04FF-4AB4-48D1-A52F-EAD3413C465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7B4D-D49A-486A-AE90-2F39BE6407E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7C0F5-24B4-4E48-9DF5-1D5B033A10B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5764B-E534-442D-9798-38654F0CC4A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4C01B-2D36-4397-99BF-86714BA65A7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9FE73-0FB9-4051-8BFD-9E7058DDEE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stable.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12285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April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2013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41.emf"/><Relationship Id="rId7" Type="http://schemas.openxmlformats.org/officeDocument/2006/relationships/image" Target="../media/image29.wmf"/><Relationship Id="rId8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emf"/><Relationship Id="rId12" Type="http://schemas.openxmlformats.org/officeDocument/2006/relationships/image" Target="../media/image51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w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image" Target="../media/image60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w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6" Type="http://schemas.openxmlformats.org/officeDocument/2006/relationships/image" Target="../media/image54.emf"/><Relationship Id="rId7" Type="http://schemas.openxmlformats.org/officeDocument/2006/relationships/image" Target="../media/image55.emf"/><Relationship Id="rId8" Type="http://schemas.openxmlformats.org/officeDocument/2006/relationships/image" Target="../media/image56.emf"/><Relationship Id="rId9" Type="http://schemas.openxmlformats.org/officeDocument/2006/relationships/image" Target="../media/image57.emf"/><Relationship Id="rId10" Type="http://schemas.openxmlformats.org/officeDocument/2006/relationships/image" Target="../media/image5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9.emf"/><Relationship Id="rId1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1.jpe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6" Type="http://schemas.openxmlformats.org/officeDocument/2006/relationships/image" Target="../media/image26.emf"/><Relationship Id="rId7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3.wmf"/><Relationship Id="rId8" Type="http://schemas.openxmlformats.org/officeDocument/2006/relationships/image" Target="../media/image28.emf"/><Relationship Id="rId9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emf"/><Relationship Id="rId12" Type="http://schemas.openxmlformats.org/officeDocument/2006/relationships/image" Target="../media/image38.emf"/><Relationship Id="rId13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wmf"/><Relationship Id="rId4" Type="http://schemas.openxmlformats.org/officeDocument/2006/relationships/image" Target="../media/image30.emf"/><Relationship Id="rId5" Type="http://schemas.openxmlformats.org/officeDocument/2006/relationships/image" Target="../media/image31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8" Type="http://schemas.openxmlformats.org/officeDocument/2006/relationships/image" Target="../media/image34.emf"/><Relationship Id="rId9" Type="http://schemas.openxmlformats.org/officeDocument/2006/relationships/image" Target="../media/image35.emf"/><Relationship Id="rId10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90588" y="1552485"/>
            <a:ext cx="7380287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96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96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805113" y="839788"/>
            <a:ext cx="35560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5400" dirty="0">
                <a:solidFill>
                  <a:schemeClr val="accent2"/>
                </a:solidFill>
                <a:latin typeface="Comic Sans MS" pitchFamily="66" charset="0"/>
              </a:rPr>
              <a:t>Trouble!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53388" y="1002536"/>
            <a:ext cx="8604173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Boy 4 likes Girl C </a:t>
            </a:r>
            <a:r>
              <a:rPr lang="en-US" dirty="0">
                <a:solidFill>
                  <a:schemeClr val="hlink"/>
                </a:solidFill>
                <a:latin typeface="Comic Sans MS" pitchFamily="66" charset="0"/>
              </a:rPr>
              <a:t>better than his wife</a:t>
            </a:r>
            <a:r>
              <a:rPr lang="en-US" dirty="0">
                <a:latin typeface="Comic Sans MS" pitchFamily="66" charset="0"/>
              </a:rPr>
              <a:t>.</a:t>
            </a: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19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081213" y="839788"/>
            <a:ext cx="50038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>
                <a:latin typeface="Comic Sans MS" pitchFamily="66" charset="0"/>
              </a:rPr>
              <a:t>and</a:t>
            </a:r>
            <a:r>
              <a:rPr lang="en-US" sz="4800" dirty="0">
                <a:solidFill>
                  <a:schemeClr val="hlink"/>
                </a:solidFill>
                <a:latin typeface="Comic Sans MS" pitchFamily="66" charset="0"/>
              </a:rPr>
              <a:t> vice-versa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035800" y="31115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C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574800" y="30861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</a:t>
            </a:r>
          </a:p>
        </p:txBody>
      </p:sp>
      <p:pic>
        <p:nvPicPr>
          <p:cNvPr id="19462" name="Picture 6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857375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72300" y="19319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046913" y="5973763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B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611313" y="5948363"/>
            <a:ext cx="441146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</a:t>
            </a:r>
          </a:p>
        </p:txBody>
      </p:sp>
      <p:pic>
        <p:nvPicPr>
          <p:cNvPr id="19466" name="Picture 10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2888" y="474503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11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59613" y="479425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311400" y="2586038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489200" y="5499100"/>
            <a:ext cx="462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pPr>
              <a:buNone/>
            </a:pPr>
            <a:endParaRPr lang="en-US">
              <a:latin typeface="Comic Sans MS" pitchFamily="66" charset="0"/>
            </a:endParaRPr>
          </a:p>
        </p:txBody>
      </p:sp>
      <p:pic>
        <p:nvPicPr>
          <p:cNvPr id="19470" name="Picture 14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6875" y="2116138"/>
            <a:ext cx="75247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SO00849_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44975" y="5049838"/>
            <a:ext cx="674688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2B8E347E-677A-4E30-A3F0-9D3A7DB1A69B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390775" y="3095625"/>
            <a:ext cx="4537075" cy="22891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 type="triangle" w="lg" len="lg"/>
            <a:tailEnd type="non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263775" y="2892425"/>
            <a:ext cx="4664075" cy="2339975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pPr>
              <a:buNone/>
            </a:pPr>
            <a:endParaRPr lang="en-US"/>
          </a:p>
        </p:txBody>
      </p:sp>
      <p:pic>
        <p:nvPicPr>
          <p:cNvPr id="20" name="Picture 5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47148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7" descr="j0188235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3300" y="3216275"/>
            <a:ext cx="5334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170113" y="839788"/>
            <a:ext cx="48260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800" dirty="0" smtClean="0">
                <a:latin typeface="Comic Sans MS" pitchFamily="66" charset="0"/>
              </a:rPr>
              <a:t>a</a:t>
            </a:r>
            <a:r>
              <a:rPr lang="en-US" sz="4800" dirty="0" smtClean="0">
                <a:solidFill>
                  <a:schemeClr val="hlink"/>
                </a:solidFill>
                <a:latin typeface="Comic Sans MS" pitchFamily="66" charset="0"/>
              </a:rPr>
              <a:t> rogue </a:t>
            </a:r>
            <a:r>
              <a:rPr lang="en-US" sz="4800" dirty="0" smtClean="0">
                <a:latin typeface="Comic Sans MS" pitchFamily="66" charset="0"/>
              </a:rPr>
              <a:t>couple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774700" y="4294188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6215196" y="1593219"/>
            <a:ext cx="2235200" cy="21844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820" y="1349865"/>
            <a:ext cx="8107400" cy="411449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</a:rPr>
              <a:t>Stable Marriage Problem</a:t>
            </a:r>
            <a:r>
              <a:rPr lang="en-US" sz="5400" dirty="0" smtClean="0"/>
              <a:t>: 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Marry everyone without any rogue couples!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CA113C7-4A69-4D0A-8924-84FEF30BA8F2}" type="slidenum">
              <a:rPr lang="en-US" smtClean="0"/>
              <a:pPr/>
              <a:t>14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186985" y="2699134"/>
            <a:ext cx="678922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800" dirty="0">
                <a:latin typeface="Comic Sans MS" pitchFamily="66" charset="0"/>
              </a:rPr>
              <a:t>Let’s try it!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E41154B0-5C1C-432B-A485-A8409E795085}" type="slidenum">
              <a:rPr lang="en-US" smtClean="0"/>
              <a:pPr/>
              <a:t>15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5557" y="87920"/>
            <a:ext cx="5427785" cy="949572"/>
          </a:xfrm>
        </p:spPr>
        <p:txBody>
          <a:bodyPr/>
          <a:lstStyle/>
          <a:p>
            <a:pPr eaLnBrk="1" hangingPunct="1"/>
            <a:r>
              <a:rPr lang="en-US" dirty="0" smtClean="0"/>
              <a:t>Stable Marriage I.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7749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A</a:t>
            </a:r>
          </a:p>
        </p:txBody>
      </p:sp>
      <p:pic>
        <p:nvPicPr>
          <p:cNvPr id="2867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87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1299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221449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B</a:t>
            </a:r>
          </a:p>
        </p:txBody>
      </p:sp>
      <p:pic>
        <p:nvPicPr>
          <p:cNvPr id="28679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9837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31037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009099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8682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2249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3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74237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730787" y="4641850"/>
            <a:ext cx="7826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D</a:t>
            </a:r>
          </a:p>
        </p:txBody>
      </p:sp>
      <p:pic>
        <p:nvPicPr>
          <p:cNvPr id="28685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94262" y="33496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6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45137" y="33734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786724" y="4614863"/>
            <a:ext cx="81464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E</a:t>
            </a:r>
          </a:p>
        </p:txBody>
      </p:sp>
      <p:pic>
        <p:nvPicPr>
          <p:cNvPr id="28688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16849" y="33718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9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51862" y="33702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0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8712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29399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53562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87949" y="36766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9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1337" y="37242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2679" name="Text Box 23"/>
          <p:cNvSpPr txBox="1">
            <a:spLocks noChangeArrowheads="1"/>
          </p:cNvSpPr>
          <p:nvPr/>
        </p:nvSpPr>
        <p:spPr bwMode="auto">
          <a:xfrm>
            <a:off x="1271660" y="5508625"/>
            <a:ext cx="6481261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all girls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get 1st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choice</a:t>
            </a:r>
            <a:endParaRPr lang="en-US" sz="48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869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72662" y="6583363"/>
            <a:ext cx="1481137" cy="244475"/>
          </a:xfrm>
          <a:noFill/>
        </p:spPr>
        <p:txBody>
          <a:bodyPr/>
          <a:lstStyle/>
          <a:p>
            <a:r>
              <a:rPr lang="en-US" dirty="0" smtClean="0"/>
              <a:t>stable.</a:t>
            </a:r>
            <a:fld id="{8903EEE6-9396-413A-81EB-3D943BD7359C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2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Stable Marriage II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20800" y="2705100"/>
            <a:ext cx="85792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A</a:t>
            </a:r>
          </a:p>
        </p:txBody>
      </p:sp>
      <p:pic>
        <p:nvPicPr>
          <p:cNvPr id="27652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15017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5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15255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4254500" y="2754313"/>
            <a:ext cx="81624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B</a:t>
            </a:r>
          </a:p>
        </p:txBody>
      </p:sp>
      <p:pic>
        <p:nvPicPr>
          <p:cNvPr id="2765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15509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16002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7042150" y="2697163"/>
            <a:ext cx="80502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C</a:t>
            </a:r>
          </a:p>
        </p:txBody>
      </p:sp>
      <p:pic>
        <p:nvPicPr>
          <p:cNvPr id="27658" name="Picture 10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1517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15414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2763838" y="4222750"/>
            <a:ext cx="85472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D</a:t>
            </a:r>
          </a:p>
        </p:txBody>
      </p:sp>
      <p:pic>
        <p:nvPicPr>
          <p:cNvPr id="27661" name="Picture 13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0194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2" name="Picture 14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0432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19775" y="4195763"/>
            <a:ext cx="74892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E</a:t>
            </a:r>
          </a:p>
        </p:txBody>
      </p:sp>
      <p:pic>
        <p:nvPicPr>
          <p:cNvPr id="27664" name="Picture 16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0416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7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0400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8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18494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7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19526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8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18319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9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33464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70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33940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1935329" y="4971322"/>
            <a:ext cx="5349541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“boy optimal”</a:t>
            </a:r>
            <a:endParaRPr lang="en-US" sz="66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276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BD4785E0-7537-4287-B2C9-291C761FDE08}" type="slidenum">
              <a:rPr lang="en-US" smtClean="0"/>
              <a:pPr/>
              <a:t>17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</a:t>
            </a:r>
            <a:r>
              <a:rPr lang="en-US" sz="4800" dirty="0" smtClean="0"/>
              <a:t>Clients &amp; Servers</a:t>
            </a:r>
            <a:endParaRPr lang="en-US" sz="4800" dirty="0" smtClean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048193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7" y="1287080"/>
            <a:ext cx="8619240" cy="4525415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smtClean="0"/>
              <a:t>More than a puzzle:</a:t>
            </a:r>
          </a:p>
          <a:p>
            <a:pPr eaLnBrk="1" hangingPunct="1"/>
            <a:r>
              <a:rPr lang="en-US" sz="4800" dirty="0" smtClean="0"/>
              <a:t>College Admissions</a:t>
            </a:r>
          </a:p>
          <a:p>
            <a:pPr lvl="1" eaLnBrk="1" hangingPunct="1">
              <a:spcBef>
                <a:spcPct val="0"/>
              </a:spcBef>
              <a:buNone/>
            </a:pPr>
            <a:r>
              <a:rPr lang="en-US" sz="2400" dirty="0" smtClean="0"/>
              <a:t>			(original Gale &amp; Shapley paper, 1962)</a:t>
            </a:r>
            <a:endParaRPr lang="en-US" sz="4400" dirty="0" smtClean="0"/>
          </a:p>
          <a:p>
            <a:pPr eaLnBrk="1" hangingPunct="1"/>
            <a:r>
              <a:rPr lang="en-US" sz="4400" dirty="0" smtClean="0"/>
              <a:t>Matching Hospitals &amp; Residents.</a:t>
            </a:r>
          </a:p>
          <a:p>
            <a:pPr eaLnBrk="1" hangingPunct="1"/>
            <a:r>
              <a:rPr lang="en-US" sz="4800" dirty="0" smtClean="0"/>
              <a:t>Matching Dance Partners.</a:t>
            </a:r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stable.</a:t>
            </a:r>
            <a:fld id="{0E34B4AB-722C-48E8-93E1-D16C68AF395B}" type="slidenum">
              <a:rPr lang="en-US" smtClean="0"/>
              <a:pPr>
                <a:buFont typeface="Arial"/>
                <a:buChar char="•"/>
              </a:pPr>
              <a:t>19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84300" y="1112838"/>
            <a:ext cx="6324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000" dirty="0">
                <a:latin typeface="Comic Sans MS" pitchFamily="66" charset="0"/>
              </a:rPr>
              <a:t>A Marriage Problem</a:t>
            </a:r>
          </a:p>
        </p:txBody>
      </p:sp>
      <p:pic>
        <p:nvPicPr>
          <p:cNvPr id="11268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5400" y="2609850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438400" y="2152650"/>
            <a:ext cx="5156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1      </a:t>
            </a:r>
            <a:r>
              <a:rPr lang="en-US" sz="3200" dirty="0" smtClean="0">
                <a:latin typeface="Comic Sans MS" pitchFamily="66" charset="0"/>
              </a:rPr>
              <a:t>2      </a:t>
            </a:r>
            <a:r>
              <a:rPr lang="en-US" sz="3200" dirty="0">
                <a:latin typeface="Comic Sans MS" pitchFamily="66" charset="0"/>
              </a:rPr>
              <a:t>3     </a:t>
            </a:r>
            <a:r>
              <a:rPr lang="en-US" sz="3200" dirty="0" smtClean="0">
                <a:latin typeface="Comic Sans MS" pitchFamily="66" charset="0"/>
              </a:rPr>
              <a:t>4     5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1273" name="Picture 9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43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528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438400" y="3981450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557240" y="5510862"/>
            <a:ext cx="546100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3200" dirty="0">
                <a:latin typeface="Comic Sans MS" pitchFamily="66" charset="0"/>
              </a:rPr>
              <a:t>A	</a:t>
            </a:r>
            <a:r>
              <a:rPr lang="en-US" sz="3200" dirty="0" smtClean="0">
                <a:latin typeface="Comic Sans MS" pitchFamily="66" charset="0"/>
              </a:rPr>
              <a:t>B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>
                <a:latin typeface="Comic Sans MS" pitchFamily="66" charset="0"/>
              </a:rPr>
              <a:t>C     </a:t>
            </a:r>
            <a:r>
              <a:rPr lang="en-US" sz="3200" dirty="0" smtClean="0">
                <a:latin typeface="Comic Sans MS" pitchFamily="66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3200" dirty="0" smtClean="0">
                <a:latin typeface="Comic Sans MS" pitchFamily="66" charset="0"/>
              </a:rPr>
              <a:t>E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76325" y="2867025"/>
            <a:ext cx="1295547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Boys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5525" y="4238625"/>
            <a:ext cx="1316386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>
                <a:latin typeface="Comic Sans MS" pitchFamily="66" charset="0"/>
              </a:rPr>
              <a:t>Girls</a:t>
            </a:r>
          </a:p>
        </p:txBody>
      </p:sp>
      <p:sp>
        <p:nvSpPr>
          <p:cNvPr id="112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83C04413-F31C-46EF-A14A-12FA29716134}" type="slidenum">
              <a:rPr lang="en-US" smtClean="0"/>
              <a:pPr/>
              <a:t>2</a:t>
            </a:fld>
            <a:endParaRPr lang="en-US" dirty="0" smtClean="0"/>
          </a:p>
        </p:txBody>
      </p:sp>
      <p:pic>
        <p:nvPicPr>
          <p:cNvPr id="19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214" y="2631678"/>
            <a:ext cx="9001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33414" y="4003278"/>
            <a:ext cx="54451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30723" name="Picture 3" descr="ifair99-m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525" y="1165225"/>
            <a:ext cx="7113588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F8712C4-DC69-4BDF-A3AC-8A5CC2E744F0}" type="slidenum">
              <a:rPr lang="en-US" smtClean="0"/>
              <a:pPr/>
              <a:t>20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562100" y="2159000"/>
            <a:ext cx="60198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Boys			Girls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1 : CBEAD</a:t>
            </a:r>
            <a:r>
              <a:rPr lang="en-US" dirty="0">
                <a:latin typeface="Comic Sans MS" pitchFamily="66" charset="0"/>
              </a:rPr>
              <a:t>		A : 35214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 		B : 52143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 		C : 43512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 		D : 12345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 		E : </a:t>
            </a:r>
            <a:r>
              <a:rPr lang="en-US" dirty="0" smtClean="0">
                <a:latin typeface="Comic Sans MS" pitchFamily="66" charset="0"/>
              </a:rPr>
              <a:t>23415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sz="3200" dirty="0">
              <a:latin typeface="Comic Sans MS" pitchFamily="66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62479" y="1023327"/>
            <a:ext cx="3695242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800" dirty="0" smtClean="0">
                <a:latin typeface="Comic Sans MS" pitchFamily="66" charset="0"/>
              </a:rPr>
              <a:t>Preferences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12293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6622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251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784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8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000" y="4368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49530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78400" y="4394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 descr="j0135033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78400" y="3810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0" name="Picture 12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78400" y="32512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13" descr="j0135033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27051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78400" y="4953000"/>
            <a:ext cx="244475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C0BF01FB-F263-430F-8EA4-534DA2179AEB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03300" y="1448163"/>
            <a:ext cx="2616200" cy="413036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1:  CBEAD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331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36838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400" y="32258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400" y="37592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0400" y="43434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0400" y="4927600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114800" y="2713038"/>
            <a:ext cx="4845021" cy="158197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400">
                <a:latin typeface="Comic Sans MS" pitchFamily="66" charset="0"/>
              </a:rPr>
              <a:t>Try “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greedy</a:t>
            </a:r>
            <a:r>
              <a:rPr lang="en-US" sz="4400">
                <a:latin typeface="Comic Sans MS" pitchFamily="66" charset="0"/>
              </a:rPr>
              <a:t>” </a:t>
            </a:r>
          </a:p>
          <a:p>
            <a:pPr>
              <a:buNone/>
            </a:pPr>
            <a:r>
              <a:rPr lang="en-US" sz="4400">
                <a:latin typeface="Comic Sans MS" pitchFamily="66" charset="0"/>
              </a:rPr>
              <a:t>strategy for boys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3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0419666E-7CA3-4CCC-9041-CB2FD4A6C414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023188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1</a:t>
            </a:r>
            <a:r>
              <a:rPr lang="en-US" dirty="0">
                <a:latin typeface="Comic Sans MS" pitchFamily="66" charset="0"/>
              </a:rPr>
              <a:t>: 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BEAD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ABECD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DCBAE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ACDBE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ABDEC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grpSp>
        <p:nvGrpSpPr>
          <p:cNvPr id="2" name="Group 22"/>
          <p:cNvGrpSpPr/>
          <p:nvPr/>
        </p:nvGrpSpPr>
        <p:grpSpPr>
          <a:xfrm>
            <a:off x="939800" y="2926123"/>
            <a:ext cx="2667000" cy="2557275"/>
            <a:chOff x="939800" y="3065463"/>
            <a:chExt cx="2667000" cy="2557275"/>
          </a:xfrm>
        </p:grpSpPr>
        <p:sp>
          <p:nvSpPr>
            <p:cNvPr id="14354" name="Line 5"/>
            <p:cNvSpPr>
              <a:spLocks noChangeShapeType="1"/>
            </p:cNvSpPr>
            <p:nvPr/>
          </p:nvSpPr>
          <p:spPr bwMode="auto">
            <a:xfrm>
              <a:off x="939800" y="3065463"/>
              <a:ext cx="26670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6"/>
            <p:cNvSpPr>
              <a:spLocks noChangeShapeType="1"/>
            </p:cNvSpPr>
            <p:nvPr/>
          </p:nvSpPr>
          <p:spPr bwMode="auto">
            <a:xfrm flipV="1">
              <a:off x="2814036" y="5241738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2537816" y="3438701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8"/>
            <p:cNvSpPr>
              <a:spLocks noChangeShapeType="1"/>
            </p:cNvSpPr>
            <p:nvPr/>
          </p:nvSpPr>
          <p:spPr bwMode="auto">
            <a:xfrm flipV="1">
              <a:off x="2014296" y="4630024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9"/>
            <p:cNvSpPr>
              <a:spLocks noChangeShapeType="1"/>
            </p:cNvSpPr>
            <p:nvPr/>
          </p:nvSpPr>
          <p:spPr bwMode="auto">
            <a:xfrm flipV="1">
              <a:off x="2023116" y="4043710"/>
              <a:ext cx="304800" cy="3810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50596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395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729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571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41358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4020541" y="1769740"/>
            <a:ext cx="4775666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1</a:t>
            </a:r>
            <a:r>
              <a:rPr lang="en-US" dirty="0">
                <a:latin typeface="Comic Sans MS" pitchFamily="66" charset="0"/>
              </a:rPr>
              <a:t> 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C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(his 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315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FF"/>
                </a:solidFill>
                <a:latin typeface="Comic Sans MS" pitchFamily="66" charset="0"/>
              </a:rPr>
              <a:t>C</a:t>
            </a: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3690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CC"/>
                </a:solidFill>
                <a:latin typeface="Comic Sans MS" pitchFamily="66" charset="0"/>
              </a:rPr>
              <a:t>1</a:t>
            </a: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 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 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 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1" name="Picture 10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6438" y="2640013"/>
            <a:ext cx="40005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2 : </a:t>
            </a:r>
            <a:r>
              <a:rPr lang="en-US" dirty="0" smtClean="0">
                <a:latin typeface="Comic Sans MS" pitchFamily="66" charset="0"/>
              </a:rPr>
              <a:t>ABED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28700" y="2159000"/>
            <a:ext cx="2616200" cy="35394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endParaRPr lang="en-US" dirty="0">
              <a:solidFill>
                <a:srgbClr val="3366FF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latin typeface="Comic Sans MS" pitchFamily="66" charset="0"/>
              </a:rPr>
              <a:t>2</a:t>
            </a:r>
            <a:r>
              <a:rPr lang="en-US" dirty="0">
                <a:latin typeface="Comic Sans MS" pitchFamily="66" charset="0"/>
              </a:rPr>
              <a:t> :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latin typeface="Comic Sans MS" pitchFamily="66" charset="0"/>
              </a:rPr>
              <a:t>BED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3 : </a:t>
            </a:r>
            <a:r>
              <a:rPr lang="en-US" dirty="0" smtClean="0">
                <a:latin typeface="Comic Sans MS" pitchFamily="66" charset="0"/>
              </a:rPr>
              <a:t>DBAE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4 : </a:t>
            </a:r>
            <a:r>
              <a:rPr lang="en-US" dirty="0" smtClean="0">
                <a:latin typeface="Comic Sans MS" pitchFamily="66" charset="0"/>
              </a:rPr>
              <a:t>ADBE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5 : </a:t>
            </a:r>
            <a:r>
              <a:rPr lang="en-US" dirty="0" smtClean="0">
                <a:latin typeface="Comic Sans MS" pitchFamily="66" charset="0"/>
              </a:rPr>
              <a:t>ABDE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pic>
        <p:nvPicPr>
          <p:cNvPr id="14342" name="Picture 11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2289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12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038" y="37623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3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038" y="43465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4" descr="j023289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1038" y="4930775"/>
            <a:ext cx="400050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781577" y="1769740"/>
            <a:ext cx="5044971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Marry </a:t>
            </a:r>
            <a:r>
              <a:rPr lang="en-US" dirty="0">
                <a:solidFill>
                  <a:srgbClr val="3366FF"/>
                </a:solidFill>
                <a:latin typeface="Comic Sans MS" pitchFamily="66" charset="0"/>
              </a:rPr>
              <a:t>Boy </a:t>
            </a:r>
            <a:r>
              <a:rPr lang="en-US" dirty="0" smtClean="0">
                <a:solidFill>
                  <a:srgbClr val="3366FF"/>
                </a:solidFill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with 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Girl </a:t>
            </a:r>
            <a:r>
              <a:rPr lang="en-US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dirty="0">
              <a:solidFill>
                <a:srgbClr val="FF00FF"/>
              </a:solidFill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his remaining </a:t>
            </a:r>
            <a:r>
              <a:rPr lang="en-US" dirty="0">
                <a:latin typeface="Comic Sans MS" pitchFamily="66" charset="0"/>
              </a:rPr>
              <a:t>1</a:t>
            </a:r>
            <a:r>
              <a:rPr lang="en-US" baseline="30000" dirty="0">
                <a:latin typeface="Comic Sans MS" pitchFamily="66" charset="0"/>
              </a:rPr>
              <a:t>st</a:t>
            </a:r>
            <a:r>
              <a:rPr lang="en-US" dirty="0">
                <a:latin typeface="Comic Sans MS" pitchFamily="66" charset="0"/>
              </a:rPr>
              <a:t> choice)</a:t>
            </a:r>
          </a:p>
        </p:txBody>
      </p:sp>
      <p:sp>
        <p:nvSpPr>
          <p:cNvPr id="14347" name="Text Box 16"/>
          <p:cNvSpPr txBox="1">
            <a:spLocks noChangeArrowheads="1"/>
          </p:cNvSpPr>
          <p:nvPr/>
        </p:nvSpPr>
        <p:spPr bwMode="auto">
          <a:xfrm>
            <a:off x="7772400" y="5029200"/>
            <a:ext cx="484428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FF"/>
                </a:solidFill>
                <a:latin typeface="Comic Sans MS" pitchFamily="66" charset="0"/>
              </a:rPr>
              <a:t>A</a:t>
            </a:r>
            <a:endParaRPr lang="en-US" sz="3200" dirty="0">
              <a:solidFill>
                <a:srgbClr val="FF00FF"/>
              </a:solidFill>
              <a:latin typeface="Comic Sans MS" pitchFamily="66" charset="0"/>
            </a:endParaRPr>
          </a:p>
        </p:txBody>
      </p:sp>
      <p:sp>
        <p:nvSpPr>
          <p:cNvPr id="14348" name="Text Box 17"/>
          <p:cNvSpPr txBox="1">
            <a:spLocks noChangeArrowheads="1"/>
          </p:cNvSpPr>
          <p:nvPr/>
        </p:nvSpPr>
        <p:spPr bwMode="auto">
          <a:xfrm>
            <a:off x="5156200" y="5080000"/>
            <a:ext cx="43473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  <a:latin typeface="Comic Sans MS" pitchFamily="66" charset="0"/>
              </a:rPr>
              <a:t>2</a:t>
            </a:r>
            <a:endParaRPr lang="en-US" sz="3200" dirty="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14349" name="Picture 18" descr="j0232890[1]"/>
          <p:cNvPicPr>
            <a:picLocks noGrp="1" noChangeAspect="1" noChangeArrowheads="1"/>
          </p:cNvPicPr>
          <p:nvPr>
            <p:ph idx="1"/>
          </p:nvPr>
        </p:nvPicPr>
        <p:blipFill>
          <a:blip r:embed="rId7"/>
          <a:srcRect/>
          <a:stretch>
            <a:fillRect/>
          </a:stretch>
        </p:blipFill>
        <p:spPr>
          <a:xfrm>
            <a:off x="4879975" y="3235325"/>
            <a:ext cx="1262063" cy="1858963"/>
          </a:xfrm>
          <a:noFill/>
        </p:spPr>
      </p:pic>
      <p:pic>
        <p:nvPicPr>
          <p:cNvPr id="14350" name="Picture 1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07300" y="3276600"/>
            <a:ext cx="7651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1" name="Picture 20" descr="SO00849_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05563" y="3635375"/>
            <a:ext cx="795337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52" name="Text Box 21"/>
          <p:cNvSpPr txBox="1">
            <a:spLocks noChangeArrowheads="1"/>
          </p:cNvSpPr>
          <p:nvPr/>
        </p:nvSpPr>
        <p:spPr bwMode="auto">
          <a:xfrm>
            <a:off x="657225" y="1835150"/>
            <a:ext cx="2525852" cy="5847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Preferences</a:t>
            </a:r>
          </a:p>
        </p:txBody>
      </p:sp>
      <p:sp>
        <p:nvSpPr>
          <p:cNvPr id="143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FE68BFD7-2293-4335-8F0C-8906D63F2AF3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021158" y="1123721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Next: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72004" y="3600928"/>
            <a:ext cx="2082800" cy="1854200"/>
            <a:chOff x="592" y="2303"/>
            <a:chExt cx="1312" cy="1168"/>
          </a:xfrm>
        </p:grpSpPr>
        <p:sp>
          <p:nvSpPr>
            <p:cNvPr id="18" name="Line 5"/>
            <p:cNvSpPr>
              <a:spLocks noChangeShapeType="1"/>
            </p:cNvSpPr>
            <p:nvPr/>
          </p:nvSpPr>
          <p:spPr bwMode="auto">
            <a:xfrm flipV="1">
              <a:off x="1056" y="3231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1056" y="286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1440" y="2527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V="1">
              <a:off x="592" y="2303"/>
              <a:ext cx="13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Stable Marriage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38175" y="990600"/>
            <a:ext cx="7766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sz="4400">
                <a:latin typeface="Comic Sans MS" pitchFamily="66" charset="0"/>
              </a:rPr>
              <a:t>Final “boy greedy” marriages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20800" y="33528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1  C</a:t>
            </a:r>
          </a:p>
        </p:txBody>
      </p:sp>
      <p:pic>
        <p:nvPicPr>
          <p:cNvPr id="18437" name="Picture 5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738" y="214947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 descr="j0135033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4350" y="2173288"/>
            <a:ext cx="50958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254500" y="3402013"/>
            <a:ext cx="981359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2  A</a:t>
            </a:r>
          </a:p>
        </p:txBody>
      </p:sp>
      <p:pic>
        <p:nvPicPr>
          <p:cNvPr id="18440" name="Picture 8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52888" y="2198688"/>
            <a:ext cx="83978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4088" y="2247900"/>
            <a:ext cx="509587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042150" y="3344863"/>
            <a:ext cx="978153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3  D</a:t>
            </a:r>
          </a:p>
        </p:txBody>
      </p:sp>
      <p:pic>
        <p:nvPicPr>
          <p:cNvPr id="18443" name="Picture 11" descr="j0232890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45300" y="21653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2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507288" y="21891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763838" y="4921250"/>
            <a:ext cx="93968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4  B</a:t>
            </a:r>
          </a:p>
        </p:txBody>
      </p:sp>
      <p:pic>
        <p:nvPicPr>
          <p:cNvPr id="18446" name="Picture 14" descr="j0232890[1]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27313" y="3717925"/>
            <a:ext cx="83978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7" name="Picture 15" descr="j0135033[1]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78188" y="3741738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819775" y="4894263"/>
            <a:ext cx="938077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>
                <a:latin typeface="Comic Sans MS" pitchFamily="66" charset="0"/>
              </a:rPr>
              <a:t>5  E</a:t>
            </a:r>
          </a:p>
        </p:txBody>
      </p:sp>
      <p:pic>
        <p:nvPicPr>
          <p:cNvPr id="18449" name="Picture 17" descr="j0232890[1]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549900" y="3740150"/>
            <a:ext cx="839788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0" name="Picture 18" descr="j0135033[1]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284913" y="3738563"/>
            <a:ext cx="509587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1" name="Picture 19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401763" y="2497138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2" name="Picture 20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362450" y="2600325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3" name="Picture 21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6613" y="24796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4" name="Picture 22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921000" y="4044950"/>
            <a:ext cx="43973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5" name="Picture 23" descr="SO00849_[1]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94388" y="4092575"/>
            <a:ext cx="43973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stable.</a:t>
            </a:r>
            <a:fld id="{5E19A0D1-44CC-4471-B4D3-7B7F4C904EC8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8204</TotalTime>
  <Words>362</Words>
  <Application>Microsoft Macintosh PowerPoint</Application>
  <PresentationFormat>On-screen Show (4:3)</PresentationFormat>
  <Paragraphs>172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1_6.042 Lecture Template</vt:lpstr>
      <vt:lpstr>PowerPoint Presentation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</vt:lpstr>
      <vt:lpstr>Stable Marriage I.</vt:lpstr>
      <vt:lpstr>Stable Marriage II</vt:lpstr>
      <vt:lpstr>Stable Marriage</vt:lpstr>
      <vt:lpstr>Stable Marriage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1258</cp:revision>
  <cp:lastPrinted>2012-03-22T14:50:45Z</cp:lastPrinted>
  <dcterms:created xsi:type="dcterms:W3CDTF">2011-03-15T21:42:30Z</dcterms:created>
  <dcterms:modified xsi:type="dcterms:W3CDTF">2013-03-29T16:50:42Z</dcterms:modified>
</cp:coreProperties>
</file>