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256" r:id="rId2"/>
    <p:sldId id="339" r:id="rId3"/>
    <p:sldId id="296" r:id="rId4"/>
    <p:sldId id="297" r:id="rId5"/>
    <p:sldId id="298" r:id="rId6"/>
    <p:sldId id="300" r:id="rId7"/>
    <p:sldId id="299" r:id="rId8"/>
  </p:sldIdLst>
  <p:sldSz cx="9144000" cy="6858000" type="screen4x3"/>
  <p:notesSz cx="7315200" cy="96012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9751CB"/>
    <a:srgbClr val="CC0099"/>
    <a:srgbClr val="33CC33"/>
    <a:srgbClr val="E2AC00"/>
    <a:srgbClr val="F5FCFD"/>
    <a:srgbClr val="E9F8FB"/>
    <a:srgbClr val="E45ECA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15717" autoAdjust="0"/>
    <p:restoredTop sz="94617" autoAdjust="0"/>
  </p:normalViewPr>
  <p:slideViewPr>
    <p:cSldViewPr snapToGrid="0" showGuides="1">
      <p:cViewPr varScale="1">
        <p:scale>
          <a:sx n="126" d="100"/>
          <a:sy n="126" d="100"/>
        </p:scale>
        <p:origin x="-992" y="-104"/>
      </p:cViewPr>
      <p:guideLst>
        <p:guide orient="horz" pos="2160"/>
        <p:guide pos="2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4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962690" y="6556290"/>
            <a:ext cx="117170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Meta-</a:t>
            </a:r>
            <a:r>
              <a:rPr lang="en-US" sz="1100" dirty="0" err="1" smtClean="0">
                <a:solidFill>
                  <a:srgbClr val="000000"/>
                </a:solidFill>
                <a:latin typeface="Comic Sans MS" pitchFamily="66" charset="0"/>
              </a:rPr>
              <a:t>thms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799663" y="6538148"/>
            <a:ext cx="3587985" cy="319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February 17,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27729" y="1058249"/>
            <a:ext cx="7883072" cy="154731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5400" b="0" dirty="0" smtClean="0"/>
              <a:t>Predicate </a:t>
            </a:r>
            <a:r>
              <a:rPr lang="en-US" sz="5400" b="0" dirty="0" err="1" smtClean="0"/>
              <a:t>Logic,</a:t>
            </a:r>
            <a:r>
              <a:rPr lang="en-US" sz="5400" b="0" dirty="0" err="1" smtClean="0"/>
              <a:t>IV</a:t>
            </a:r>
            <a:endParaRPr lang="en-US" sz="5400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008000"/>
                </a:solidFill>
                <a:latin typeface="Comic Sans MS" pitchFamily="66" charset="0"/>
              </a:rPr>
              <a:t>MIT 6.042J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/18.062J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flipH="1">
            <a:off x="207875" y="2624104"/>
            <a:ext cx="8728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Comic Sans MS"/>
                <a:cs typeface="Comic Sans MS"/>
              </a:rPr>
              <a:t>Power &amp; </a:t>
            </a:r>
            <a:r>
              <a:rPr lang="en-US" sz="7200" dirty="0" smtClean="0">
                <a:latin typeface="Comic Sans MS"/>
                <a:cs typeface="Comic Sans MS"/>
              </a:rPr>
              <a:t>Limits</a:t>
            </a:r>
          </a:p>
          <a:p>
            <a:pPr algn="ctr"/>
            <a:r>
              <a:rPr lang="en-US" sz="7200" dirty="0" smtClean="0">
                <a:latin typeface="Comic Sans MS"/>
                <a:cs typeface="Comic Sans MS"/>
              </a:rPr>
              <a:t> </a:t>
            </a:r>
            <a:r>
              <a:rPr lang="en-US" sz="7200" dirty="0">
                <a:latin typeface="Comic Sans MS"/>
                <a:cs typeface="Comic Sans MS"/>
              </a:rPr>
              <a:t>of </a:t>
            </a:r>
            <a:r>
              <a:rPr lang="en-US" sz="7200" dirty="0" smtClean="0">
                <a:latin typeface="Comic Sans MS"/>
                <a:cs typeface="Comic Sans MS"/>
              </a:rPr>
              <a:t>Formal Logic</a:t>
            </a:r>
            <a:endParaRPr lang="en-US" sz="3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Power &amp; Limits of Logic</a:t>
            </a:r>
          </a:p>
        </p:txBody>
      </p:sp>
      <p:sp>
        <p:nvSpPr>
          <p:cNvPr id="11878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354954" y="1738577"/>
            <a:ext cx="8393653" cy="3317904"/>
          </a:xfrm>
          <a:noFill/>
          <a:ln/>
        </p:spPr>
        <p:txBody>
          <a:bodyPr/>
          <a:lstStyle/>
          <a:p>
            <a:r>
              <a:rPr lang="en-US" sz="6000" dirty="0" smtClean="0"/>
              <a:t>        Two </a:t>
            </a:r>
            <a:r>
              <a:rPr lang="en-US" sz="6000" dirty="0"/>
              <a:t>Profound </a:t>
            </a:r>
            <a:endParaRPr lang="en-US" sz="6000" dirty="0" smtClean="0"/>
          </a:p>
          <a:p>
            <a:r>
              <a:rPr lang="en-US" sz="6000" dirty="0" smtClean="0"/>
              <a:t>       Theorems </a:t>
            </a:r>
            <a:r>
              <a:rPr lang="en-US" sz="6000" dirty="0"/>
              <a:t>about </a:t>
            </a:r>
          </a:p>
          <a:p>
            <a:r>
              <a:rPr lang="en-US" sz="6000" dirty="0" smtClean="0"/>
              <a:t>     Mathematical </a:t>
            </a:r>
            <a:r>
              <a:rPr lang="en-US" sz="6000" dirty="0"/>
              <a:t>Logic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984" y="2856056"/>
            <a:ext cx="2144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Meta-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50999" y="363538"/>
            <a:ext cx="7333271" cy="1009048"/>
          </a:xfrm>
        </p:spPr>
        <p:txBody>
          <a:bodyPr/>
          <a:lstStyle/>
          <a:p>
            <a:r>
              <a:rPr lang="en-US" sz="3600" dirty="0"/>
              <a:t>G</a:t>
            </a:r>
            <a:r>
              <a:rPr lang="en-US" sz="3600" dirty="0">
                <a:cs typeface="Times New Roman" pitchFamily="18" charset="0"/>
              </a:rPr>
              <a:t>ö</a:t>
            </a:r>
            <a:r>
              <a:rPr lang="en-US" sz="3600" dirty="0"/>
              <a:t>del's </a:t>
            </a:r>
            <a:r>
              <a:rPr lang="en-US" sz="3600" dirty="0">
                <a:solidFill>
                  <a:srgbClr val="008000"/>
                </a:solidFill>
              </a:rPr>
              <a:t>Completeness</a:t>
            </a:r>
            <a:r>
              <a:rPr lang="en-US" sz="3600" dirty="0"/>
              <a:t> Theorem</a:t>
            </a:r>
            <a:endParaRPr lang="en-US" sz="4000" dirty="0">
              <a:solidFill>
                <a:srgbClr val="006600"/>
              </a:solidFill>
            </a:endParaRP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433728" y="1718994"/>
            <a:ext cx="827654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400" dirty="0" err="1">
                <a:latin typeface="Comic Sans MS" pitchFamily="66" charset="0"/>
              </a:rPr>
              <a:t>Thm</a:t>
            </a:r>
            <a:r>
              <a:rPr lang="en-US" sz="4400" dirty="0">
                <a:latin typeface="Comic Sans MS" pitchFamily="66" charset="0"/>
              </a:rPr>
              <a:t> 1,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good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news</a:t>
            </a:r>
            <a:r>
              <a:rPr lang="en-US" sz="4400" dirty="0" smtClean="0">
                <a:latin typeface="Comic Sans MS" pitchFamily="66" charset="0"/>
              </a:rPr>
              <a:t>: only </a:t>
            </a:r>
            <a:r>
              <a:rPr lang="en-US" sz="4400" dirty="0">
                <a:latin typeface="Comic Sans MS" pitchFamily="66" charset="0"/>
              </a:rPr>
              <a:t>need to </a:t>
            </a:r>
            <a:r>
              <a:rPr lang="en-US" sz="4400" dirty="0" smtClean="0">
                <a:latin typeface="Comic Sans MS" pitchFamily="66" charset="0"/>
              </a:rPr>
              <a:t>know </a:t>
            </a:r>
            <a:r>
              <a:rPr lang="en-US" sz="4400" dirty="0">
                <a:latin typeface="Comic Sans MS" pitchFamily="66" charset="0"/>
              </a:rPr>
              <a:t>a few axioms &amp; </a:t>
            </a:r>
            <a:r>
              <a:rPr lang="en-US" sz="4400" dirty="0" smtClean="0">
                <a:latin typeface="Comic Sans MS" pitchFamily="66" charset="0"/>
              </a:rPr>
              <a:t>rules </a:t>
            </a:r>
            <a:r>
              <a:rPr lang="en-US" sz="4400" dirty="0">
                <a:latin typeface="Comic Sans MS" pitchFamily="66" charset="0"/>
              </a:rPr>
              <a:t>to prove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all </a:t>
            </a:r>
            <a:r>
              <a:rPr lang="en-US" sz="4400" dirty="0" smtClean="0">
                <a:latin typeface="Comic Sans MS" pitchFamily="66" charset="0"/>
              </a:rPr>
              <a:t>valid formulas.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000" dirty="0" smtClean="0">
                <a:latin typeface="Comic Sans MS" pitchFamily="66" charset="0"/>
              </a:rPr>
              <a:t> (in theory; in practice need</a:t>
            </a:r>
          </a:p>
          <a:p>
            <a:r>
              <a:rPr lang="en-US" sz="4000" dirty="0" smtClean="0">
                <a:latin typeface="Comic Sans MS" pitchFamily="66" charset="0"/>
              </a:rPr>
              <a:t>   lots of rules)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Axioms &amp; Inference Rules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389" y="2297906"/>
            <a:ext cx="7813222" cy="22590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Rules are just </a:t>
            </a:r>
            <a:r>
              <a:rPr lang="en-US" sz="4400" dirty="0"/>
              <a:t>UG and modus </a:t>
            </a:r>
            <a:endParaRPr lang="en-US" sz="4400" dirty="0" smtClean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ponens.  Most of the valid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axioms shown already.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Validity is </a:t>
            </a:r>
            <a:r>
              <a:rPr lang="en-US" sz="3600" dirty="0" err="1" smtClean="0">
                <a:solidFill>
                  <a:srgbClr val="FF0000"/>
                </a:solidFill>
              </a:rPr>
              <a:t>undecidable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743" y="1496659"/>
            <a:ext cx="8142514" cy="3870551"/>
          </a:xfrm>
        </p:spPr>
        <p:txBody>
          <a:bodyPr/>
          <a:lstStyle/>
          <a:p>
            <a:r>
              <a:rPr lang="en-US" sz="4000" dirty="0" err="1"/>
              <a:t>Thm</a:t>
            </a:r>
            <a:r>
              <a:rPr lang="en-US" sz="4000" dirty="0"/>
              <a:t> 2, </a:t>
            </a:r>
            <a:r>
              <a:rPr lang="en-US" sz="4000" dirty="0">
                <a:solidFill>
                  <a:srgbClr val="CC0000"/>
                </a:solidFill>
              </a:rPr>
              <a:t>Bad News:</a:t>
            </a:r>
            <a:r>
              <a:rPr lang="en-US" sz="4000" dirty="0"/>
              <a:t> there is no </a:t>
            </a:r>
          </a:p>
          <a:p>
            <a:r>
              <a:rPr lang="en-US" sz="4000" dirty="0"/>
              <a:t>procedure </a:t>
            </a:r>
            <a:r>
              <a:rPr lang="en-US" sz="4000" dirty="0" smtClean="0"/>
              <a:t>to determine whether </a:t>
            </a:r>
            <a:endParaRPr lang="en-US" sz="4000" dirty="0"/>
          </a:p>
          <a:p>
            <a:r>
              <a:rPr lang="en-US" sz="4000" dirty="0" smtClean="0"/>
              <a:t>a quantified  formula is </a:t>
            </a:r>
            <a:r>
              <a:rPr lang="en-US" sz="4000" dirty="0"/>
              <a:t>valid</a:t>
            </a:r>
          </a:p>
          <a:p>
            <a:r>
              <a:rPr lang="en-US" sz="4000" dirty="0"/>
              <a:t>(in contrast to propositional </a:t>
            </a:r>
          </a:p>
          <a:p>
            <a:r>
              <a:rPr lang="en-US" sz="4000" dirty="0"/>
              <a:t>formulas).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Profound Meta-Theorems</a:t>
            </a:r>
            <a:endParaRPr lang="en-US" sz="4000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419" y="1681430"/>
            <a:ext cx="8819161" cy="3598025"/>
          </a:xfrm>
        </p:spPr>
        <p:txBody>
          <a:bodyPr/>
          <a:lstStyle/>
          <a:p>
            <a:r>
              <a:rPr lang="en-US" sz="4000" dirty="0"/>
              <a:t>We won't </a:t>
            </a:r>
            <a:r>
              <a:rPr lang="en-US" sz="4000" dirty="0" smtClean="0"/>
              <a:t>prove Completeness.</a:t>
            </a:r>
          </a:p>
          <a:p>
            <a:r>
              <a:rPr lang="en-US" sz="4000" dirty="0" smtClean="0"/>
              <a:t>(Would take an extra lecture.)</a:t>
            </a:r>
          </a:p>
          <a:p>
            <a:r>
              <a:rPr lang="en-US" sz="4000" dirty="0" smtClean="0"/>
              <a:t>We will explain why Validity for</a:t>
            </a:r>
          </a:p>
          <a:p>
            <a:r>
              <a:rPr lang="en-US" sz="4000" dirty="0" smtClean="0"/>
              <a:t>Predicate calculus is so hard.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28600"/>
            <a:ext cx="7989888" cy="157797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G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ö</a:t>
            </a:r>
            <a:r>
              <a:rPr lang="en-US" sz="2800" dirty="0">
                <a:solidFill>
                  <a:schemeClr val="tx1"/>
                </a:solidFill>
              </a:rPr>
              <a:t>del's </a:t>
            </a:r>
            <a:r>
              <a:rPr lang="en-US" sz="2800" dirty="0">
                <a:solidFill>
                  <a:srgbClr val="9751CB"/>
                </a:solidFill>
              </a:rPr>
              <a:t>In</a:t>
            </a:r>
            <a:r>
              <a:rPr lang="en-US" sz="2800" dirty="0">
                <a:solidFill>
                  <a:schemeClr val="tx1"/>
                </a:solidFill>
              </a:rPr>
              <a:t>completeness Theorem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for Arithmetic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74800"/>
            <a:ext cx="8685213" cy="4941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 err="1"/>
              <a:t>Thm</a:t>
            </a:r>
            <a:r>
              <a:rPr lang="en-US" sz="4000" dirty="0"/>
              <a:t> 3, </a:t>
            </a:r>
            <a:r>
              <a:rPr lang="en-US" sz="4000" dirty="0">
                <a:solidFill>
                  <a:srgbClr val="CC0000"/>
                </a:solidFill>
              </a:rPr>
              <a:t>Worse News</a:t>
            </a:r>
            <a:r>
              <a:rPr lang="en-US" sz="4000" dirty="0"/>
              <a:t>:</a:t>
            </a:r>
          </a:p>
          <a:p>
            <a:pPr>
              <a:lnSpc>
                <a:spcPct val="70000"/>
              </a:lnSpc>
            </a:pPr>
            <a:r>
              <a:rPr lang="en-US" sz="4000" dirty="0"/>
              <a:t>if we stick to domain, </a:t>
            </a:r>
            <a:r>
              <a:rPr lang="en-US" sz="4000" b="1" dirty="0">
                <a:solidFill>
                  <a:srgbClr val="000066"/>
                </a:solidFill>
                <a:sym typeface="Euclid Math Two" pitchFamily="18" charset="2"/>
              </a:rPr>
              <a:t></a:t>
            </a:r>
            <a:r>
              <a:rPr lang="en-US" sz="4000" dirty="0">
                <a:sym typeface="Euclid Math Two" pitchFamily="18" charset="2"/>
              </a:rPr>
              <a:t>, with</a:t>
            </a:r>
          </a:p>
          <a:p>
            <a:pPr>
              <a:lnSpc>
                <a:spcPct val="80000"/>
              </a:lnSpc>
            </a:pPr>
            <a:r>
              <a:rPr lang="en-US" sz="4000" dirty="0">
                <a:sym typeface="Euclid Math Two" pitchFamily="18" charset="2"/>
              </a:rPr>
              <a:t>predicates    </a:t>
            </a:r>
            <a:r>
              <a:rPr lang="en-US" sz="4000" dirty="0">
                <a:solidFill>
                  <a:srgbClr val="0000FF"/>
                </a:solidFill>
                <a:sym typeface="Euclid Math Two" pitchFamily="18" charset="2"/>
              </a:rPr>
              <a:t>x +  y = z</a:t>
            </a:r>
            <a:r>
              <a:rPr lang="en-US" sz="4000" dirty="0" smtClean="0">
                <a:solidFill>
                  <a:srgbClr val="000066"/>
                </a:solidFill>
                <a:sym typeface="Euclid Math Two" pitchFamily="18" charset="2"/>
              </a:rPr>
              <a:t>,</a:t>
            </a: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				   </a:t>
            </a:r>
            <a:r>
              <a:rPr lang="en-US" sz="4000" dirty="0" err="1" smtClean="0">
                <a:solidFill>
                  <a:srgbClr val="0000FF"/>
                </a:solidFill>
                <a:sym typeface="Euclid Math Two" pitchFamily="18" charset="2"/>
              </a:rPr>
              <a:t>x</a:t>
            </a: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Euclid Symbol" charset="2"/>
                <a:sym typeface="Euclid Math Two" pitchFamily="18" charset="2"/>
              </a:rPr>
              <a:t>× </a:t>
            </a:r>
            <a:r>
              <a:rPr lang="en-US" sz="4000" dirty="0" err="1" smtClean="0">
                <a:solidFill>
                  <a:srgbClr val="0000FF"/>
                </a:solidFill>
                <a:sym typeface="Euclid Math Two" pitchFamily="18" charset="2"/>
              </a:rPr>
              <a:t>y</a:t>
            </a: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 = </a:t>
            </a:r>
            <a:r>
              <a:rPr lang="en-US" sz="4000" dirty="0">
                <a:solidFill>
                  <a:srgbClr val="0000FF"/>
                </a:solidFill>
                <a:sym typeface="Euclid Math Two" pitchFamily="18" charset="2"/>
              </a:rPr>
              <a:t>z</a:t>
            </a:r>
            <a:r>
              <a:rPr lang="en-US" sz="4000" dirty="0">
                <a:sym typeface="Euclid Math Two" pitchFamily="18" charset="2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4000" dirty="0">
                <a:sym typeface="Euclid Math Two" pitchFamily="18" charset="2"/>
              </a:rPr>
              <a:t>then </a:t>
            </a:r>
            <a:r>
              <a:rPr lang="en-US" sz="4000" dirty="0">
                <a:solidFill>
                  <a:srgbClr val="F80000"/>
                </a:solidFill>
                <a:sym typeface="Euclid Math Two" pitchFamily="18" charset="2"/>
              </a:rPr>
              <a:t>no </a:t>
            </a:r>
            <a:r>
              <a:rPr lang="en-US" sz="4000" dirty="0">
                <a:sym typeface="Euclid Math Two" pitchFamily="18" charset="2"/>
              </a:rPr>
              <a:t>proof system can</a:t>
            </a:r>
          </a:p>
          <a:p>
            <a:pPr>
              <a:lnSpc>
                <a:spcPct val="90000"/>
              </a:lnSpc>
            </a:pPr>
            <a:r>
              <a:rPr lang="en-US" sz="4000" dirty="0">
                <a:sym typeface="Euclid Math Two" pitchFamily="18" charset="2"/>
              </a:rPr>
              <a:t>prove all the true assertions!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3543</TotalTime>
  <Words>178</Words>
  <Application>Microsoft Macintosh PowerPoint</Application>
  <PresentationFormat>On-screen Show (4:3)</PresentationFormat>
  <Paragraphs>42</Paragraphs>
  <Slides>7</Slides>
  <Notes>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1_Custom Design</vt:lpstr>
      <vt:lpstr>Predicate Logic,IV</vt:lpstr>
      <vt:lpstr>Power &amp; Limits of Logic</vt:lpstr>
      <vt:lpstr>Gödel's Completeness Theorem</vt:lpstr>
      <vt:lpstr>Axioms &amp; Inference Rules</vt:lpstr>
      <vt:lpstr>Validity is undecidable</vt:lpstr>
      <vt:lpstr>Profound Meta-Theorems</vt:lpstr>
      <vt:lpstr>Gödel's Incompleteness Theorem for Arithmetic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Meyer</cp:lastModifiedBy>
  <cp:revision>428</cp:revision>
  <cp:lastPrinted>2012-02-15T22:30:22Z</cp:lastPrinted>
  <dcterms:created xsi:type="dcterms:W3CDTF">2011-02-11T16:24:00Z</dcterms:created>
  <dcterms:modified xsi:type="dcterms:W3CDTF">2016-02-11T23:08:30Z</dcterms:modified>
</cp:coreProperties>
</file>