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av" ContentType="audio/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1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3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28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31"/>
  </p:notesMasterIdLst>
  <p:handoutMasterIdLst>
    <p:handoutMasterId r:id="rId32"/>
  </p:handoutMasterIdLst>
  <p:sldIdLst>
    <p:sldId id="257" r:id="rId3"/>
    <p:sldId id="360" r:id="rId4"/>
    <p:sldId id="381" r:id="rId5"/>
    <p:sldId id="377" r:id="rId6"/>
    <p:sldId id="383" r:id="rId7"/>
    <p:sldId id="384" r:id="rId8"/>
    <p:sldId id="379" r:id="rId9"/>
    <p:sldId id="386" r:id="rId10"/>
    <p:sldId id="362" r:id="rId11"/>
    <p:sldId id="382" r:id="rId12"/>
    <p:sldId id="348" r:id="rId13"/>
    <p:sldId id="387" r:id="rId14"/>
    <p:sldId id="349" r:id="rId15"/>
    <p:sldId id="333" r:id="rId16"/>
    <p:sldId id="363" r:id="rId17"/>
    <p:sldId id="364" r:id="rId18"/>
    <p:sldId id="380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4" r:id="rId27"/>
    <p:sldId id="375" r:id="rId28"/>
    <p:sldId id="376" r:id="rId29"/>
    <p:sldId id="350" r:id="rId30"/>
  </p:sldIdLst>
  <p:sldSz cx="9144000" cy="6858000" type="screen4x3"/>
  <p:notesSz cx="7315200" cy="96012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717" autoAdjust="0"/>
    <p:restoredTop sz="94617" autoAdjust="0"/>
  </p:normalViewPr>
  <p:slideViewPr>
    <p:cSldViewPr snapToGrid="0" showGuides="1">
      <p:cViewPr varScale="1">
        <p:scale>
          <a:sx n="155" d="100"/>
          <a:sy n="155" d="100"/>
        </p:scale>
        <p:origin x="-1904" y="-104"/>
      </p:cViewPr>
      <p:guideLst>
        <p:guide orient="horz" pos="2148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Relationship Id="rId3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image" Target="../media/image4.emf"/><Relationship Id="rId2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19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20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21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23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24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58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744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81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20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241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3538"/>
            <a:ext cx="2057400" cy="576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3538"/>
            <a:ext cx="6019800" cy="576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02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337" y="3947724"/>
            <a:ext cx="4038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4M.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September 26,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9971" y="6515100"/>
            <a:ext cx="12732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  <a:cs typeface="Arial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 4M.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  September 26, 2011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3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0.emf"/><Relationship Id="rId10" Type="http://schemas.openxmlformats.org/officeDocument/2006/relationships/oleObject" Target="../embeddings/oleObject22.bin"/><Relationship Id="rId11" Type="http://schemas.openxmlformats.org/officeDocument/2006/relationships/image" Target="../media/image2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5.w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1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The Uncountable &amp;</a:t>
            </a:r>
          </a:p>
          <a:p>
            <a:pPr algn="ctr">
              <a:defRPr/>
            </a:pPr>
            <a:r>
              <a:rPr lang="en-US" sz="8000" kern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Noncomputable</a:t>
            </a: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 </a:t>
            </a:r>
          </a:p>
        </p:txBody>
      </p:sp>
      <p:pic>
        <p:nvPicPr>
          <p:cNvPr id="3" name="Sound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55"/>
    </mc:Choice>
    <mc:Fallback xmlns="">
      <p:transition xmlns:p14="http://schemas.microsoft.com/office/powerpoint/2010/main" spd="slow" advTm="1845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Cantor’s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33" y="1585927"/>
            <a:ext cx="7495509" cy="3648046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5400" dirty="0">
                <a:solidFill>
                  <a:srgbClr val="9751CB"/>
                </a:solidFill>
                <a:latin typeface="Comic Sans MS"/>
              </a:rPr>
              <a:t>strict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  </a:t>
            </a:r>
            <a:r>
              <a:rPr lang="en-US" sz="5400" dirty="0" err="1">
                <a:solidFill>
                  <a:srgbClr val="0000FF"/>
                </a:solidFill>
                <a:latin typeface="Comic Sans MS"/>
              </a:rPr>
              <a:t>pow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(A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</a:p>
          <a:p>
            <a:r>
              <a:rPr lang="en-US" sz="5400" dirty="0" smtClean="0"/>
              <a:t>for every </a:t>
            </a:r>
            <a:r>
              <a:rPr lang="en-US" sz="5400" dirty="0"/>
              <a:t>set,</a:t>
            </a:r>
            <a:r>
              <a:rPr lang="en-US" sz="5400" dirty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/>
              <a:t>(</a:t>
            </a:r>
            <a:r>
              <a:rPr lang="en-US" sz="5400" dirty="0"/>
              <a:t>finite or infinite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532929"/>
      </p:ext>
    </p:extLst>
  </p:cSld>
  <p:clrMapOvr>
    <a:masterClrMapping/>
  </p:clrMapOvr>
  <p:transition xmlns:p14="http://schemas.microsoft.com/office/powerpoint/2010/main" spd="slow" advTm="3620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err="1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err="1" smtClean="0">
                <a:solidFill>
                  <a:srgbClr val="0000FF"/>
                </a:solidFill>
              </a:rPr>
              <a:t>Pow</a:t>
            </a:r>
            <a:r>
              <a:rPr lang="en-US" sz="4000" b="0" dirty="0" smtClean="0">
                <a:solidFill>
                  <a:srgbClr val="0000FF"/>
                </a:solidFill>
              </a:rPr>
              <a:t>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sz="4400" dirty="0" smtClean="0"/>
              <a:t>,   </a:t>
            </a:r>
            <a:r>
              <a:rPr lang="en-US" sz="4400" dirty="0" smtClean="0">
                <a:solidFill>
                  <a:srgbClr val="0000FF"/>
                </a:solidFill>
              </a:rPr>
              <a:t>  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surj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fcn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f:A→pow(A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9747" y="5532260"/>
            <a:ext cx="5171438" cy="566693"/>
            <a:chOff x="2359747" y="5532260"/>
            <a:chExt cx="5171438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6922" y="5543739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 advTm="145642">
        <p:fade/>
      </p:transition>
    </mc:Choice>
    <mc:Fallback xmlns="">
      <p:transition xmlns:p14="http://schemas.microsoft.com/office/powerpoint/2010/main" spd="slow" advTm="14564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err="1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err="1" smtClean="0">
                <a:solidFill>
                  <a:srgbClr val="0000FF"/>
                </a:solidFill>
              </a:rPr>
              <a:t>Pow</a:t>
            </a:r>
            <a:r>
              <a:rPr lang="en-US" sz="4000" b="0" dirty="0" smtClean="0">
                <a:solidFill>
                  <a:srgbClr val="0000FF"/>
                </a:solidFill>
              </a:rPr>
              <a:t>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sz="4400" dirty="0" smtClean="0"/>
              <a:t>,   </a:t>
            </a:r>
            <a:r>
              <a:rPr lang="en-US" sz="4400" dirty="0" smtClean="0">
                <a:solidFill>
                  <a:srgbClr val="0000FF"/>
                </a:solidFill>
              </a:rPr>
              <a:t>  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F50802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surj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fcn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f:A→pow(A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9747" y="5532260"/>
            <a:ext cx="5171438" cy="566693"/>
            <a:chOff x="2359747" y="5532260"/>
            <a:chExt cx="5171438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6922" y="5543739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64513" y="5848367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0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45642">
        <p:cut/>
      </p:transition>
    </mc:Choice>
    <mc:Fallback xmlns="">
      <p:transition xmlns:p14="http://schemas.microsoft.com/office/powerpoint/2010/main" advTm="145642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488965"/>
              </p:ext>
            </p:extLst>
          </p:nvPr>
        </p:nvGraphicFramePr>
        <p:xfrm>
          <a:off x="998124" y="2366728"/>
          <a:ext cx="3338512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6" name="Equation" r:id="rId5" imgW="838200" imgH="482600" progId="Equation.DSMT4">
                  <p:embed/>
                </p:oleObj>
              </mc:Choice>
              <mc:Fallback>
                <p:oleObj name="Equation" r:id="rId5" imgW="8382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124" y="2366728"/>
                        <a:ext cx="3338512" cy="192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367146"/>
              </p:ext>
            </p:extLst>
          </p:nvPr>
        </p:nvGraphicFramePr>
        <p:xfrm>
          <a:off x="3146426" y="2442330"/>
          <a:ext cx="391795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7" name="Equation" r:id="rId7" imgW="939800" imgH="495300" progId="Equation.DSMT4">
                  <p:embed/>
                </p:oleObj>
              </mc:Choice>
              <mc:Fallback>
                <p:oleObj name="Equation" r:id="rId7" imgW="9398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6" y="2442330"/>
                        <a:ext cx="391795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7"/>
          <p:cNvGrpSpPr/>
          <p:nvPr/>
        </p:nvGrpSpPr>
        <p:grpSpPr>
          <a:xfrm>
            <a:off x="2077150" y="3602793"/>
            <a:ext cx="3669792" cy="885952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96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  <a:cs typeface="Comic Sans MS"/>
                </a:rPr>
                <a:t>surj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  <a:cs typeface="Comic Sans M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749" y="1565906"/>
            <a:ext cx="766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 by Canter: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16808"/>
              </p:ext>
            </p:extLst>
          </p:nvPr>
        </p:nvGraphicFramePr>
        <p:xfrm>
          <a:off x="4249550" y="2453080"/>
          <a:ext cx="3467213" cy="109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8" name="Equation" r:id="rId9" imgW="723900" imgH="228600" progId="Equation.DSMT4">
                  <p:embed/>
                </p:oleObj>
              </mc:Choice>
              <mc:Fallback>
                <p:oleObj name="Equation" r:id="rId9" imgW="7239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550" y="2453080"/>
                        <a:ext cx="3467213" cy="109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19709" y="3771826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149342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028" y="297989"/>
            <a:ext cx="6727520" cy="1103108"/>
          </a:xfrm>
        </p:spPr>
        <p:txBody>
          <a:bodyPr/>
          <a:lstStyle/>
          <a:p>
            <a:r>
              <a:rPr lang="en-US" dirty="0" smtClean="0"/>
              <a:t>Computable </a:t>
            </a:r>
            <a:r>
              <a:rPr lang="en-US" dirty="0" smtClean="0"/>
              <a:t>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284" y="1310420"/>
            <a:ext cx="8877372" cy="4336258"/>
          </a:xfrm>
        </p:spPr>
        <p:txBody>
          <a:bodyPr/>
          <a:lstStyle/>
          <a:p>
            <a:r>
              <a:rPr lang="en-US" sz="4400" dirty="0" smtClean="0"/>
              <a:t>An infinite string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in </a:t>
            </a:r>
            <a:r>
              <a:rPr lang="en-US" sz="4400" dirty="0" smtClean="0">
                <a:solidFill>
                  <a:srgbClr val="0000FF"/>
                </a:solidFill>
              </a:rPr>
              <a:t>{0,1}</a:t>
            </a:r>
            <a:r>
              <a:rPr lang="en-US" sz="4400" baseline="30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computable </a:t>
            </a:r>
            <a:r>
              <a:rPr lang="en-US" sz="4400" dirty="0" err="1" smtClean="0">
                <a:latin typeface="Comic Sans MS"/>
              </a:rPr>
              <a:t>iff</a:t>
            </a:r>
            <a:r>
              <a:rPr lang="en-US" sz="4400" dirty="0" smtClean="0">
                <a:latin typeface="Comic Sans MS"/>
              </a:rPr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400" dirty="0" smtClean="0">
                <a:latin typeface="Comic Sans MS"/>
              </a:rPr>
              <a:t> a program that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computes its digits</a:t>
            </a:r>
            <a:r>
              <a:rPr lang="en-US" sz="4400" dirty="0" smtClean="0">
                <a:latin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</a:rPr>
              <a:t>(Program applied to argument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 </a:t>
            </a:r>
          </a:p>
          <a:p>
            <a:r>
              <a:rPr lang="en-US" sz="4400" dirty="0" smtClean="0">
                <a:latin typeface="Comic Sans MS"/>
              </a:rPr>
              <a:t>returns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th digit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400" dirty="0" smtClean="0">
                <a:latin typeface="Comic Sans MS"/>
              </a:rPr>
              <a:t>.)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312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0258" y="1475497"/>
            <a:ext cx="8799871" cy="4858116"/>
          </a:xfrm>
        </p:spPr>
        <p:txBody>
          <a:bodyPr/>
          <a:lstStyle/>
          <a:p>
            <a:r>
              <a:rPr lang="en-US" sz="4400" dirty="0" smtClean="0"/>
              <a:t>Only </a:t>
            </a:r>
            <a:r>
              <a:rPr lang="en-US" sz="4400" dirty="0" err="1" smtClean="0"/>
              <a:t>countably</a:t>
            </a:r>
            <a:r>
              <a:rPr lang="en-US" sz="4400" dirty="0" smtClean="0"/>
              <a:t> many finite </a:t>
            </a:r>
            <a:endParaRPr lang="en-US" sz="4400" dirty="0" smtClean="0"/>
          </a:p>
          <a:p>
            <a:r>
              <a:rPr lang="en-US" sz="4400" dirty="0" smtClean="0"/>
              <a:t>strings over the 256 character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ASCII alphabet.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(List them in order of length.)</a:t>
            </a:r>
          </a:p>
          <a:p>
            <a:r>
              <a:rPr lang="en-US" sz="4400" dirty="0"/>
              <a:t>So only </a:t>
            </a:r>
            <a:r>
              <a:rPr lang="en-US" sz="4400" dirty="0" err="1"/>
              <a:t>countably</a:t>
            </a:r>
            <a:r>
              <a:rPr lang="en-US" sz="4400" dirty="0"/>
              <a:t> </a:t>
            </a:r>
            <a:r>
              <a:rPr lang="en-US" sz="4400" dirty="0" smtClean="0"/>
              <a:t>many programs</a:t>
            </a:r>
            <a:endParaRPr lang="en-US" sz="4400" dirty="0"/>
          </a:p>
          <a:p>
            <a:r>
              <a:rPr lang="en-US" sz="4400" dirty="0"/>
              <a:t>(written in ASCII).</a:t>
            </a:r>
            <a:endParaRPr lang="en-US" sz="4400" dirty="0">
              <a:solidFill>
                <a:schemeClr val="tx2"/>
              </a:solidFill>
              <a:latin typeface="Comic Sans MS"/>
            </a:endParaRPr>
          </a:p>
          <a:p>
            <a:endParaRPr lang="en-US" sz="4400" dirty="0" smtClean="0">
              <a:solidFill>
                <a:schemeClr val="tx2"/>
              </a:solidFill>
              <a:latin typeface="Comic Sans MS"/>
            </a:endParaRPr>
          </a:p>
          <a:p>
            <a:endParaRPr lang="en-US" sz="4400" dirty="0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6276875" cy="1111302"/>
          </a:xfrm>
        </p:spPr>
        <p:txBody>
          <a:bodyPr/>
          <a:lstStyle/>
          <a:p>
            <a:r>
              <a:rPr lang="en-US" sz="4400" b="0" dirty="0" smtClean="0">
                <a:solidFill>
                  <a:srgbClr val="0000FF"/>
                </a:solidFill>
                <a:latin typeface="Comic Sans MS"/>
              </a:rPr>
              <a:t>{ASCII}* </a:t>
            </a:r>
            <a:r>
              <a:rPr lang="en-US" sz="4400" b="0" dirty="0" smtClean="0">
                <a:solidFill>
                  <a:srgbClr val="000000"/>
                </a:solidFill>
                <a:latin typeface="Comic Sans MS"/>
              </a:rPr>
              <a:t>is countable</a:t>
            </a:r>
            <a:endParaRPr lang="en-US" b="0" dirty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736255"/>
      </p:ext>
    </p:extLst>
  </p:cSld>
  <p:clrMapOvr>
    <a:masterClrMapping/>
  </p:clrMapOvr>
  <p:transition xmlns:p14="http://schemas.microsoft.com/office/powerpoint/2010/main" advTm="11967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278" y="1512681"/>
            <a:ext cx="75508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So only </a:t>
            </a:r>
            <a:r>
              <a:rPr lang="en-US" sz="4400" dirty="0" err="1" smtClean="0">
                <a:latin typeface="Comic Sans MS"/>
                <a:cs typeface="Comic Sans MS"/>
              </a:rPr>
              <a:t>countably</a:t>
            </a:r>
            <a:r>
              <a:rPr lang="en-US" sz="4400" dirty="0" smtClean="0">
                <a:latin typeface="Comic Sans MS"/>
                <a:cs typeface="Comic Sans MS"/>
              </a:rPr>
              <a:t> many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computable strings </a:t>
            </a:r>
            <a:r>
              <a:rPr lang="en-US" sz="4400" dirty="0"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 err="1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sz="4400" b="0" dirty="0" err="1">
                <a:solidFill>
                  <a:srgbClr val="F50802"/>
                </a:solidFill>
                <a:latin typeface="Comic Sans MS"/>
              </a:rPr>
              <a:t>N</a:t>
            </a:r>
            <a:r>
              <a:rPr lang="en-US" dirty="0" err="1" smtClean="0">
                <a:solidFill>
                  <a:srgbClr val="F50802"/>
                </a:solidFill>
              </a:rPr>
              <a:t>on</a:t>
            </a:r>
            <a:r>
              <a:rPr lang="en-US" dirty="0" err="1" smtClean="0"/>
              <a:t>computable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143" y="2956631"/>
            <a:ext cx="8837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But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 err="1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uncountable, so there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must be </a:t>
            </a:r>
            <a:r>
              <a:rPr lang="en-US" sz="4400" dirty="0" err="1" smtClean="0">
                <a:solidFill>
                  <a:srgbClr val="F50802"/>
                </a:solidFill>
                <a:latin typeface="Comic Sans MS"/>
                <a:cs typeface="Comic Sans MS"/>
              </a:rPr>
              <a:t>non</a:t>
            </a:r>
            <a:r>
              <a:rPr lang="en-US" sz="4400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computable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strings,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fact, </a:t>
            </a:r>
            <a:r>
              <a:rPr lang="en-US" sz="4400" dirty="0" err="1">
                <a:solidFill>
                  <a:schemeClr val="tx2"/>
                </a:solidFill>
                <a:latin typeface="Comic Sans MS"/>
                <a:cs typeface="Comic Sans MS"/>
              </a:rPr>
              <a:t>uncountably</a:t>
            </a: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 many!</a:t>
            </a:r>
          </a:p>
          <a:p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584948"/>
      </p:ext>
    </p:extLst>
  </p:cSld>
  <p:clrMapOvr>
    <a:masterClrMapping/>
  </p:clrMapOvr>
  <p:transition xmlns:p14="http://schemas.microsoft.com/office/powerpoint/2010/main" advTm="93473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3900" dirty="0" smtClean="0">
                <a:solidFill>
                  <a:srgbClr val="F74BE3"/>
                </a:solidFill>
              </a:rPr>
              <a:t>TBA</a:t>
            </a:r>
            <a:endParaRPr lang="en-US" sz="23900" dirty="0">
              <a:solidFill>
                <a:srgbClr val="F74BE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32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1" y="355344"/>
            <a:ext cx="6255774" cy="939236"/>
          </a:xfrm>
        </p:spPr>
        <p:txBody>
          <a:bodyPr/>
          <a:lstStyle/>
          <a:p>
            <a:r>
              <a:rPr lang="en-US" sz="4000" dirty="0" smtClean="0"/>
              <a:t>Axioms of Set Theory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44265"/>
              </p:ext>
            </p:extLst>
          </p:nvPr>
        </p:nvGraphicFramePr>
        <p:xfrm>
          <a:off x="268918" y="2172541"/>
          <a:ext cx="8496252" cy="860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2133600" imgH="215900" progId="Equation.DSMT4">
                  <p:embed/>
                </p:oleObj>
              </mc:Choice>
              <mc:Fallback>
                <p:oleObj name="Equation" r:id="rId3" imgW="2133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18" y="2172541"/>
                        <a:ext cx="8496252" cy="860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1" y="152818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4" y="3319487"/>
            <a:ext cx="229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32658"/>
              </p:ext>
            </p:extLst>
          </p:nvPr>
        </p:nvGraphicFramePr>
        <p:xfrm>
          <a:off x="565150" y="3917950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5" imgW="1549400" imgH="215900" progId="Equation.DSMT4">
                  <p:embed/>
                </p:oleObj>
              </mc:Choice>
              <mc:Fallback>
                <p:oleObj name="Equation" r:id="rId5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917950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5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3" y="1376374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8071"/>
              </p:ext>
            </p:extLst>
          </p:nvPr>
        </p:nvGraphicFramePr>
        <p:xfrm>
          <a:off x="4776788" y="1362075"/>
          <a:ext cx="3259137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362075"/>
                        <a:ext cx="3259137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5" y="3595370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0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22218"/>
              </p:ext>
            </p:extLst>
          </p:nvPr>
        </p:nvGraphicFramePr>
        <p:xfrm>
          <a:off x="358775" y="1289050"/>
          <a:ext cx="426878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Equation" r:id="rId6" imgW="977900" imgH="330200" progId="Equation.DSMT4">
                  <p:embed/>
                </p:oleObj>
              </mc:Choice>
              <mc:Fallback>
                <p:oleObj name="Equation" r:id="rId6" imgW="977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89050"/>
                        <a:ext cx="4268788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06192"/>
              </p:ext>
            </p:extLst>
          </p:nvPr>
        </p:nvGraphicFramePr>
        <p:xfrm>
          <a:off x="385763" y="3527425"/>
          <a:ext cx="4214812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Equation" r:id="rId8" imgW="965200" imgH="330200" progId="Equation.DSMT4">
                  <p:embed/>
                </p:oleObj>
              </mc:Choice>
              <mc:Fallback>
                <p:oleObj name="Equation" r:id="rId8" imgW="96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527425"/>
                        <a:ext cx="4214812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81511"/>
              </p:ext>
            </p:extLst>
          </p:nvPr>
        </p:nvGraphicFramePr>
        <p:xfrm>
          <a:off x="4833938" y="3602038"/>
          <a:ext cx="301625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Equation" r:id="rId10" imgW="647700" imgH="381000" progId="Equation.DSMT4">
                  <p:embed/>
                </p:oleObj>
              </mc:Choice>
              <mc:Fallback>
                <p:oleObj name="Equation" r:id="rId10" imgW="647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602038"/>
                        <a:ext cx="3016250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165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</a:t>
            </a:r>
            <a:r>
              <a:rPr lang="en-US" sz="4800" dirty="0" smtClean="0"/>
              <a:t>nfinite </a:t>
            </a:r>
            <a:r>
              <a:rPr lang="en-US" sz="4800" dirty="0"/>
              <a:t>S</a:t>
            </a:r>
            <a:r>
              <a:rPr lang="en-US" sz="4800" dirty="0" smtClean="0"/>
              <a:t>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0" y="1415561"/>
            <a:ext cx="8946725" cy="4198569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pPr algn="ctr"/>
            <a:r>
              <a:rPr lang="en-US" sz="5400" dirty="0" smtClean="0">
                <a:solidFill>
                  <a:srgbClr val="9933FF"/>
                </a:solidFill>
              </a:rPr>
              <a:t>Cantor’s Theorem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shows how to keep finding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bigger infinities.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8095" y="1380847"/>
            <a:ext cx="145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NO!</a:t>
            </a:r>
            <a:endParaRPr lang="en-US" sz="5400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757410"/>
      </p:ext>
    </p:extLst>
  </p:cSld>
  <p:clrMapOvr>
    <a:masterClrMapping/>
  </p:clrMapOvr>
  <p:transition xmlns:p14="http://schemas.microsoft.com/office/powerpoint/2010/main" spd="slow" advTm="3620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7" y="5078901"/>
            <a:ext cx="54793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DeMorgan's</a:t>
            </a:r>
            <a:r>
              <a:rPr lang="en-US" sz="5400" dirty="0">
                <a:latin typeface="Comic Sans MS" pitchFamily="66" charset="0"/>
              </a:rPr>
              <a:t>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98666"/>
              </p:ext>
            </p:extLst>
          </p:nvPr>
        </p:nvGraphicFramePr>
        <p:xfrm>
          <a:off x="1017588" y="2889250"/>
          <a:ext cx="71088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name="Equation" r:id="rId4" imgW="1524000" imgH="406400" progId="Equation.DSMT4">
                  <p:embed/>
                </p:oleObj>
              </mc:Choice>
              <mc:Fallback>
                <p:oleObj name="Equation" r:id="rId4" imgW="152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889250"/>
                        <a:ext cx="71088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3" y="1394309"/>
          <a:ext cx="7041937" cy="135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0" name="Equation" r:id="rId6" imgW="1384200" imgH="266400" progId="Equation.DSMT4">
                  <p:embed/>
                </p:oleObj>
              </mc:Choice>
              <mc:Fallback>
                <p:oleObj name="Equation" r:id="rId6" imgW="138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73" y="1394309"/>
                        <a:ext cx="7041937" cy="1356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672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1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2" y="1196340"/>
          <a:ext cx="7134199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Equation" r:id="rId4" imgW="1841400" imgH="279360" progId="Equation.DSMT4">
                  <p:embed/>
                </p:oleObj>
              </mc:Choice>
              <mc:Fallback>
                <p:oleObj name="Equation" r:id="rId4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22" y="1196340"/>
                        <a:ext cx="7134199" cy="108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5" y="2195513"/>
          <a:ext cx="7053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4" name="Equation" r:id="rId6" imgW="1600200" imgH="279360" progId="Equation.DSMT4">
                  <p:embed/>
                </p:oleObj>
              </mc:Choice>
              <mc:Fallback>
                <p:oleObj name="Equation" r:id="rId6" imgW="1600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5" y="2195513"/>
                        <a:ext cx="70532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1" y="4968875"/>
          <a:ext cx="69421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Equation" r:id="rId8" imgW="1574640" imgH="279360" progId="Equation.DSMT4">
                  <p:embed/>
                </p:oleObj>
              </mc:Choice>
              <mc:Fallback>
                <p:oleObj name="Equation" r:id="rId8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31" y="4968875"/>
                        <a:ext cx="69421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36797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4"/>
            <a:ext cx="8192478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  <p:extLst>
      <p:ext uri="{BB962C8B-B14F-4D97-AF65-F5344CB8AC3E}">
        <p14:creationId xmlns:p14="http://schemas.microsoft.com/office/powerpoint/2010/main" val="14424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4" y="2298860"/>
          <a:ext cx="8519889" cy="132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Equation" r:id="rId4" imgW="1790640" imgH="279360" progId="Equation.DSMT4">
                  <p:embed/>
                </p:oleObj>
              </mc:Choice>
              <mc:Fallback>
                <p:oleObj name="Equation" r:id="rId4" imgW="179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44" y="2298860"/>
                        <a:ext cx="8519889" cy="1329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7D5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4" y="3579971"/>
            <a:ext cx="8440131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8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extLst>
      <p:ext uri="{BB962C8B-B14F-4D97-AF65-F5344CB8AC3E}">
        <p14:creationId xmlns:p14="http://schemas.microsoft.com/office/powerpoint/2010/main" val="27847661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95401" y="2358143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which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i="1" dirty="0" smtClean="0"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7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5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extLst>
      <p:ext uri="{BB962C8B-B14F-4D97-AF65-F5344CB8AC3E}">
        <p14:creationId xmlns:p14="http://schemas.microsoft.com/office/powerpoint/2010/main" val="173155416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712913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</a:t>
            </a:r>
            <a:r>
              <a:rPr lang="en-US" sz="4400" dirty="0" err="1" smtClean="0"/>
              <a:t>Zermelo</a:t>
            </a:r>
            <a:r>
              <a:rPr lang="en-US" sz="4400" dirty="0" smtClean="0"/>
              <a:t>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 algn="ctr">
              <a:spcBef>
                <a:spcPct val="50000"/>
              </a:spcBef>
            </a:pPr>
            <a:r>
              <a:rPr lang="en-US" sz="4400" dirty="0" smtClean="0">
                <a:solidFill>
                  <a:srgbClr val="0000FF"/>
                </a:solidFill>
              </a:rPr>
              <a:t>no set is a member of itself.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8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5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1—3</a:t>
            </a:r>
            <a:endParaRPr lang="en-US" sz="127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8406">
        <p:fade thruBlk="1"/>
      </p:transition>
    </mc:Choice>
    <mc:Fallback xmlns="">
      <p:transition xmlns:p14="http://schemas.microsoft.com/office/powerpoint/2010/main" spd="slow" advTm="8406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C</a:t>
            </a:r>
            <a:r>
              <a:rPr lang="en-US" sz="4000" dirty="0" smtClean="0"/>
              <a:t>ountable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32" y="1435609"/>
            <a:ext cx="8465112" cy="157961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751CB"/>
                </a:solidFill>
              </a:rPr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list it:</a:t>
            </a: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1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,…. </a:t>
            </a: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95" y="4104961"/>
            <a:ext cx="835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Claim:      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  <a:r>
              <a:rPr lang="en-US" sz="4800" dirty="0">
                <a:latin typeface="Comic Sans MS"/>
                <a:cs typeface="Comic Sans MS"/>
              </a:rPr>
              <a:t>:= </a:t>
            </a:r>
            <a:r>
              <a:rPr lang="en-US" sz="4800" dirty="0" smtClean="0"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50802"/>
                </a:solidFill>
                <a:latin typeface="Comic Sans MS"/>
                <a:cs typeface="Comic Sans MS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-bit strings</a:t>
            </a:r>
            <a:r>
              <a:rPr lang="en-US" sz="4800" dirty="0">
                <a:latin typeface="Comic Sans MS"/>
                <a:cs typeface="Comic Sans MS"/>
              </a:rPr>
              <a:t>}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uncountable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01765"/>
              </p:ext>
            </p:extLst>
          </p:nvPr>
        </p:nvGraphicFramePr>
        <p:xfrm>
          <a:off x="2212911" y="3806649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3" name="Equation" r:id="rId4" imgW="457200" imgH="393700" progId="Equation.DSMT4">
                  <p:embed/>
                </p:oleObj>
              </mc:Choice>
              <mc:Fallback>
                <p:oleObj name="Equation" r:id="rId4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2911" y="3806649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4244" y="2230193"/>
            <a:ext cx="8916014" cy="1880197"/>
            <a:chOff x="154244" y="2230193"/>
            <a:chExt cx="8916014" cy="1880197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560008"/>
                </p:ext>
              </p:extLst>
            </p:nvPr>
          </p:nvGraphicFramePr>
          <p:xfrm>
            <a:off x="591477" y="2811815"/>
            <a:ext cx="1465263" cy="1298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4" name="Equation" r:id="rId6" imgW="444500" imgH="393700" progId="Equation.DSMT4">
                    <p:embed/>
                  </p:oleObj>
                </mc:Choice>
                <mc:Fallback>
                  <p:oleObj name="Equation" r:id="rId6" imgW="4445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91477" y="2811815"/>
                          <a:ext cx="1465263" cy="1298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54244" y="2230193"/>
              <a:ext cx="891601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example: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::= {</a:t>
              </a:r>
              <a:r>
                <a:rPr lang="en-US" sz="44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finite</a:t>
              </a:r>
              <a:r>
                <a:rPr lang="en-US" sz="4400" dirty="0" smtClean="0">
                  <a:latin typeface="Comic Sans MS"/>
                  <a:cs typeface="Comic Sans MS"/>
                </a:rPr>
                <a:t> bit strings}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04935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91035"/>
              </p:ext>
            </p:extLst>
          </p:nvPr>
        </p:nvGraphicFramePr>
        <p:xfrm>
          <a:off x="2652406" y="1005045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Equation" r:id="rId3" imgW="1333500" imgH="393700" progId="Equation.DSMT4">
                  <p:embed/>
                </p:oleObj>
              </mc:Choice>
              <mc:Fallback>
                <p:oleObj name="Equation" r:id="rId3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2406" y="1005045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00760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78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89134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Equation" r:id="rId3" imgW="1333500" imgH="393700" progId="Equation.DSMT4">
                  <p:embed/>
                </p:oleObj>
              </mc:Choice>
              <mc:Fallback>
                <p:oleObj name="Equation" r:id="rId3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2406" y="988657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01404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55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7940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2" name="Equation" r:id="rId3" imgW="1333500" imgH="393700" progId="Equation.DSMT4">
                  <p:embed/>
                </p:oleObj>
              </mc:Choice>
              <mc:Fallback>
                <p:oleObj name="Equation" r:id="rId3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90936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3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7" grpId="0" animBg="1"/>
      <p:bldP spid="9" grpId="0" animBg="1"/>
      <p:bldP spid="10" grpId="0" animBg="1"/>
      <p:bldP spid="11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42442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0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33867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1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92452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2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uncountable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89" y="1501879"/>
            <a:ext cx="2284976" cy="833284"/>
          </a:xfrm>
        </p:spPr>
        <p:txBody>
          <a:bodyPr/>
          <a:lstStyle/>
          <a:p>
            <a:r>
              <a:rPr lang="en-US" dirty="0" smtClean="0"/>
              <a:t>So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385516"/>
              </p:ext>
            </p:extLst>
          </p:nvPr>
        </p:nvGraphicFramePr>
        <p:xfrm>
          <a:off x="2073626" y="193295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4" name="Equation" r:id="rId3" imgW="457200" imgH="393700" progId="Equation.DSMT4">
                  <p:embed/>
                </p:oleObj>
              </mc:Choice>
              <mc:Fallback>
                <p:oleObj name="Equation" r:id="rId3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3626" y="193295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873495"/>
              </p:ext>
            </p:extLst>
          </p:nvPr>
        </p:nvGraphicFramePr>
        <p:xfrm>
          <a:off x="1389063" y="1190625"/>
          <a:ext cx="4124325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5" name="Equation" r:id="rId5" imgW="1371600" imgH="482600" progId="Equation.DSMT4">
                  <p:embed/>
                </p:oleObj>
              </mc:Choice>
              <mc:Fallback>
                <p:oleObj name="Equation" r:id="rId5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9063" y="1190625"/>
                        <a:ext cx="4124325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7357" y="2417096"/>
            <a:ext cx="86066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In fact by Schroeder-Bernstein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997041"/>
              </p:ext>
            </p:extLst>
          </p:nvPr>
        </p:nvGraphicFramePr>
        <p:xfrm>
          <a:off x="1331247" y="3179405"/>
          <a:ext cx="4427538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6" name="Equation" r:id="rId7" imgW="1473200" imgH="482600" progId="Equation.DSMT4">
                  <p:embed/>
                </p:oleObj>
              </mc:Choice>
              <mc:Fallback>
                <p:oleObj name="Equation" r:id="rId7" imgW="1473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247" y="3179405"/>
                        <a:ext cx="4427538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092735"/>
              </p:ext>
            </p:extLst>
          </p:nvPr>
        </p:nvGraphicFramePr>
        <p:xfrm>
          <a:off x="235526" y="4572000"/>
          <a:ext cx="868997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7" name="Equation" r:id="rId9" imgW="2578100" imgH="393700" progId="Equation.DSMT4">
                  <p:embed/>
                </p:oleObj>
              </mc:Choice>
              <mc:Fallback>
                <p:oleObj name="Equation" r:id="rId9" imgW="2578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526" y="4572000"/>
                        <a:ext cx="8689975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95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49" y="1655097"/>
            <a:ext cx="8831877" cy="2703871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B </a:t>
            </a:r>
            <a:r>
              <a:rPr lang="en-US" sz="4800" dirty="0" err="1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A  </a:t>
            </a:r>
            <a:r>
              <a:rPr lang="en-US" sz="3600" dirty="0" smtClean="0">
                <a:solidFill>
                  <a:srgbClr val="000000"/>
                </a:solidFill>
              </a:rPr>
              <a:t>AND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err="1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latin typeface="Comic Sans MS"/>
              </a:rPr>
              <a:t>is “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strictly smaller</a:t>
            </a:r>
            <a:r>
              <a:rPr lang="en-US" sz="4800" dirty="0" smtClean="0">
                <a:latin typeface="Comic Sans MS"/>
              </a:rPr>
              <a:t>”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800" dirty="0" smtClean="0">
                <a:latin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B</a:t>
            </a:r>
            <a:endParaRPr lang="en-US" sz="4800" dirty="0" smtClean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336017"/>
      </p:ext>
    </p:extLst>
  </p:cSld>
  <p:clrMapOvr>
    <a:masterClrMapping/>
  </p:clrMapOvr>
  <p:transition xmlns:p14="http://schemas.microsoft.com/office/powerpoint/2010/main" advTm="74093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2.3|32.8|14.7|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4.3|1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5.4|29.2|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4.3|1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51.6|28.1|12.9|29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51.6|28.1|12.9|29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37|18.1|32.3|9.2|9.7|12.3|1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7|3|38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16|9.8|17|19.4|2.9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Words>935</Words>
  <Application>Microsoft Macintosh PowerPoint</Application>
  <PresentationFormat>On-screen Show (4:3)</PresentationFormat>
  <Paragraphs>316</Paragraphs>
  <Slides>28</Slides>
  <Notes>20</Notes>
  <HiddenSlides>5</HiddenSlides>
  <MMClips>1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1_Custom Design</vt:lpstr>
      <vt:lpstr>2_Custom Design</vt:lpstr>
      <vt:lpstr>Equation</vt:lpstr>
      <vt:lpstr>PowerPoint Presentation</vt:lpstr>
      <vt:lpstr>Infinite Sizes</vt:lpstr>
      <vt:lpstr> Countable Sets</vt:lpstr>
      <vt:lpstr>Diagonal Arguments</vt:lpstr>
      <vt:lpstr>Diagonal Arguments</vt:lpstr>
      <vt:lpstr>Diagonal Arguments</vt:lpstr>
      <vt:lpstr>Diagonal Arguments</vt:lpstr>
      <vt:lpstr>is uncountable</vt:lpstr>
      <vt:lpstr>Strictly Smaller</vt:lpstr>
      <vt:lpstr>Cantor’s Theorem</vt:lpstr>
      <vt:lpstr>NOT[A surj Pow(A)]</vt:lpstr>
      <vt:lpstr>NOT[A surj Pow(A)]</vt:lpstr>
      <vt:lpstr> {0,1}ω is uncountable</vt:lpstr>
      <vt:lpstr>Computable strings in  {0,1}ω</vt:lpstr>
      <vt:lpstr>{ASCII}* is countable</vt:lpstr>
      <vt:lpstr>Noncomputable strings</vt:lpstr>
      <vt:lpstr>The Halting Problem</vt:lpstr>
      <vt:lpstr>Axioms of Set Theory</vt:lpstr>
      <vt:lpstr>Sets &amp; Logical Formulas</vt:lpstr>
      <vt:lpstr>PowerPoint Presentation</vt:lpstr>
      <vt:lpstr>Russell’s Paradox</vt:lpstr>
      <vt:lpstr>Disaster: Math is broken!</vt:lpstr>
      <vt:lpstr>...but paradox is buggy</vt:lpstr>
      <vt:lpstr>...but paradox is buggy</vt:lpstr>
      <vt:lpstr>Zermelo-Frankel Set Theory</vt:lpstr>
      <vt:lpstr>Zermelo-Frankel Set Theory</vt:lpstr>
      <vt:lpstr>Zermelo-Frankel Set Theory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391</cp:revision>
  <cp:lastPrinted>2011-09-18T18:48:02Z</cp:lastPrinted>
  <dcterms:created xsi:type="dcterms:W3CDTF">2011-02-18T03:43:54Z</dcterms:created>
  <dcterms:modified xsi:type="dcterms:W3CDTF">2011-09-23T03:12:03Z</dcterms:modified>
</cp:coreProperties>
</file>