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3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4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5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6.xml" ContentType="application/vnd.openxmlformats-officedocument.presentationml.notesSlide+xml"/>
  <Override PartName="/ppt/embeddings/oleObject9.bin" ContentType="application/vnd.openxmlformats-officedocument.oleObject"/>
  <Override PartName="/ppt/notesSlides/notesSlide7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8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notesSlides/notesSlide9.xml" ContentType="application/vnd.openxmlformats-officedocument.presentationml.notesSlide+xml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10.xml" ContentType="application/vnd.openxmlformats-officedocument.presentationml.notesSlide+xml"/>
  <Override PartName="/ppt/embeddings/oleObject17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notesSlides/notesSlide19.xml" ContentType="application/vnd.openxmlformats-officedocument.presentationml.notesSlide+xml"/>
  <Override PartName="/ppt/embeddings/oleObject20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61" r:id="rId2"/>
    <p:sldId id="281" r:id="rId3"/>
    <p:sldId id="368" r:id="rId4"/>
    <p:sldId id="367" r:id="rId5"/>
    <p:sldId id="369" r:id="rId6"/>
    <p:sldId id="371" r:id="rId7"/>
    <p:sldId id="370" r:id="rId8"/>
    <p:sldId id="349" r:id="rId9"/>
    <p:sldId id="352" r:id="rId10"/>
    <p:sldId id="353" r:id="rId11"/>
    <p:sldId id="272" r:id="rId12"/>
    <p:sldId id="278" r:id="rId13"/>
    <p:sldId id="342" r:id="rId14"/>
    <p:sldId id="274" r:id="rId15"/>
    <p:sldId id="275" r:id="rId16"/>
    <p:sldId id="279" r:id="rId17"/>
    <p:sldId id="365" r:id="rId18"/>
    <p:sldId id="356" r:id="rId19"/>
    <p:sldId id="360" r:id="rId20"/>
  </p:sldIdLst>
  <p:sldSz cx="9144000" cy="6858000" type="screen4x3"/>
  <p:notesSz cx="7315200" cy="9601200"/>
  <p:custDataLst>
    <p:tags r:id="rId2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9D007C"/>
    <a:srgbClr val="FF6600"/>
    <a:srgbClr val="DDDDDD"/>
    <a:srgbClr val="FF9933"/>
    <a:srgbClr val="996633"/>
    <a:srgbClr val="00A200"/>
    <a:srgbClr val="FF00FF"/>
    <a:srgbClr val="008000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35" autoAdjust="0"/>
  </p:normalViewPr>
  <p:slideViewPr>
    <p:cSldViewPr showGuides="1">
      <p:cViewPr varScale="1">
        <p:scale>
          <a:sx n="95" d="100"/>
          <a:sy n="95" d="100"/>
        </p:scale>
        <p:origin x="-142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53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tags" Target="tags/tag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Relationship Id="rId2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DC2ADD3-ACAB-4140-905E-D2B9363D77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264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7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7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7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7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E5E6F13-64A1-4649-8DAF-4BF6713663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455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4A2D65-E9F9-C944-B035-0AEEF1488662}" type="slidenum">
              <a:rPr lang="en-US"/>
              <a:pPr/>
              <a:t>1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C2933E-2E4B-1A4B-A4BA-DC0B58974BBE}" type="slidenum">
              <a:rPr lang="en-US"/>
              <a:pPr/>
              <a:t>10</a:t>
            </a:fld>
            <a:endParaRPr lang="en-US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FC66E9-77C5-7E49-BADA-D7268D25123F}" type="slidenum">
              <a:rPr lang="en-US"/>
              <a:pPr/>
              <a:t>11</a:t>
            </a:fld>
            <a:endParaRPr lang="en-US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B0E364-1E42-0649-9499-43BA4CC35C8B}" type="slidenum">
              <a:rPr lang="en-US"/>
              <a:pPr/>
              <a:t>12</a:t>
            </a:fld>
            <a:endParaRPr lang="en-US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7BA75F-C583-3D45-8297-B6D1623A6D47}" type="slidenum">
              <a:rPr lang="en-US"/>
              <a:pPr/>
              <a:t>13</a:t>
            </a:fld>
            <a:endParaRPr lang="en-US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8BA32A-EFEF-5E47-9795-6887F787EBBC}" type="slidenum">
              <a:rPr lang="en-US"/>
              <a:pPr/>
              <a:t>14</a:t>
            </a:fld>
            <a:endParaRPr lang="en-US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8DB1B0-316F-E24B-851B-5D73258A57A0}" type="slidenum">
              <a:rPr lang="en-US"/>
              <a:pPr/>
              <a:t>15</a:t>
            </a:fld>
            <a:endParaRPr lang="en-US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C4C336-FA56-EA42-BC81-E886E6B5C692}" type="slidenum">
              <a:rPr lang="en-US"/>
              <a:pPr/>
              <a:t>16</a:t>
            </a:fld>
            <a:endParaRPr lang="en-US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C296DE-2A84-F54E-8098-D05BFB610F46}" type="slidenum">
              <a:rPr lang="en-US"/>
              <a:pPr/>
              <a:t>17</a:t>
            </a:fld>
            <a:endParaRPr lang="en-US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5BFBBA-6D0E-AF4D-8018-043C107A30F0}" type="slidenum">
              <a:rPr lang="en-US"/>
              <a:pPr/>
              <a:t>18</a:t>
            </a:fld>
            <a:endParaRPr lang="en-US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4B2BB9-B0F5-3A4E-83BA-4601F2434A76}" type="slidenum">
              <a:rPr lang="en-US"/>
              <a:pPr/>
              <a:t>19</a:t>
            </a:fld>
            <a:endParaRPr lang="en-US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503D4B-EA7E-A948-8777-5F73AAA65C96}" type="slidenum">
              <a:rPr lang="en-US"/>
              <a:pPr/>
              <a:t>2</a:t>
            </a:fld>
            <a:endParaRPr lang="en-US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503D4B-EA7E-A948-8777-5F73AAA65C96}" type="slidenum">
              <a:rPr lang="en-US"/>
              <a:pPr/>
              <a:t>3</a:t>
            </a:fld>
            <a:endParaRPr lang="en-US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503D4B-EA7E-A948-8777-5F73AAA65C96}" type="slidenum">
              <a:rPr lang="en-US"/>
              <a:pPr/>
              <a:t>4</a:t>
            </a:fld>
            <a:endParaRPr lang="en-US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503D4B-EA7E-A948-8777-5F73AAA65C96}" type="slidenum">
              <a:rPr lang="en-US"/>
              <a:pPr/>
              <a:t>5</a:t>
            </a:fld>
            <a:endParaRPr lang="en-US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503D4B-EA7E-A948-8777-5F73AAA65C96}" type="slidenum">
              <a:rPr lang="en-US"/>
              <a:pPr/>
              <a:t>6</a:t>
            </a:fld>
            <a:endParaRPr lang="en-US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503D4B-EA7E-A948-8777-5F73AAA65C96}" type="slidenum">
              <a:rPr lang="en-US"/>
              <a:pPr/>
              <a:t>7</a:t>
            </a:fld>
            <a:endParaRPr lang="en-US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22AF0E-3CB4-F14D-8900-EB08BBCAC24E}" type="slidenum">
              <a:rPr lang="en-US"/>
              <a:pPr/>
              <a:t>8</a:t>
            </a:fld>
            <a:endParaRPr lang="en-US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35E183-327A-C34F-AC11-9C03CA12D83C}" type="slidenum">
              <a:rPr lang="en-US"/>
              <a:pPr/>
              <a:t>9</a:t>
            </a:fld>
            <a:endParaRPr lang="en-US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03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93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44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50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36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Master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5181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153400" y="6553200"/>
            <a:ext cx="990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1" hangingPunct="1"/>
            <a:r>
              <a:rPr lang="en-US" sz="1200">
                <a:latin typeface="Comic Sans MS" charset="0"/>
              </a:rPr>
              <a:t>lec 8F.</a:t>
            </a:r>
            <a:fld id="{BAD60C4D-E46A-6F4A-9374-7055D7F3B38F}" type="slidenum">
              <a:rPr lang="en-US" sz="1200">
                <a:latin typeface="Comic Sans MS" charset="0"/>
              </a:rPr>
              <a:pPr algn="r" eaLnBrk="1" hangingPunct="1"/>
              <a:t>‹#›</a:t>
            </a:fld>
            <a:endParaRPr lang="en-US" sz="1200">
              <a:latin typeface="Comic Sans MS" charset="0"/>
            </a:endParaRPr>
          </a:p>
        </p:txBody>
      </p:sp>
      <p:pic>
        <p:nvPicPr>
          <p:cNvPr id="1033" name="Picture 9" descr="board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ate Placeholder 5"/>
          <p:cNvSpPr txBox="1">
            <a:spLocks/>
          </p:cNvSpPr>
          <p:nvPr userDrawn="1"/>
        </p:nvSpPr>
        <p:spPr>
          <a:xfrm>
            <a:off x="2971800" y="6553200"/>
            <a:ext cx="32004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Albert R Meyer,             April 6,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2" name="Picture 11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7" r:id="rId6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3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14.wmf"/><Relationship Id="rId6" Type="http://schemas.openxmlformats.org/officeDocument/2006/relationships/oleObject" Target="../embeddings/oleObject19.bin"/><Relationship Id="rId7" Type="http://schemas.openxmlformats.org/officeDocument/2006/relationships/image" Target="../media/image15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16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8.emf"/><Relationship Id="rId8" Type="http://schemas.openxmlformats.org/officeDocument/2006/relationships/oleObject" Target="../embeddings/oleObject12.bin"/><Relationship Id="rId9" Type="http://schemas.openxmlformats.org/officeDocument/2006/relationships/image" Target="../media/image9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14.bin"/><Relationship Id="rId7" Type="http://schemas.openxmlformats.org/officeDocument/2006/relationships/image" Target="../media/image11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2.wmf"/><Relationship Id="rId6" Type="http://schemas.openxmlformats.org/officeDocument/2006/relationships/oleObject" Target="../embeddings/oleObject16.bin"/><Relationship Id="rId7" Type="http://schemas.openxmlformats.org/officeDocument/2006/relationships/image" Target="../media/image11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723900" y="1600200"/>
            <a:ext cx="7658100" cy="3581400"/>
          </a:xfrm>
        </p:spPr>
        <p:txBody>
          <a:bodyPr/>
          <a:lstStyle/>
          <a:p>
            <a:pPr eaLnBrk="0" hangingPunct="0"/>
            <a:r>
              <a:rPr lang="en-US" sz="9600">
                <a:solidFill>
                  <a:schemeClr val="tx2"/>
                </a:solidFill>
              </a:rPr>
              <a:t>Sums &amp;</a:t>
            </a:r>
          </a:p>
          <a:p>
            <a:pPr eaLnBrk="0" hangingPunct="0"/>
            <a:r>
              <a:rPr lang="en-US" sz="9600">
                <a:solidFill>
                  <a:schemeClr val="tx2"/>
                </a:solidFill>
              </a:rPr>
              <a:t>Money</a:t>
            </a:r>
            <a:endParaRPr lang="en-US" sz="7200"/>
          </a:p>
        </p:txBody>
      </p:sp>
      <p:sp>
        <p:nvSpPr>
          <p:cNvPr id="130051" name="Text Box 3"/>
          <p:cNvSpPr txBox="1">
            <a:spLocks noChangeArrowheads="1"/>
          </p:cNvSpPr>
          <p:nvPr/>
        </p:nvSpPr>
        <p:spPr bwMode="auto">
          <a:xfrm>
            <a:off x="1611313" y="417513"/>
            <a:ext cx="625633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2800" b="1" i="1">
                <a:solidFill>
                  <a:schemeClr val="tx2"/>
                </a:solidFill>
                <a:latin typeface="Comic Sans MS" charset="0"/>
              </a:rPr>
              <a:t>Mathematics for Computer Science</a:t>
            </a:r>
            <a:br>
              <a:rPr lang="en-US" sz="2800" b="1" i="1">
                <a:solidFill>
                  <a:schemeClr val="tx2"/>
                </a:solidFill>
                <a:latin typeface="Comic Sans MS" charset="0"/>
              </a:rPr>
            </a:br>
            <a:r>
              <a:rPr lang="en-US" sz="2800" b="1">
                <a:solidFill>
                  <a:srgbClr val="008000"/>
                </a:solidFill>
                <a:latin typeface="Comic Sans MS" charset="0"/>
              </a:rPr>
              <a:t>MIT</a:t>
            </a:r>
            <a:r>
              <a:rPr lang="en-US" sz="2800" b="1" i="1">
                <a:solidFill>
                  <a:schemeClr val="tx2"/>
                </a:solidFill>
                <a:latin typeface="Comic Sans MS" charset="0"/>
              </a:rPr>
              <a:t> </a:t>
            </a:r>
            <a:r>
              <a:rPr lang="en-US" sz="2800" b="1">
                <a:solidFill>
                  <a:srgbClr val="008000"/>
                </a:solidFill>
                <a:latin typeface="Comic Sans MS" charset="0"/>
              </a:rPr>
              <a:t>6.042J/18.062J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Infinite Geometric Series</a:t>
            </a:r>
          </a:p>
        </p:txBody>
      </p:sp>
      <p:sp>
        <p:nvSpPr>
          <p:cNvPr id="119813" name="Text Box 5"/>
          <p:cNvSpPr txBox="1">
            <a:spLocks noChangeArrowheads="1"/>
          </p:cNvSpPr>
          <p:nvPr/>
        </p:nvSpPr>
        <p:spPr bwMode="auto">
          <a:xfrm>
            <a:off x="3009900" y="3922713"/>
            <a:ext cx="37623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5600">
                <a:latin typeface="Comic Sans MS" charset="0"/>
              </a:rPr>
              <a:t>for </a:t>
            </a:r>
            <a:r>
              <a:rPr lang="en-US" sz="5600">
                <a:solidFill>
                  <a:srgbClr val="3333FF"/>
                </a:solidFill>
                <a:latin typeface="Comic Sans MS" charset="0"/>
              </a:rPr>
              <a:t>|x|</a:t>
            </a:r>
            <a:r>
              <a:rPr lang="en-US" sz="5600">
                <a:latin typeface="Comic Sans MS" charset="0"/>
              </a:rPr>
              <a:t> </a:t>
            </a:r>
            <a:r>
              <a:rPr lang="en-US" sz="5600" b="1">
                <a:solidFill>
                  <a:srgbClr val="3333FF"/>
                </a:solidFill>
                <a:latin typeface="Courier New" charset="0"/>
                <a:cs typeface="Courier New" charset="0"/>
              </a:rPr>
              <a:t>&lt;</a:t>
            </a:r>
            <a:r>
              <a:rPr lang="en-US" sz="5600" b="1">
                <a:latin typeface="Comic Sans MS" charset="0"/>
              </a:rPr>
              <a:t> </a:t>
            </a:r>
            <a:r>
              <a:rPr lang="en-US" sz="5600">
                <a:solidFill>
                  <a:srgbClr val="3333FF"/>
                </a:solidFill>
                <a:latin typeface="Comic Sans MS" charset="0"/>
              </a:rPr>
              <a:t>1</a:t>
            </a:r>
          </a:p>
        </p:txBody>
      </p:sp>
      <p:graphicFrame>
        <p:nvGraphicFramePr>
          <p:cNvPr id="119814" name="Object 6"/>
          <p:cNvGraphicFramePr>
            <a:graphicFrameLocks noChangeAspect="1"/>
          </p:cNvGraphicFramePr>
          <p:nvPr/>
        </p:nvGraphicFramePr>
        <p:xfrm>
          <a:off x="2819400" y="1295400"/>
          <a:ext cx="3370263" cy="219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41" name="Equation" r:id="rId4" imgW="761760" imgH="495000" progId="Equation.DSMT4">
                  <p:embed/>
                </p:oleObj>
              </mc:Choice>
              <mc:Fallback>
                <p:oleObj name="Equation" r:id="rId4" imgW="761760" imgH="495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295400"/>
                        <a:ext cx="3370263" cy="219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5" name="Rectangle 7"/>
          <p:cNvSpPr>
            <a:spLocks noChangeArrowheads="1"/>
          </p:cNvSpPr>
          <p:nvPr/>
        </p:nvSpPr>
        <p:spPr bwMode="auto">
          <a:xfrm>
            <a:off x="1676400" y="1295400"/>
            <a:ext cx="5715000" cy="2438400"/>
          </a:xfrm>
          <a:prstGeom prst="rect">
            <a:avLst/>
          </a:prstGeom>
          <a:noFill/>
          <a:ln w="3810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6477000" cy="914400"/>
          </a:xfrm>
        </p:spPr>
        <p:txBody>
          <a:bodyPr/>
          <a:lstStyle/>
          <a:p>
            <a:r>
              <a:rPr lang="en-US" sz="4000"/>
              <a:t>The </a:t>
            </a:r>
            <a:r>
              <a:rPr lang="en-US">
                <a:solidFill>
                  <a:srgbClr val="008000"/>
                </a:solidFill>
              </a:rPr>
              <a:t>future</a:t>
            </a:r>
            <a:r>
              <a:rPr lang="en-US" sz="4000">
                <a:solidFill>
                  <a:schemeClr val="hlink"/>
                </a:solidFill>
              </a:rPr>
              <a:t> </a:t>
            </a:r>
            <a:r>
              <a:rPr lang="en-US" sz="4000"/>
              <a:t>value of </a:t>
            </a:r>
            <a:r>
              <a:rPr lang="en-US" sz="4000">
                <a:solidFill>
                  <a:srgbClr val="3366FF"/>
                </a:solidFill>
              </a:rPr>
              <a:t>$$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2362200"/>
            <a:ext cx="8515350" cy="2133600"/>
          </a:xfrm>
        </p:spPr>
        <p:txBody>
          <a:bodyPr/>
          <a:lstStyle/>
          <a:p>
            <a:pPr>
              <a:buFontTx/>
              <a:buNone/>
            </a:pPr>
            <a:r>
              <a:rPr lang="en-US" sz="4800"/>
              <a:t>I will pay you</a:t>
            </a:r>
            <a:r>
              <a:rPr lang="en-US" sz="4800">
                <a:solidFill>
                  <a:srgbClr val="3333FF"/>
                </a:solidFill>
              </a:rPr>
              <a:t> $100 </a:t>
            </a:r>
            <a:r>
              <a:rPr lang="en-US" sz="4800"/>
              <a:t>in 1 year,</a:t>
            </a:r>
          </a:p>
          <a:p>
            <a:pPr>
              <a:buFontTx/>
              <a:buNone/>
            </a:pPr>
            <a:r>
              <a:rPr lang="en-US" sz="4800"/>
              <a:t>if you will pay me</a:t>
            </a:r>
            <a:r>
              <a:rPr lang="en-US" sz="4800">
                <a:solidFill>
                  <a:schemeClr val="accent2"/>
                </a:solidFill>
              </a:rPr>
              <a:t> </a:t>
            </a:r>
            <a:r>
              <a:rPr lang="en-US" sz="4800">
                <a:solidFill>
                  <a:srgbClr val="3333FF"/>
                </a:solidFill>
              </a:rPr>
              <a:t>$</a:t>
            </a:r>
            <a:r>
              <a:rPr lang="en-US" sz="4800">
                <a:solidFill>
                  <a:srgbClr val="FF00FF"/>
                </a:solidFill>
              </a:rPr>
              <a:t>X</a:t>
            </a:r>
            <a:r>
              <a:rPr lang="en-US" sz="4800"/>
              <a:t> now.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05800" cy="4267200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/>
              <a:t>My bank will pay me </a:t>
            </a:r>
            <a:r>
              <a:rPr lang="en-US" sz="4000" dirty="0">
                <a:solidFill>
                  <a:srgbClr val="3333FF"/>
                </a:solidFill>
              </a:rPr>
              <a:t>3% interest</a:t>
            </a:r>
            <a:r>
              <a:rPr lang="en-US" sz="4000" dirty="0"/>
              <a:t>.</a:t>
            </a:r>
          </a:p>
          <a:p>
            <a:pPr>
              <a:buFontTx/>
              <a:buNone/>
            </a:pPr>
            <a:r>
              <a:rPr lang="en-US" sz="4000" dirty="0"/>
              <a:t>define</a:t>
            </a:r>
            <a:r>
              <a:rPr lang="en-US" sz="4800" dirty="0"/>
              <a:t> </a:t>
            </a:r>
            <a:r>
              <a:rPr lang="en-US" sz="4800" i="1" dirty="0" err="1">
                <a:solidFill>
                  <a:srgbClr val="3333FF"/>
                </a:solidFill>
              </a:rPr>
              <a:t>bankrate</a:t>
            </a:r>
            <a:endParaRPr lang="en-US" sz="4800" dirty="0"/>
          </a:p>
          <a:p>
            <a:pPr algn="ctr">
              <a:buFontTx/>
              <a:buNone/>
            </a:pPr>
            <a:r>
              <a:rPr lang="en-US" sz="4000" i="1" dirty="0">
                <a:solidFill>
                  <a:schemeClr val="accent2"/>
                </a:solidFill>
              </a:rPr>
              <a:t> </a:t>
            </a:r>
            <a:r>
              <a:rPr lang="en-US" sz="4800" dirty="0">
                <a:solidFill>
                  <a:srgbClr val="3333FF"/>
                </a:solidFill>
              </a:rPr>
              <a:t>b </a:t>
            </a:r>
            <a:r>
              <a:rPr lang="en-US" sz="4800" dirty="0"/>
              <a:t>::=</a:t>
            </a:r>
            <a:r>
              <a:rPr lang="en-US" sz="4800" dirty="0">
                <a:solidFill>
                  <a:schemeClr val="accent2"/>
                </a:solidFill>
              </a:rPr>
              <a:t> </a:t>
            </a:r>
            <a:r>
              <a:rPr lang="en-US" sz="4800" dirty="0">
                <a:solidFill>
                  <a:srgbClr val="3333FF"/>
                </a:solidFill>
              </a:rPr>
              <a:t>1.03</a:t>
            </a:r>
          </a:p>
          <a:p>
            <a:pPr>
              <a:buFontTx/>
              <a:buNone/>
            </a:pPr>
            <a:r>
              <a:rPr lang="en-US" sz="4400" dirty="0"/>
              <a:t>－ bank increases my $$ by this factor in 1 year.</a:t>
            </a:r>
          </a:p>
        </p:txBody>
      </p:sp>
      <p:sp>
        <p:nvSpPr>
          <p:cNvPr id="24585" name="Rectangle 9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6477000" cy="914400"/>
          </a:xfrm>
          <a:noFill/>
          <a:ln/>
        </p:spPr>
        <p:txBody>
          <a:bodyPr/>
          <a:lstStyle/>
          <a:p>
            <a:r>
              <a:rPr lang="en-US" sz="4000"/>
              <a:t>The </a:t>
            </a:r>
            <a:r>
              <a:rPr lang="en-US">
                <a:solidFill>
                  <a:srgbClr val="006600"/>
                </a:solidFill>
              </a:rPr>
              <a:t>future</a:t>
            </a:r>
            <a:r>
              <a:rPr lang="en-US" sz="4000"/>
              <a:t> value of </a:t>
            </a:r>
            <a:r>
              <a:rPr lang="en-US" sz="4000">
                <a:solidFill>
                  <a:srgbClr val="3333FF"/>
                </a:solidFill>
              </a:rPr>
              <a:t>$$</a:t>
            </a:r>
            <a:endParaRPr lang="en-US" sz="3600">
              <a:solidFill>
                <a:srgbClr val="3333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458200" cy="4114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4000" dirty="0"/>
              <a:t>If I deposit your </a:t>
            </a:r>
            <a:r>
              <a:rPr lang="en-US" sz="4000" dirty="0">
                <a:solidFill>
                  <a:srgbClr val="3333FF"/>
                </a:solidFill>
              </a:rPr>
              <a:t>$</a:t>
            </a:r>
            <a:r>
              <a:rPr lang="en-US" sz="4000" dirty="0">
                <a:solidFill>
                  <a:srgbClr val="FF00FF"/>
                </a:solidFill>
              </a:rPr>
              <a:t>X</a:t>
            </a:r>
            <a:r>
              <a:rPr lang="en-US" sz="4000" dirty="0"/>
              <a:t> now,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000" dirty="0"/>
              <a:t>I will have </a:t>
            </a:r>
            <a:r>
              <a:rPr lang="en-US" sz="4000" dirty="0">
                <a:solidFill>
                  <a:srgbClr val="3333FF"/>
                </a:solidFill>
              </a:rPr>
              <a:t>$</a:t>
            </a:r>
            <a:r>
              <a:rPr lang="en-US" sz="4000" dirty="0" err="1" smtClean="0">
                <a:solidFill>
                  <a:srgbClr val="3333FF"/>
                </a:solidFill>
              </a:rPr>
              <a:t>b</a:t>
            </a:r>
            <a:r>
              <a:rPr lang="en-US" sz="4000" b="1" dirty="0" err="1" smtClean="0">
                <a:solidFill>
                  <a:srgbClr val="3333FF"/>
                </a:solidFill>
                <a:sym typeface="Symbol" charset="0"/>
              </a:rPr>
              <a:t>⋅</a:t>
            </a:r>
            <a:r>
              <a:rPr lang="en-US" sz="4000" dirty="0" err="1" smtClean="0">
                <a:solidFill>
                  <a:srgbClr val="FF00FF"/>
                </a:solidFill>
              </a:rPr>
              <a:t>X</a:t>
            </a:r>
            <a:r>
              <a:rPr lang="en-US" sz="4000" dirty="0" smtClean="0"/>
              <a:t> </a:t>
            </a:r>
            <a:r>
              <a:rPr lang="en-US" sz="4000" dirty="0"/>
              <a:t>in 1 year.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000" dirty="0"/>
              <a:t>So</a:t>
            </a:r>
            <a:r>
              <a:rPr lang="en-US" sz="4000" dirty="0">
                <a:solidFill>
                  <a:srgbClr val="006600"/>
                </a:solidFill>
              </a:rPr>
              <a:t> </a:t>
            </a:r>
            <a:r>
              <a:rPr lang="en-US" sz="4000" dirty="0"/>
              <a:t>I</a:t>
            </a:r>
            <a:r>
              <a:rPr lang="en-US" sz="4000" dirty="0">
                <a:solidFill>
                  <a:srgbClr val="006600"/>
                </a:solidFill>
              </a:rPr>
              <a:t> </a:t>
            </a:r>
            <a:r>
              <a:rPr lang="en-US" sz="4000" dirty="0">
                <a:solidFill>
                  <a:srgbClr val="3333FF"/>
                </a:solidFill>
              </a:rPr>
              <a:t>won</a:t>
            </a:r>
            <a:r>
              <a:rPr lang="ja-JP" altLang="en-US" sz="4000" dirty="0">
                <a:solidFill>
                  <a:srgbClr val="3333FF"/>
                </a:solidFill>
                <a:latin typeface="Arial"/>
              </a:rPr>
              <a:t>’</a:t>
            </a:r>
            <a:r>
              <a:rPr lang="en-US" sz="4000" dirty="0">
                <a:solidFill>
                  <a:srgbClr val="3333FF"/>
                </a:solidFill>
              </a:rPr>
              <a:t>t lose money</a:t>
            </a:r>
            <a:r>
              <a:rPr lang="en-US" sz="4000" dirty="0">
                <a:solidFill>
                  <a:srgbClr val="00A200"/>
                </a:solidFill>
              </a:rPr>
              <a:t> </a:t>
            </a:r>
            <a:r>
              <a:rPr lang="en-US" sz="4000" dirty="0"/>
              <a:t>as long </a:t>
            </a:r>
            <a:r>
              <a:rPr lang="en-US" sz="4000" dirty="0" smtClean="0"/>
              <a:t>as</a:t>
            </a:r>
            <a:endParaRPr lang="en-US" sz="4000" dirty="0"/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4800" dirty="0" err="1" smtClean="0">
                <a:solidFill>
                  <a:srgbClr val="3333FF"/>
                </a:solidFill>
              </a:rPr>
              <a:t>b</a:t>
            </a:r>
            <a:r>
              <a:rPr lang="en-US" sz="4800" b="1" dirty="0" err="1" smtClean="0">
                <a:solidFill>
                  <a:srgbClr val="3333FF"/>
                </a:solidFill>
                <a:sym typeface="Symbol" charset="0"/>
              </a:rPr>
              <a:t>⋅</a:t>
            </a:r>
            <a:r>
              <a:rPr lang="en-US" sz="4800" dirty="0" err="1" smtClean="0">
                <a:solidFill>
                  <a:srgbClr val="FF00FF"/>
                </a:solidFill>
              </a:rPr>
              <a:t>X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3333FF"/>
                </a:solidFill>
              </a:rPr>
              <a:t> </a:t>
            </a:r>
            <a:r>
              <a:rPr lang="en-US" sz="4800" b="1" dirty="0" smtClean="0">
                <a:solidFill>
                  <a:srgbClr val="3333FF"/>
                </a:solidFill>
                <a:latin typeface="Euclid Symbol" charset="2"/>
                <a:cs typeface="Euclid Symbol" charset="2"/>
              </a:rPr>
              <a:t>≤ </a:t>
            </a:r>
            <a:r>
              <a:rPr lang="en-US" sz="4800" dirty="0" smtClean="0">
                <a:solidFill>
                  <a:srgbClr val="3333FF"/>
                </a:solidFill>
              </a:rPr>
              <a:t>100</a:t>
            </a:r>
            <a:endParaRPr lang="en-US" sz="4800" dirty="0">
              <a:solidFill>
                <a:srgbClr val="3333FF"/>
              </a:solidFill>
            </a:endParaRP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4800" dirty="0">
                <a:solidFill>
                  <a:srgbClr val="FF00FF"/>
                </a:solidFill>
              </a:rPr>
              <a:t>X</a:t>
            </a:r>
            <a:r>
              <a:rPr lang="en-US" sz="4800" dirty="0">
                <a:solidFill>
                  <a:srgbClr val="3333FF"/>
                </a:solidFill>
              </a:rPr>
              <a:t> </a:t>
            </a:r>
            <a:r>
              <a:rPr lang="en-US" sz="4800" b="1" dirty="0" smtClean="0">
                <a:solidFill>
                  <a:srgbClr val="3333FF"/>
                </a:solidFill>
                <a:latin typeface="Euclid Symbol" charset="2"/>
                <a:cs typeface="Euclid Symbol" charset="2"/>
              </a:rPr>
              <a:t>≤</a:t>
            </a:r>
            <a:r>
              <a:rPr lang="en-US" sz="4800" dirty="0" smtClean="0">
                <a:solidFill>
                  <a:srgbClr val="3333FF"/>
                </a:solidFill>
              </a:rPr>
              <a:t> </a:t>
            </a:r>
            <a:r>
              <a:rPr lang="en-US" sz="4800" dirty="0">
                <a:solidFill>
                  <a:srgbClr val="3333FF"/>
                </a:solidFill>
              </a:rPr>
              <a:t>$100/1.03 </a:t>
            </a:r>
            <a:r>
              <a:rPr lang="en-US" sz="4800" b="1" dirty="0">
                <a:cs typeface="Times New Roman" charset="0"/>
              </a:rPr>
              <a:t>≈</a:t>
            </a:r>
            <a:r>
              <a:rPr lang="en-US" sz="4800" dirty="0">
                <a:solidFill>
                  <a:srgbClr val="3333FF"/>
                </a:solidFill>
              </a:rPr>
              <a:t> $</a:t>
            </a:r>
            <a:r>
              <a:rPr lang="en-US" sz="4800" dirty="0">
                <a:solidFill>
                  <a:srgbClr val="FF00FF"/>
                </a:solidFill>
              </a:rPr>
              <a:t>97.09</a:t>
            </a:r>
          </a:p>
        </p:txBody>
      </p:sp>
      <p:sp>
        <p:nvSpPr>
          <p:cNvPr id="100360" name="Rectangle 8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6477000" cy="914400"/>
          </a:xfrm>
          <a:noFill/>
          <a:ln/>
        </p:spPr>
        <p:txBody>
          <a:bodyPr/>
          <a:lstStyle/>
          <a:p>
            <a:r>
              <a:rPr lang="en-US" sz="4000"/>
              <a:t>The </a:t>
            </a:r>
            <a:r>
              <a:rPr lang="en-US">
                <a:solidFill>
                  <a:srgbClr val="006600"/>
                </a:solidFill>
              </a:rPr>
              <a:t>future</a:t>
            </a:r>
            <a:r>
              <a:rPr lang="en-US" sz="4000"/>
              <a:t> value of </a:t>
            </a:r>
            <a:r>
              <a:rPr lang="en-US" sz="4000">
                <a:solidFill>
                  <a:srgbClr val="3333FF"/>
                </a:solidFill>
              </a:rPr>
              <a:t>$$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143000"/>
            <a:ext cx="8915400" cy="4648200"/>
          </a:xfrm>
        </p:spPr>
        <p:txBody>
          <a:bodyPr/>
          <a:lstStyle/>
          <a:p>
            <a:r>
              <a:rPr lang="en-US" sz="4000">
                <a:solidFill>
                  <a:srgbClr val="3333FF"/>
                </a:solidFill>
                <a:cs typeface="Times New Roman" charset="0"/>
              </a:rPr>
              <a:t>$1</a:t>
            </a:r>
            <a:r>
              <a:rPr lang="en-US" sz="4000">
                <a:cs typeface="Times New Roman" charset="0"/>
              </a:rPr>
              <a:t> in 1 year</a:t>
            </a:r>
            <a:r>
              <a:rPr lang="en-US" sz="4000">
                <a:solidFill>
                  <a:srgbClr val="008000"/>
                </a:solidFill>
                <a:cs typeface="Times New Roman" charset="0"/>
              </a:rPr>
              <a:t> </a:t>
            </a:r>
            <a:r>
              <a:rPr lang="en-US" sz="4000">
                <a:cs typeface="Times New Roman" charset="0"/>
              </a:rPr>
              <a:t>is worth </a:t>
            </a:r>
            <a:r>
              <a:rPr lang="en-US" sz="4000">
                <a:solidFill>
                  <a:srgbClr val="3333FF"/>
                </a:solidFill>
                <a:cs typeface="Times New Roman" charset="0"/>
              </a:rPr>
              <a:t>$</a:t>
            </a:r>
            <a:r>
              <a:rPr lang="en-US" sz="4000">
                <a:solidFill>
                  <a:srgbClr val="FF00FF"/>
                </a:solidFill>
              </a:rPr>
              <a:t>0.9709</a:t>
            </a:r>
            <a:r>
              <a:rPr lang="en-US" sz="4000">
                <a:solidFill>
                  <a:srgbClr val="FF00FF"/>
                </a:solidFill>
                <a:cs typeface="Times New Roman" charset="0"/>
              </a:rPr>
              <a:t> </a:t>
            </a:r>
            <a:r>
              <a:rPr lang="en-US" sz="4000">
                <a:cs typeface="Times New Roman" charset="0"/>
              </a:rPr>
              <a:t>now.</a:t>
            </a:r>
          </a:p>
          <a:p>
            <a:r>
              <a:rPr lang="en-US" sz="4000">
                <a:solidFill>
                  <a:srgbClr val="3333FF"/>
                </a:solidFill>
                <a:cs typeface="Times New Roman" charset="0"/>
              </a:rPr>
              <a:t>$r</a:t>
            </a:r>
            <a:r>
              <a:rPr lang="en-US" sz="4000">
                <a:cs typeface="Times New Roman" charset="0"/>
              </a:rPr>
              <a:t> </a:t>
            </a:r>
            <a:r>
              <a:rPr lang="en-US" sz="4000">
                <a:solidFill>
                  <a:srgbClr val="FF6600"/>
                </a:solidFill>
                <a:cs typeface="Times New Roman" charset="0"/>
              </a:rPr>
              <a:t>last year</a:t>
            </a:r>
            <a:r>
              <a:rPr lang="en-US" sz="4000">
                <a:cs typeface="Times New Roman" charset="0"/>
              </a:rPr>
              <a:t> is worth </a:t>
            </a:r>
            <a:r>
              <a:rPr lang="en-US" sz="4000">
                <a:solidFill>
                  <a:srgbClr val="3333FF"/>
                </a:solidFill>
                <a:cs typeface="Times New Roman" charset="0"/>
              </a:rPr>
              <a:t>$</a:t>
            </a:r>
            <a:r>
              <a:rPr lang="en-US" sz="4000">
                <a:solidFill>
                  <a:srgbClr val="FF00FF"/>
                </a:solidFill>
                <a:cs typeface="Times New Roman" charset="0"/>
              </a:rPr>
              <a:t>1</a:t>
            </a:r>
            <a:r>
              <a:rPr lang="en-US" sz="4000">
                <a:cs typeface="Times New Roman" charset="0"/>
              </a:rPr>
              <a:t> today,</a:t>
            </a:r>
          </a:p>
          <a:p>
            <a:pPr algn="ctr">
              <a:buFontTx/>
              <a:buNone/>
            </a:pPr>
            <a:r>
              <a:rPr lang="en-US" sz="4000">
                <a:cs typeface="Times New Roman" charset="0"/>
              </a:rPr>
              <a:t>where </a:t>
            </a:r>
            <a:r>
              <a:rPr lang="en-US" sz="4000">
                <a:solidFill>
                  <a:srgbClr val="3333FF"/>
                </a:solidFill>
                <a:cs typeface="Times New Roman" charset="0"/>
              </a:rPr>
              <a:t>r</a:t>
            </a:r>
            <a:r>
              <a:rPr lang="en-US" sz="4000">
                <a:cs typeface="Times New Roman" charset="0"/>
              </a:rPr>
              <a:t> ::= </a:t>
            </a:r>
            <a:r>
              <a:rPr lang="en-US" sz="4000">
                <a:solidFill>
                  <a:srgbClr val="3333FF"/>
                </a:solidFill>
                <a:cs typeface="Times New Roman" charset="0"/>
              </a:rPr>
              <a:t>1/b</a:t>
            </a:r>
            <a:r>
              <a:rPr lang="en-US" sz="4000">
                <a:cs typeface="Times New Roman" charset="0"/>
              </a:rPr>
              <a:t>.</a:t>
            </a:r>
          </a:p>
          <a:p>
            <a:r>
              <a:rPr lang="en-US" sz="4000"/>
              <a:t>So </a:t>
            </a:r>
            <a:r>
              <a:rPr lang="en-US" sz="4000">
                <a:solidFill>
                  <a:srgbClr val="3333FF"/>
                </a:solidFill>
              </a:rPr>
              <a:t>$n</a:t>
            </a:r>
            <a:r>
              <a:rPr lang="en-US" sz="4000"/>
              <a:t>    paid in </a:t>
            </a:r>
            <a:r>
              <a:rPr lang="en-US" sz="4000">
                <a:solidFill>
                  <a:srgbClr val="3333FF"/>
                </a:solidFill>
              </a:rPr>
              <a:t>2</a:t>
            </a:r>
            <a:r>
              <a:rPr lang="en-US" sz="4000"/>
              <a:t> years is worth</a:t>
            </a:r>
          </a:p>
          <a:p>
            <a:pPr>
              <a:buFontTx/>
              <a:buNone/>
            </a:pPr>
            <a:r>
              <a:rPr lang="en-US" sz="4000"/>
              <a:t>       </a:t>
            </a:r>
            <a:r>
              <a:rPr lang="en-US" sz="4000">
                <a:solidFill>
                  <a:srgbClr val="3333FF"/>
                </a:solidFill>
              </a:rPr>
              <a:t>$nr</a:t>
            </a:r>
            <a:r>
              <a:rPr lang="en-US" sz="4000"/>
              <a:t>   paid in</a:t>
            </a:r>
            <a:r>
              <a:rPr lang="en-US" sz="4000">
                <a:solidFill>
                  <a:srgbClr val="3366FF"/>
                </a:solidFill>
              </a:rPr>
              <a:t> </a:t>
            </a:r>
            <a:r>
              <a:rPr lang="en-US" sz="4000">
                <a:solidFill>
                  <a:srgbClr val="3333FF"/>
                </a:solidFill>
              </a:rPr>
              <a:t>1</a:t>
            </a:r>
            <a:r>
              <a:rPr lang="en-US" sz="4000"/>
              <a:t> year, and is worth</a:t>
            </a:r>
          </a:p>
          <a:p>
            <a:pPr>
              <a:buFontTx/>
              <a:buNone/>
            </a:pPr>
            <a:r>
              <a:rPr lang="en-US" sz="4000">
                <a:cs typeface="Times New Roman" charset="0"/>
              </a:rPr>
              <a:t>       </a:t>
            </a:r>
            <a:r>
              <a:rPr lang="en-US" sz="4000">
                <a:solidFill>
                  <a:srgbClr val="3333FF"/>
                </a:solidFill>
                <a:cs typeface="Times New Roman" charset="0"/>
              </a:rPr>
              <a:t>$</a:t>
            </a:r>
            <a:r>
              <a:rPr lang="en-US" sz="4000">
                <a:solidFill>
                  <a:srgbClr val="FF00FF"/>
                </a:solidFill>
                <a:cs typeface="Times New Roman" charset="0"/>
              </a:rPr>
              <a:t>nr</a:t>
            </a:r>
            <a:r>
              <a:rPr lang="en-US" sz="4000" baseline="30000">
                <a:solidFill>
                  <a:srgbClr val="FF00FF"/>
                </a:solidFill>
                <a:cs typeface="Times New Roman" charset="0"/>
              </a:rPr>
              <a:t>2</a:t>
            </a:r>
            <a:r>
              <a:rPr lang="en-US" sz="4000">
                <a:solidFill>
                  <a:srgbClr val="000099"/>
                </a:solidFill>
                <a:cs typeface="Times New Roman" charset="0"/>
              </a:rPr>
              <a:t> </a:t>
            </a:r>
            <a:r>
              <a:rPr lang="en-US" sz="4000">
                <a:cs typeface="Times New Roman" charset="0"/>
              </a:rPr>
              <a:t>today</a:t>
            </a:r>
            <a:r>
              <a:rPr lang="en-US" sz="4000">
                <a:solidFill>
                  <a:srgbClr val="000099"/>
                </a:solidFill>
                <a:cs typeface="Times New Roman" charset="0"/>
              </a:rPr>
              <a:t>.</a:t>
            </a:r>
          </a:p>
        </p:txBody>
      </p:sp>
      <p:sp>
        <p:nvSpPr>
          <p:cNvPr id="20488" name="Rectangle 8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6477000" cy="914400"/>
          </a:xfrm>
          <a:noFill/>
          <a:ln/>
        </p:spPr>
        <p:txBody>
          <a:bodyPr/>
          <a:lstStyle/>
          <a:p>
            <a:r>
              <a:rPr lang="en-US" sz="4000"/>
              <a:t>The </a:t>
            </a:r>
            <a:r>
              <a:rPr lang="en-US">
                <a:solidFill>
                  <a:srgbClr val="006600"/>
                </a:solidFill>
              </a:rPr>
              <a:t>future</a:t>
            </a:r>
            <a:r>
              <a:rPr lang="en-US" sz="4000"/>
              <a:t> value of </a:t>
            </a:r>
            <a:r>
              <a:rPr lang="en-US" sz="4000">
                <a:solidFill>
                  <a:srgbClr val="3333FF"/>
                </a:solidFill>
              </a:rPr>
              <a:t>$$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8382000" cy="32004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5400">
                <a:solidFill>
                  <a:srgbClr val="3333FF"/>
                </a:solidFill>
              </a:rPr>
              <a:t>$n </a:t>
            </a:r>
            <a:r>
              <a:rPr lang="en-US" sz="5400"/>
              <a:t>paid </a:t>
            </a:r>
            <a:r>
              <a:rPr lang="en-US" sz="5400">
                <a:solidFill>
                  <a:srgbClr val="3333FF"/>
                </a:solidFill>
              </a:rPr>
              <a:t>k</a:t>
            </a:r>
            <a:r>
              <a:rPr lang="en-US" sz="5400"/>
              <a:t> years from now</a:t>
            </a:r>
          </a:p>
          <a:p>
            <a:pPr algn="ctr">
              <a:buFontTx/>
              <a:buNone/>
            </a:pPr>
            <a:r>
              <a:rPr lang="en-US" sz="5400"/>
              <a:t>is worth </a:t>
            </a:r>
            <a:r>
              <a:rPr lang="en-US" sz="5400">
                <a:solidFill>
                  <a:srgbClr val="3333FF"/>
                </a:solidFill>
              </a:rPr>
              <a:t>$</a:t>
            </a:r>
            <a:r>
              <a:rPr lang="en-US" sz="5400">
                <a:solidFill>
                  <a:srgbClr val="FF00FF"/>
                </a:solidFill>
              </a:rPr>
              <a:t>n∙r</a:t>
            </a:r>
            <a:r>
              <a:rPr lang="en-US" sz="5400" baseline="30000">
                <a:solidFill>
                  <a:srgbClr val="FF00FF"/>
                </a:solidFill>
              </a:rPr>
              <a:t>k</a:t>
            </a:r>
            <a:r>
              <a:rPr lang="en-US" sz="5400"/>
              <a:t> today</a:t>
            </a:r>
          </a:p>
          <a:p>
            <a:pPr>
              <a:buFontTx/>
              <a:buNone/>
            </a:pPr>
            <a:r>
              <a:rPr lang="en-US" sz="5400"/>
              <a:t>where </a:t>
            </a:r>
            <a:r>
              <a:rPr lang="en-US" sz="5400">
                <a:solidFill>
                  <a:srgbClr val="3333FF"/>
                </a:solidFill>
              </a:rPr>
              <a:t>r</a:t>
            </a:r>
            <a:r>
              <a:rPr lang="en-US" sz="5400"/>
              <a:t> ::= </a:t>
            </a:r>
            <a:r>
              <a:rPr lang="en-US" sz="5400">
                <a:solidFill>
                  <a:srgbClr val="3333FF"/>
                </a:solidFill>
              </a:rPr>
              <a:t>1/bankrate</a:t>
            </a:r>
            <a:r>
              <a:rPr lang="en-US" sz="5400"/>
              <a:t>.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6477000" cy="914400"/>
          </a:xfrm>
          <a:noFill/>
          <a:ln/>
        </p:spPr>
        <p:txBody>
          <a:bodyPr/>
          <a:lstStyle/>
          <a:p>
            <a:r>
              <a:rPr lang="en-US" sz="3600"/>
              <a:t>The future value of $$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Annuities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05800" cy="45339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4000" dirty="0"/>
              <a:t>I pay you </a:t>
            </a:r>
            <a:r>
              <a:rPr lang="en-US" sz="4000" dirty="0">
                <a:solidFill>
                  <a:srgbClr val="3333FF"/>
                </a:solidFill>
              </a:rPr>
              <a:t>$100/year</a:t>
            </a:r>
            <a:r>
              <a:rPr lang="en-US" sz="4000" dirty="0">
                <a:solidFill>
                  <a:srgbClr val="006600"/>
                </a:solidFill>
              </a:rPr>
              <a:t> </a:t>
            </a:r>
            <a:r>
              <a:rPr lang="en-US" sz="4000" dirty="0"/>
              <a:t>for</a:t>
            </a:r>
            <a:r>
              <a:rPr lang="en-US" sz="4000" dirty="0">
                <a:solidFill>
                  <a:srgbClr val="006600"/>
                </a:solidFill>
              </a:rPr>
              <a:t> </a:t>
            </a:r>
            <a:r>
              <a:rPr lang="en-US" sz="4000" dirty="0">
                <a:solidFill>
                  <a:srgbClr val="3333FF"/>
                </a:solidFill>
              </a:rPr>
              <a:t>10</a:t>
            </a:r>
            <a:r>
              <a:rPr lang="en-US" sz="4000" dirty="0">
                <a:solidFill>
                  <a:srgbClr val="006600"/>
                </a:solidFill>
              </a:rPr>
              <a:t> </a:t>
            </a:r>
            <a:r>
              <a:rPr lang="en-US" sz="4000" dirty="0"/>
              <a:t>years,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000" dirty="0"/>
              <a:t>if you will pay me </a:t>
            </a:r>
            <a:r>
              <a:rPr lang="en-US" sz="4000" dirty="0">
                <a:solidFill>
                  <a:srgbClr val="3333FF"/>
                </a:solidFill>
              </a:rPr>
              <a:t>$</a:t>
            </a:r>
            <a:r>
              <a:rPr lang="en-US" sz="4000" dirty="0">
                <a:solidFill>
                  <a:srgbClr val="FF00FF"/>
                </a:solidFill>
              </a:rPr>
              <a:t>Y </a:t>
            </a:r>
            <a:r>
              <a:rPr lang="en-US" sz="4000" dirty="0"/>
              <a:t>now.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000" dirty="0"/>
              <a:t>I </a:t>
            </a:r>
            <a:r>
              <a:rPr lang="en-US" sz="4000" i="1" dirty="0"/>
              <a:t>can</a:t>
            </a:r>
            <a:r>
              <a:rPr lang="ja-JP" altLang="en-US" sz="4000" i="1" dirty="0">
                <a:latin typeface="Arial"/>
              </a:rPr>
              <a:t>’</a:t>
            </a:r>
            <a:r>
              <a:rPr lang="en-US" sz="4000" i="1" dirty="0"/>
              <a:t>t lose</a:t>
            </a:r>
            <a:r>
              <a:rPr lang="en-US" sz="4000" dirty="0"/>
              <a:t> if you pay me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000" dirty="0">
                <a:solidFill>
                  <a:srgbClr val="3333FF"/>
                </a:solidFill>
              </a:rPr>
              <a:t> 100r + 100r</a:t>
            </a:r>
            <a:r>
              <a:rPr lang="en-US" sz="4000" baseline="30000" dirty="0">
                <a:solidFill>
                  <a:srgbClr val="3333FF"/>
                </a:solidFill>
              </a:rPr>
              <a:t>2</a:t>
            </a:r>
            <a:r>
              <a:rPr lang="en-US" sz="4000" dirty="0">
                <a:solidFill>
                  <a:srgbClr val="3333FF"/>
                </a:solidFill>
              </a:rPr>
              <a:t> + 100r</a:t>
            </a:r>
            <a:r>
              <a:rPr lang="en-US" sz="4000" baseline="30000" dirty="0">
                <a:solidFill>
                  <a:srgbClr val="3333FF"/>
                </a:solidFill>
              </a:rPr>
              <a:t>3</a:t>
            </a:r>
            <a:r>
              <a:rPr lang="en-US" sz="4000" dirty="0">
                <a:solidFill>
                  <a:srgbClr val="3333FF"/>
                </a:solidFill>
              </a:rPr>
              <a:t> + </a:t>
            </a:r>
            <a:r>
              <a:rPr lang="en-US" sz="4800" dirty="0">
                <a:solidFill>
                  <a:srgbClr val="0000FF"/>
                </a:solidFill>
              </a:rPr>
              <a:t>⋯</a:t>
            </a:r>
            <a:r>
              <a:rPr lang="en-US" sz="4000" dirty="0">
                <a:solidFill>
                  <a:srgbClr val="3333FF"/>
                </a:solidFill>
              </a:rPr>
              <a:t> + 100r</a:t>
            </a:r>
            <a:r>
              <a:rPr lang="en-US" sz="4000" baseline="30000" dirty="0">
                <a:solidFill>
                  <a:srgbClr val="3333FF"/>
                </a:solidFill>
              </a:rPr>
              <a:t>10</a:t>
            </a:r>
          </a:p>
          <a:p>
            <a:pPr>
              <a:lnSpc>
                <a:spcPct val="90000"/>
              </a:lnSpc>
              <a:buNone/>
            </a:pPr>
            <a:r>
              <a:rPr lang="en-US" sz="4000" dirty="0">
                <a:cs typeface="Times New Roman" charset="0"/>
              </a:rPr>
              <a:t>  = </a:t>
            </a:r>
            <a:r>
              <a:rPr lang="en-US" sz="4000" dirty="0">
                <a:solidFill>
                  <a:srgbClr val="3333FF"/>
                </a:solidFill>
                <a:cs typeface="Times New Roman" charset="0"/>
              </a:rPr>
              <a:t>100r(1+ r + </a:t>
            </a:r>
            <a:r>
              <a:rPr lang="en-US" sz="4400" dirty="0">
                <a:solidFill>
                  <a:srgbClr val="0000FF"/>
                </a:solidFill>
              </a:rPr>
              <a:t>⋯</a:t>
            </a:r>
            <a:r>
              <a:rPr lang="en-US" sz="4000" dirty="0" smtClean="0">
                <a:solidFill>
                  <a:srgbClr val="3333FF"/>
                </a:solidFill>
                <a:cs typeface="Times New Roman" charset="0"/>
              </a:rPr>
              <a:t> </a:t>
            </a:r>
            <a:r>
              <a:rPr lang="en-US" sz="4000" dirty="0">
                <a:solidFill>
                  <a:srgbClr val="3333FF"/>
                </a:solidFill>
                <a:cs typeface="Times New Roman" charset="0"/>
              </a:rPr>
              <a:t>+ r</a:t>
            </a:r>
            <a:r>
              <a:rPr lang="en-US" sz="4000" baseline="30000" dirty="0">
                <a:solidFill>
                  <a:srgbClr val="3333FF"/>
                </a:solidFill>
                <a:cs typeface="Times New Roman" charset="0"/>
              </a:rPr>
              <a:t>9</a:t>
            </a:r>
            <a:r>
              <a:rPr lang="en-US" sz="4000" dirty="0">
                <a:solidFill>
                  <a:srgbClr val="3333FF"/>
                </a:solidFill>
                <a:cs typeface="Times New Roman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000" dirty="0"/>
              <a:t>  = </a:t>
            </a:r>
            <a:r>
              <a:rPr lang="en-US" sz="4000" dirty="0">
                <a:solidFill>
                  <a:srgbClr val="3333FF"/>
                </a:solidFill>
              </a:rPr>
              <a:t>100r(</a:t>
            </a:r>
            <a:r>
              <a:rPr lang="en-US" sz="4000" dirty="0" smtClean="0">
                <a:solidFill>
                  <a:srgbClr val="3333FF"/>
                </a:solidFill>
              </a:rPr>
              <a:t>1</a:t>
            </a:r>
            <a:r>
              <a:rPr lang="en-US" sz="4000" dirty="0" smtClean="0">
                <a:solidFill>
                  <a:srgbClr val="3333FF"/>
                </a:solidFill>
                <a:sym typeface="Symbol" charset="0"/>
              </a:rPr>
              <a:t>－</a:t>
            </a:r>
            <a:r>
              <a:rPr lang="en-US" sz="4000" dirty="0" smtClean="0">
                <a:solidFill>
                  <a:srgbClr val="3333FF"/>
                </a:solidFill>
              </a:rPr>
              <a:t>r</a:t>
            </a:r>
            <a:r>
              <a:rPr lang="en-US" sz="4000" baseline="30000" dirty="0" smtClean="0">
                <a:solidFill>
                  <a:srgbClr val="3333FF"/>
                </a:solidFill>
              </a:rPr>
              <a:t>10</a:t>
            </a:r>
            <a:r>
              <a:rPr lang="en-US" sz="4000" dirty="0">
                <a:solidFill>
                  <a:srgbClr val="3333FF"/>
                </a:solidFill>
              </a:rPr>
              <a:t>)</a:t>
            </a:r>
            <a:r>
              <a:rPr lang="en-US" sz="4000" b="1" dirty="0">
                <a:solidFill>
                  <a:srgbClr val="3333FF"/>
                </a:solidFill>
              </a:rPr>
              <a:t>/</a:t>
            </a:r>
            <a:r>
              <a:rPr lang="en-US" sz="4000" dirty="0">
                <a:solidFill>
                  <a:srgbClr val="3333FF"/>
                </a:solidFill>
              </a:rPr>
              <a:t>(</a:t>
            </a:r>
            <a:r>
              <a:rPr lang="en-US" sz="4000" dirty="0" smtClean="0">
                <a:solidFill>
                  <a:srgbClr val="3333FF"/>
                </a:solidFill>
              </a:rPr>
              <a:t>1</a:t>
            </a:r>
            <a:r>
              <a:rPr lang="en-US" sz="4000" dirty="0">
                <a:solidFill>
                  <a:srgbClr val="3333FF"/>
                </a:solidFill>
                <a:sym typeface="Symbol" charset="0"/>
              </a:rPr>
              <a:t>－</a:t>
            </a:r>
            <a:r>
              <a:rPr lang="en-US" sz="4000" dirty="0" smtClean="0">
                <a:solidFill>
                  <a:srgbClr val="3333FF"/>
                </a:solidFill>
              </a:rPr>
              <a:t>r</a:t>
            </a:r>
            <a:r>
              <a:rPr lang="en-US" sz="4000" dirty="0">
                <a:solidFill>
                  <a:srgbClr val="3333FF"/>
                </a:solidFill>
              </a:rPr>
              <a:t>)</a:t>
            </a:r>
            <a:r>
              <a:rPr lang="en-US" sz="4000" dirty="0"/>
              <a:t> = $</a:t>
            </a:r>
            <a:r>
              <a:rPr lang="en-US" sz="4000" dirty="0">
                <a:solidFill>
                  <a:srgbClr val="FF00FF"/>
                </a:solidFill>
              </a:rPr>
              <a:t>853.02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1" uiExpand="1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Annuities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10600" cy="49530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4000"/>
              <a:t>I pay you </a:t>
            </a:r>
            <a:r>
              <a:rPr lang="en-US" sz="4000">
                <a:solidFill>
                  <a:srgbClr val="3333FF"/>
                </a:solidFill>
              </a:rPr>
              <a:t>$100/year</a:t>
            </a:r>
            <a:r>
              <a:rPr lang="en-US" sz="4000">
                <a:solidFill>
                  <a:srgbClr val="006600"/>
                </a:solidFill>
              </a:rPr>
              <a:t> </a:t>
            </a:r>
            <a:r>
              <a:rPr lang="en-US" sz="4000"/>
              <a:t>for</a:t>
            </a:r>
            <a:r>
              <a:rPr lang="en-US" sz="4000">
                <a:solidFill>
                  <a:srgbClr val="006600"/>
                </a:solidFill>
              </a:rPr>
              <a:t> 10 years,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4000"/>
              <a:t>if you will pay me $</a:t>
            </a:r>
            <a:r>
              <a:rPr lang="en-US" sz="4000">
                <a:solidFill>
                  <a:srgbClr val="FF00FF"/>
                </a:solidFill>
              </a:rPr>
              <a:t>853.02</a:t>
            </a:r>
            <a:r>
              <a:rPr lang="en-US" sz="4000"/>
              <a:t>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3600">
                <a:solidFill>
                  <a:srgbClr val="FF6600"/>
                </a:solidFill>
              </a:rPr>
              <a:t>QUICKIE: </a:t>
            </a:r>
            <a:r>
              <a:rPr lang="en-US" sz="3600"/>
              <a:t>If bankrates unexpectedly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3600"/>
              <a:t>increase in the next few years,</a:t>
            </a:r>
          </a:p>
          <a:p>
            <a:pPr marL="990600" lvl="1" indent="-533400">
              <a:lnSpc>
                <a:spcPct val="90000"/>
              </a:lnSpc>
              <a:buFontTx/>
              <a:buAutoNum type="alphaUcPeriod"/>
            </a:pPr>
            <a:r>
              <a:rPr lang="en-US" sz="4000"/>
              <a:t>You come out ahead</a:t>
            </a:r>
          </a:p>
          <a:p>
            <a:pPr marL="990600" lvl="1" indent="-533400">
              <a:lnSpc>
                <a:spcPct val="90000"/>
              </a:lnSpc>
              <a:buFontTx/>
              <a:buAutoNum type="alphaUcPeriod"/>
            </a:pPr>
            <a:r>
              <a:rPr lang="en-US" sz="4000"/>
              <a:t>The deal stays fair</a:t>
            </a:r>
          </a:p>
          <a:p>
            <a:pPr marL="990600" lvl="1" indent="-533400">
              <a:lnSpc>
                <a:spcPct val="90000"/>
              </a:lnSpc>
              <a:buFontTx/>
              <a:buAutoNum type="alphaUcPeriod"/>
            </a:pPr>
            <a:r>
              <a:rPr lang="en-US" sz="4000"/>
              <a:t>I come out ahead</a:t>
            </a:r>
            <a:endParaRPr lang="en-US" sz="4000">
              <a:solidFill>
                <a:srgbClr val="FF00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Manipulating Sums</a:t>
            </a:r>
          </a:p>
        </p:txBody>
      </p:sp>
      <p:sp>
        <p:nvSpPr>
          <p:cNvPr id="122884" name="Text Box 4"/>
          <p:cNvSpPr txBox="1">
            <a:spLocks noChangeArrowheads="1"/>
          </p:cNvSpPr>
          <p:nvPr/>
        </p:nvSpPr>
        <p:spPr bwMode="auto">
          <a:xfrm>
            <a:off x="2346325" y="2362200"/>
            <a:ext cx="184150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122885" name="Object 5"/>
          <p:cNvGraphicFramePr>
            <a:graphicFrameLocks noChangeAspect="1"/>
          </p:cNvGraphicFramePr>
          <p:nvPr/>
        </p:nvGraphicFramePr>
        <p:xfrm>
          <a:off x="914400" y="1246188"/>
          <a:ext cx="7308850" cy="195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0" name="Equation" r:id="rId4" imgW="1803240" imgH="482400" progId="Equation.DSMT4">
                  <p:embed/>
                </p:oleObj>
              </mc:Choice>
              <mc:Fallback>
                <p:oleObj name="Equation" r:id="rId4" imgW="1803240" imgH="482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246188"/>
                        <a:ext cx="7308850" cy="195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6" name="Object 6"/>
          <p:cNvGraphicFramePr>
            <a:graphicFrameLocks noChangeAspect="1"/>
          </p:cNvGraphicFramePr>
          <p:nvPr/>
        </p:nvGraphicFramePr>
        <p:xfrm>
          <a:off x="666750" y="3336925"/>
          <a:ext cx="7867650" cy="176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1" name="Equation" r:id="rId6" imgW="2145960" imgH="482400" progId="Equation.DSMT4">
                  <p:embed/>
                </p:oleObj>
              </mc:Choice>
              <mc:Fallback>
                <p:oleObj name="Equation" r:id="rId6" imgW="2145960" imgH="482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3336925"/>
                        <a:ext cx="7867650" cy="176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Manipulating Sums</a:t>
            </a:r>
          </a:p>
        </p:txBody>
      </p:sp>
      <p:graphicFrame>
        <p:nvGraphicFramePr>
          <p:cNvPr id="128022" name="Object 22"/>
          <p:cNvGraphicFramePr>
            <a:graphicFrameLocks noChangeAspect="1"/>
          </p:cNvGraphicFramePr>
          <p:nvPr/>
        </p:nvGraphicFramePr>
        <p:xfrm>
          <a:off x="304800" y="2133600"/>
          <a:ext cx="8229600" cy="207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48" name="Equation" r:id="rId4" imgW="1765080" imgH="444240" progId="Equation.DSMT4">
                  <p:embed/>
                </p:oleObj>
              </mc:Choice>
              <mc:Fallback>
                <p:oleObj name="Equation" r:id="rId4" imgW="1765080" imgH="44424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133600"/>
                        <a:ext cx="8229600" cy="207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Geometric Series</a:t>
            </a:r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2715226"/>
              </p:ext>
            </p:extLst>
          </p:nvPr>
        </p:nvGraphicFramePr>
        <p:xfrm>
          <a:off x="838200" y="2149475"/>
          <a:ext cx="6781800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8" name="Equation" r:id="rId4" imgW="1549400" imgH="292100" progId="Equation.DSMT4">
                  <p:embed/>
                </p:oleObj>
              </mc:Choice>
              <mc:Fallback>
                <p:oleObj name="Equation" r:id="rId4" imgW="1549400" imgH="292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149475"/>
                        <a:ext cx="6781800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2428000"/>
              </p:ext>
            </p:extLst>
          </p:nvPr>
        </p:nvGraphicFramePr>
        <p:xfrm>
          <a:off x="76200" y="3369148"/>
          <a:ext cx="8229600" cy="1279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9" name="Equation" r:id="rId6" imgW="1879600" imgH="292100" progId="Equation.DSMT4">
                  <p:embed/>
                </p:oleObj>
              </mc:Choice>
              <mc:Fallback>
                <p:oleObj name="Equation" r:id="rId6" imgW="18796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3369148"/>
                        <a:ext cx="8229600" cy="12790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Geometric Series</a:t>
            </a:r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3756146"/>
              </p:ext>
            </p:extLst>
          </p:nvPr>
        </p:nvGraphicFramePr>
        <p:xfrm>
          <a:off x="838200" y="2149475"/>
          <a:ext cx="6781800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tion" r:id="rId4" imgW="1549400" imgH="292100" progId="Equation.DSMT4">
                  <p:embed/>
                </p:oleObj>
              </mc:Choice>
              <mc:Fallback>
                <p:oleObj name="Equation" r:id="rId4" imgW="15494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149475"/>
                        <a:ext cx="6781800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3594787"/>
              </p:ext>
            </p:extLst>
          </p:nvPr>
        </p:nvGraphicFramePr>
        <p:xfrm>
          <a:off x="76200" y="3352800"/>
          <a:ext cx="8562976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Equation" r:id="rId6" imgW="1955800" imgH="292100" progId="Equation.DSMT4">
                  <p:embed/>
                </p:oleObj>
              </mc:Choice>
              <mc:Fallback>
                <p:oleObj name="Equation" r:id="rId6" imgW="19558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3352800"/>
                        <a:ext cx="8562976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0957316"/>
      </p:ext>
    </p:extLst>
  </p:cSld>
  <p:clrMapOvr>
    <a:masterClrMapping/>
  </p:clrMapOvr>
  <p:transition xmlns:p14="http://schemas.microsoft.com/office/powerpoint/2010/main" advTm="200">
    <p:strips dir="r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Geometric Series</a:t>
            </a:r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5201701"/>
              </p:ext>
            </p:extLst>
          </p:nvPr>
        </p:nvGraphicFramePr>
        <p:xfrm>
          <a:off x="838200" y="2149475"/>
          <a:ext cx="6781800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01" name="Equation" r:id="rId4" imgW="1549400" imgH="292100" progId="Equation.DSMT4">
                  <p:embed/>
                </p:oleObj>
              </mc:Choice>
              <mc:Fallback>
                <p:oleObj name="Equation" r:id="rId4" imgW="15494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149475"/>
                        <a:ext cx="6781800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4552540"/>
              </p:ext>
            </p:extLst>
          </p:nvPr>
        </p:nvGraphicFramePr>
        <p:xfrm>
          <a:off x="76200" y="3352800"/>
          <a:ext cx="8896350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02" name="Equation" r:id="rId6" imgW="2032000" imgH="292100" progId="Equation.DSMT4">
                  <p:embed/>
                </p:oleObj>
              </mc:Choice>
              <mc:Fallback>
                <p:oleObj name="Equation" r:id="rId6" imgW="20320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3352800"/>
                        <a:ext cx="8896350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3657600" y="2514600"/>
            <a:ext cx="3352800" cy="1752600"/>
            <a:chOff x="3657600" y="2514600"/>
            <a:chExt cx="3352800" cy="1752600"/>
          </a:xfrm>
        </p:grpSpPr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H="1">
              <a:off x="3657600" y="25146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H="1">
              <a:off x="6934200" y="25908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H="1">
              <a:off x="4572000" y="25146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46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xmlns:p14="http://schemas.microsoft.com/office/powerpoint/2010/main" spd="med" advTm="100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Geometric Series</a:t>
            </a:r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5741699"/>
              </p:ext>
            </p:extLst>
          </p:nvPr>
        </p:nvGraphicFramePr>
        <p:xfrm>
          <a:off x="838200" y="2149475"/>
          <a:ext cx="6781800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20" name="Equation" r:id="rId4" imgW="1549400" imgH="292100" progId="Equation.DSMT4">
                  <p:embed/>
                </p:oleObj>
              </mc:Choice>
              <mc:Fallback>
                <p:oleObj name="Equation" r:id="rId4" imgW="15494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149475"/>
                        <a:ext cx="6781800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0372606"/>
              </p:ext>
            </p:extLst>
          </p:nvPr>
        </p:nvGraphicFramePr>
        <p:xfrm>
          <a:off x="76200" y="3352800"/>
          <a:ext cx="8896350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21" name="Equation" r:id="rId6" imgW="2032000" imgH="292100" progId="Equation.DSMT4">
                  <p:embed/>
                </p:oleObj>
              </mc:Choice>
              <mc:Fallback>
                <p:oleObj name="Equation" r:id="rId6" imgW="20320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3352800"/>
                        <a:ext cx="8896350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3657600" y="2514600"/>
            <a:ext cx="3352800" cy="1752600"/>
            <a:chOff x="3657600" y="2514600"/>
            <a:chExt cx="3352800" cy="1752600"/>
          </a:xfrm>
        </p:grpSpPr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H="1">
              <a:off x="3657600" y="25146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H="1">
              <a:off x="6934200" y="25908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H="1">
              <a:off x="4572000" y="25146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Line 14"/>
          <p:cNvSpPr>
            <a:spLocks noChangeShapeType="1"/>
          </p:cNvSpPr>
          <p:nvPr/>
        </p:nvSpPr>
        <p:spPr bwMode="auto">
          <a:xfrm flipV="1">
            <a:off x="328612" y="4711700"/>
            <a:ext cx="8486775" cy="12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2309812" y="4731603"/>
            <a:ext cx="66147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4800" dirty="0"/>
              <a:t> </a:t>
            </a:r>
            <a:r>
              <a:rPr lang="en-US" sz="4800" dirty="0">
                <a:solidFill>
                  <a:srgbClr val="3333FF"/>
                </a:solidFill>
                <a:latin typeface="Comic Sans MS" charset="0"/>
              </a:rPr>
              <a:t>1 </a:t>
            </a:r>
            <a:r>
              <a:rPr lang="en-US" sz="4800" dirty="0" smtClean="0">
                <a:solidFill>
                  <a:srgbClr val="3333FF"/>
                </a:solidFill>
                <a:latin typeface="Comic Sans MS" charset="0"/>
              </a:rPr>
              <a:t>                        </a:t>
            </a:r>
            <a:r>
              <a:rPr lang="en-US" sz="4800" dirty="0" smtClean="0">
                <a:solidFill>
                  <a:srgbClr val="3333FF"/>
                </a:solidFill>
                <a:latin typeface="Comic Sans MS" charset="0"/>
                <a:sym typeface="Symbol" charset="0"/>
              </a:rPr>
              <a:t>-</a:t>
            </a:r>
            <a:r>
              <a:rPr lang="en-US" sz="4800" dirty="0" smtClean="0">
                <a:solidFill>
                  <a:srgbClr val="3333FF"/>
                </a:solidFill>
                <a:latin typeface="Comic Sans MS" charset="0"/>
              </a:rPr>
              <a:t> </a:t>
            </a:r>
            <a:r>
              <a:rPr lang="en-US" sz="4800" dirty="0">
                <a:solidFill>
                  <a:srgbClr val="3333FF"/>
                </a:solidFill>
                <a:latin typeface="Comic Sans MS" charset="0"/>
              </a:rPr>
              <a:t>x</a:t>
            </a:r>
            <a:r>
              <a:rPr lang="en-US" sz="4800" baseline="30000" dirty="0">
                <a:solidFill>
                  <a:srgbClr val="3333FF"/>
                </a:solidFill>
                <a:latin typeface="Comic Sans MS" charset="0"/>
              </a:rPr>
              <a:t>n+1</a:t>
            </a:r>
          </a:p>
        </p:txBody>
      </p:sp>
    </p:spTree>
    <p:extLst>
      <p:ext uri="{BB962C8B-B14F-4D97-AF65-F5344CB8AC3E}">
        <p14:creationId xmlns:p14="http://schemas.microsoft.com/office/powerpoint/2010/main" val="401671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Geometric Series</a:t>
            </a:r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2782911"/>
              </p:ext>
            </p:extLst>
          </p:nvPr>
        </p:nvGraphicFramePr>
        <p:xfrm>
          <a:off x="855663" y="2149475"/>
          <a:ext cx="3335337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93" name="Equation" r:id="rId4" imgW="762000" imgH="292100" progId="Equation.DSMT4">
                  <p:embed/>
                </p:oleObj>
              </mc:Choice>
              <mc:Fallback>
                <p:oleObj name="Equation" r:id="rId4" imgW="7620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663" y="2149475"/>
                        <a:ext cx="3335337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2309812" y="4731603"/>
            <a:ext cx="61567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4800" dirty="0"/>
              <a:t> </a:t>
            </a:r>
            <a:r>
              <a:rPr lang="en-US" sz="4800" dirty="0" smtClean="0">
                <a:solidFill>
                  <a:srgbClr val="3333FF"/>
                </a:solidFill>
                <a:latin typeface="Comic Sans MS" charset="0"/>
              </a:rPr>
              <a:t>1</a:t>
            </a:r>
            <a:endParaRPr lang="en-US" sz="4800" baseline="30000" dirty="0">
              <a:solidFill>
                <a:srgbClr val="3333FF"/>
              </a:solidFill>
              <a:latin typeface="Comic Sans M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02197" y="4800600"/>
            <a:ext cx="16370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3333FF"/>
                </a:solidFill>
                <a:latin typeface="Comic Sans MS" charset="0"/>
              </a:rPr>
              <a:t> </a:t>
            </a:r>
            <a:r>
              <a:rPr lang="en-US" sz="4400" dirty="0">
                <a:solidFill>
                  <a:srgbClr val="3333FF"/>
                </a:solidFill>
                <a:latin typeface="Comic Sans MS" charset="0"/>
                <a:sym typeface="Symbol" charset="0"/>
              </a:rPr>
              <a:t>-</a:t>
            </a:r>
            <a:r>
              <a:rPr lang="en-US" sz="4400" dirty="0">
                <a:solidFill>
                  <a:srgbClr val="3333FF"/>
                </a:solidFill>
                <a:latin typeface="Comic Sans MS" charset="0"/>
              </a:rPr>
              <a:t> x</a:t>
            </a:r>
            <a:r>
              <a:rPr lang="en-US" sz="4400" baseline="30000" dirty="0">
                <a:solidFill>
                  <a:srgbClr val="3333FF"/>
                </a:solidFill>
                <a:latin typeface="Comic Sans MS" charset="0"/>
              </a:rPr>
              <a:t>n+</a:t>
            </a:r>
            <a:r>
              <a:rPr lang="en-US" sz="4400" baseline="30000" dirty="0" smtClean="0">
                <a:solidFill>
                  <a:srgbClr val="3333FF"/>
                </a:solidFill>
                <a:latin typeface="Comic Sans MS" charset="0"/>
              </a:rPr>
              <a:t>1</a:t>
            </a:r>
            <a:endParaRPr lang="en-US" sz="4400" baseline="30000" dirty="0">
              <a:solidFill>
                <a:srgbClr val="3333FF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43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xmlns:p14="http://schemas.microsoft.com/office/powerpoint/2010/main" spd="med" advTm="100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47 -0.06227 C 0.12205 -0.18148 0.21164 -0.30069 0.2474 -0.34884 " pathEditMode="relative" ptsTypes="aA">
                                      <p:cBhvr>
                                        <p:cTn id="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7 -0.0581 C 0.00157 -0.05787 -0.10034 -0.20741 -0.20208 -0.35602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91" y="-1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Geometric Series</a:t>
            </a:r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4538050"/>
              </p:ext>
            </p:extLst>
          </p:nvPr>
        </p:nvGraphicFramePr>
        <p:xfrm>
          <a:off x="855663" y="2149475"/>
          <a:ext cx="3335337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1" name="Equation" r:id="rId4" imgW="762000" imgH="292100" progId="Equation.DSMT4">
                  <p:embed/>
                </p:oleObj>
              </mc:Choice>
              <mc:Fallback>
                <p:oleObj name="Equation" r:id="rId4" imgW="7620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663" y="2149475"/>
                        <a:ext cx="3335337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4657959" y="2369403"/>
            <a:ext cx="220004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4800" dirty="0"/>
              <a:t> </a:t>
            </a:r>
            <a:r>
              <a:rPr lang="en-US" sz="4800" dirty="0">
                <a:solidFill>
                  <a:srgbClr val="3333FF"/>
                </a:solidFill>
                <a:latin typeface="Comic Sans MS" charset="0"/>
              </a:rPr>
              <a:t>1 </a:t>
            </a:r>
            <a:r>
              <a:rPr lang="en-US" sz="4800" dirty="0" smtClean="0">
                <a:solidFill>
                  <a:srgbClr val="3333FF"/>
                </a:solidFill>
                <a:latin typeface="Comic Sans MS" charset="0"/>
                <a:sym typeface="Symbol" charset="0"/>
              </a:rPr>
              <a:t>-</a:t>
            </a:r>
            <a:r>
              <a:rPr lang="en-US" sz="4800" dirty="0" smtClean="0">
                <a:solidFill>
                  <a:srgbClr val="3333FF"/>
                </a:solidFill>
                <a:latin typeface="Comic Sans MS" charset="0"/>
              </a:rPr>
              <a:t> </a:t>
            </a:r>
            <a:r>
              <a:rPr lang="en-US" sz="4800" dirty="0">
                <a:solidFill>
                  <a:srgbClr val="3333FF"/>
                </a:solidFill>
                <a:latin typeface="Comic Sans MS" charset="0"/>
              </a:rPr>
              <a:t>x</a:t>
            </a:r>
            <a:r>
              <a:rPr lang="en-US" sz="4800" baseline="30000" dirty="0">
                <a:solidFill>
                  <a:srgbClr val="3333FF"/>
                </a:solidFill>
                <a:latin typeface="Comic Sans MS" charset="0"/>
              </a:rPr>
              <a:t>n+1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2570676"/>
              </p:ext>
            </p:extLst>
          </p:nvPr>
        </p:nvGraphicFramePr>
        <p:xfrm>
          <a:off x="4329113" y="4073525"/>
          <a:ext cx="614362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2" name="Equation" r:id="rId6" imgW="127000" imgH="190500" progId="Equation.DSMT4">
                  <p:embed/>
                </p:oleObj>
              </mc:Choice>
              <mc:Fallback>
                <p:oleObj name="Equation" r:id="rId6" imgW="127000" imgH="190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9113" y="4073525"/>
                        <a:ext cx="614362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2209800" y="3429000"/>
            <a:ext cx="5181600" cy="2514600"/>
          </a:xfrm>
          <a:prstGeom prst="rect">
            <a:avLst/>
          </a:prstGeom>
          <a:noFill/>
          <a:ln w="41275">
            <a:solidFill>
              <a:srgbClr val="FF00FF"/>
            </a:solidFill>
            <a:prstDash val="sysDash"/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2264239"/>
              </p:ext>
            </p:extLst>
          </p:nvPr>
        </p:nvGraphicFramePr>
        <p:xfrm>
          <a:off x="2219162" y="3251428"/>
          <a:ext cx="5019838" cy="2615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3" name="Equation" r:id="rId8" imgW="901700" imgH="469900" progId="Equation.DSMT4">
                  <p:embed/>
                </p:oleObj>
              </mc:Choice>
              <mc:Fallback>
                <p:oleObj name="Equation" r:id="rId8" imgW="9017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219162" y="3251428"/>
                        <a:ext cx="5019838" cy="26159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431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5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Geometric Series</a:t>
            </a:r>
          </a:p>
        </p:txBody>
      </p:sp>
      <p:graphicFrame>
        <p:nvGraphicFramePr>
          <p:cNvPr id="11470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0366992"/>
              </p:ext>
            </p:extLst>
          </p:nvPr>
        </p:nvGraphicFramePr>
        <p:xfrm>
          <a:off x="590550" y="4105275"/>
          <a:ext cx="7961313" cy="189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51" name="Equation" r:id="rId4" imgW="2184400" imgH="520700" progId="Equation.DSMT4">
                  <p:embed/>
                </p:oleObj>
              </mc:Choice>
              <mc:Fallback>
                <p:oleObj name="Equation" r:id="rId4" imgW="2184400" imgH="5207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" y="4105275"/>
                        <a:ext cx="7961313" cy="189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702" name="Text Box 14"/>
          <p:cNvSpPr txBox="1">
            <a:spLocks noChangeArrowheads="1"/>
          </p:cNvSpPr>
          <p:nvPr/>
        </p:nvSpPr>
        <p:spPr bwMode="auto">
          <a:xfrm>
            <a:off x="381000" y="3200400"/>
            <a:ext cx="8186738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mic Sans MS" charset="0"/>
              </a:rPr>
              <a:t>Consider </a:t>
            </a:r>
            <a:r>
              <a:rPr lang="en-US" i="1">
                <a:solidFill>
                  <a:srgbClr val="008000"/>
                </a:solidFill>
                <a:latin typeface="Comic Sans MS" charset="0"/>
              </a:rPr>
              <a:t>infinite</a:t>
            </a:r>
            <a:r>
              <a:rPr lang="en-US">
                <a:solidFill>
                  <a:schemeClr val="hlink"/>
                </a:solidFill>
                <a:latin typeface="Comic Sans MS" charset="0"/>
              </a:rPr>
              <a:t> </a:t>
            </a:r>
            <a:r>
              <a:rPr lang="en-US">
                <a:latin typeface="Comic Sans MS" charset="0"/>
              </a:rPr>
              <a:t>sum (series)</a:t>
            </a:r>
          </a:p>
        </p:txBody>
      </p:sp>
      <p:graphicFrame>
        <p:nvGraphicFramePr>
          <p:cNvPr id="114703" name="Object 15"/>
          <p:cNvGraphicFramePr>
            <a:graphicFrameLocks noChangeAspect="1"/>
          </p:cNvGraphicFramePr>
          <p:nvPr/>
        </p:nvGraphicFramePr>
        <p:xfrm>
          <a:off x="2514600" y="1219200"/>
          <a:ext cx="3806825" cy="184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52" name="Equation" r:id="rId6" imgW="939600" imgH="457200" progId="Equation.DSMT4">
                  <p:embed/>
                </p:oleObj>
              </mc:Choice>
              <mc:Fallback>
                <p:oleObj name="Equation" r:id="rId6" imgW="939600" imgH="4572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219200"/>
                        <a:ext cx="3806825" cy="184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r>
              <a:rPr lang="en-US"/>
              <a:t>Infinite Geometric Series</a:t>
            </a:r>
          </a:p>
        </p:txBody>
      </p:sp>
      <p:graphicFrame>
        <p:nvGraphicFramePr>
          <p:cNvPr id="118790" name="Object 6"/>
          <p:cNvGraphicFramePr>
            <a:graphicFrameLocks noChangeAspect="1"/>
          </p:cNvGraphicFramePr>
          <p:nvPr/>
        </p:nvGraphicFramePr>
        <p:xfrm>
          <a:off x="473075" y="3228975"/>
          <a:ext cx="8366125" cy="195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39" name="Equation" r:id="rId4" imgW="1955520" imgH="457200" progId="Equation.DSMT4">
                  <p:embed/>
                </p:oleObj>
              </mc:Choice>
              <mc:Fallback>
                <p:oleObj name="Equation" r:id="rId4" imgW="195552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3228975"/>
                        <a:ext cx="8366125" cy="195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1" name="Object 7"/>
          <p:cNvGraphicFramePr>
            <a:graphicFrameLocks noChangeAspect="1"/>
          </p:cNvGraphicFramePr>
          <p:nvPr/>
        </p:nvGraphicFramePr>
        <p:xfrm>
          <a:off x="2514600" y="1219200"/>
          <a:ext cx="3806825" cy="184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40" name="Equation" r:id="rId6" imgW="939600" imgH="457200" progId="Equation.DSMT4">
                  <p:embed/>
                </p:oleObj>
              </mc:Choice>
              <mc:Fallback>
                <p:oleObj name="Equation" r:id="rId6" imgW="939600" imgH="457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219200"/>
                        <a:ext cx="3806825" cy="184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article}\pagestyle{empty}&#10;\usepackage{c:/latex-macros/texpoint}&#10;\begin{document}&#10;$$&#10;\end{document}"/>
  <p:tag name="TEX2PS" val="latex --interaction=nonstopmode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446"/>
  <p:tag name="DEFAULTHEIGHT" val="328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ＭＳ Ｐゴシック"/>
        <a:cs typeface=""/>
      </a:majorFont>
      <a:minorFont>
        <a:latin typeface="Comic Sans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2596</TotalTime>
  <Words>390</Words>
  <Application>Microsoft Macintosh PowerPoint</Application>
  <PresentationFormat>On-screen Show (4:3)</PresentationFormat>
  <Paragraphs>79</Paragraphs>
  <Slides>19</Slides>
  <Notes>19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Default Design</vt:lpstr>
      <vt:lpstr>Equation</vt:lpstr>
      <vt:lpstr>PowerPoint Presentation</vt:lpstr>
      <vt:lpstr>Geometric Series</vt:lpstr>
      <vt:lpstr>Geometric Series</vt:lpstr>
      <vt:lpstr>Geometric Series</vt:lpstr>
      <vt:lpstr>Geometric Series</vt:lpstr>
      <vt:lpstr>Geometric Series</vt:lpstr>
      <vt:lpstr>Geometric Series</vt:lpstr>
      <vt:lpstr>Geometric Series</vt:lpstr>
      <vt:lpstr>Infinite Geometric Series</vt:lpstr>
      <vt:lpstr>Infinite Geometric Series</vt:lpstr>
      <vt:lpstr>The future value of $$</vt:lpstr>
      <vt:lpstr>The future value of $$</vt:lpstr>
      <vt:lpstr>The future value of $$</vt:lpstr>
      <vt:lpstr>The future value of $$</vt:lpstr>
      <vt:lpstr>The future value of $$</vt:lpstr>
      <vt:lpstr>Annuities</vt:lpstr>
      <vt:lpstr>Annuities</vt:lpstr>
      <vt:lpstr>Manipulating Sums</vt:lpstr>
      <vt:lpstr>Manipulating Sums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R. Meyer</dc:creator>
  <cp:lastModifiedBy>Albert R Meyer</cp:lastModifiedBy>
  <cp:revision>258</cp:revision>
  <dcterms:created xsi:type="dcterms:W3CDTF">2002-03-12T04:04:58Z</dcterms:created>
  <dcterms:modified xsi:type="dcterms:W3CDTF">2012-04-06T16:53:40Z</dcterms:modified>
</cp:coreProperties>
</file>