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1.bin" ContentType="application/vnd.openxmlformats-officedocument.oleObject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61" r:id="rId2"/>
    <p:sldId id="257" r:id="rId3"/>
    <p:sldId id="258" r:id="rId4"/>
    <p:sldId id="259" r:id="rId5"/>
    <p:sldId id="362" r:id="rId6"/>
    <p:sldId id="340" r:id="rId7"/>
    <p:sldId id="341" r:id="rId8"/>
    <p:sldId id="308" r:id="rId9"/>
  </p:sldIdLst>
  <p:sldSz cx="9144000" cy="6858000" type="screen4x3"/>
  <p:notesSz cx="7315200" cy="9601200"/>
  <p:custDataLst>
    <p:tags r:id="rId1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9D007C"/>
    <a:srgbClr val="FF6600"/>
    <a:srgbClr val="DDDDDD"/>
    <a:srgbClr val="FF9933"/>
    <a:srgbClr val="996633"/>
    <a:srgbClr val="00A200"/>
    <a:srgbClr val="FF00FF"/>
    <a:srgbClr val="0080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35" autoAdjust="0"/>
  </p:normalViewPr>
  <p:slideViewPr>
    <p:cSldViewPr showGuides="1">
      <p:cViewPr varScale="1">
        <p:scale>
          <a:sx n="92" d="100"/>
          <a:sy n="92" d="100"/>
        </p:scale>
        <p:origin x="-151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53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tags" Target="tags/tag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DC2ADD3-ACAB-4140-905E-D2B9363D77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264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7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7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7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E5E6F13-64A1-4649-8DAF-4BF6713663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455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4A2D65-E9F9-C944-B035-0AEEF1488662}" type="slidenum">
              <a:rPr lang="en-US"/>
              <a:pPr/>
              <a:t>1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5C7F8B-1DDD-7C4F-B997-F3B9DFEE2A92}" type="slidenum">
              <a:rPr lang="en-US"/>
              <a:pPr/>
              <a:t>2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7F3EFE-0ED4-3D42-9A16-24387988035E}" type="slidenum">
              <a:rPr lang="en-US"/>
              <a:pPr/>
              <a:t>3</a:t>
            </a:fld>
            <a:endParaRPr lang="en-US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A1F7F0-F657-E24C-AB04-76A97DFD7DA1}" type="slidenum">
              <a:rPr lang="en-US"/>
              <a:pPr/>
              <a:t>4</a:t>
            </a:fld>
            <a:endParaRPr lang="en-US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7F3EFE-0ED4-3D42-9A16-24387988035E}" type="slidenum">
              <a:rPr lang="en-US"/>
              <a:pPr/>
              <a:t>5</a:t>
            </a:fld>
            <a:endParaRPr lang="en-US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C4BDA8-192D-6449-A809-DF02AE6031A8}" type="slidenum">
              <a:rPr lang="en-US"/>
              <a:pPr/>
              <a:t>6</a:t>
            </a:fld>
            <a:endParaRPr lang="en-US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77F1B5-3542-0A4D-B131-D5B971354064}" type="slidenum">
              <a:rPr lang="en-US"/>
              <a:pPr/>
              <a:t>7</a:t>
            </a:fld>
            <a:endParaRPr lang="en-US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C81DC8-1251-A04D-9633-B2ABACAEF91D}" type="slidenum">
              <a:rPr lang="en-US"/>
              <a:pPr/>
              <a:t>8</a:t>
            </a:fld>
            <a:endParaRPr lang="en-US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03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93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44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</a:t>
            </a:r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50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36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Master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5181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153400" y="6553200"/>
            <a:ext cx="990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/>
            <a:r>
              <a:rPr lang="en-US" sz="1200">
                <a:latin typeface="Comic Sans MS" charset="0"/>
              </a:rPr>
              <a:t>lec 8F.</a:t>
            </a:r>
            <a:fld id="{BAD60C4D-E46A-6F4A-9374-7055D7F3B38F}" type="slidenum">
              <a:rPr lang="en-US" sz="1200">
                <a:latin typeface="Comic Sans MS" charset="0"/>
              </a:rPr>
              <a:pPr algn="r" eaLnBrk="1" hangingPunct="1"/>
              <a:t>‹#›</a:t>
            </a:fld>
            <a:endParaRPr lang="en-US" sz="1200">
              <a:latin typeface="Comic Sans MS" charset="0"/>
            </a:endParaRPr>
          </a:p>
        </p:txBody>
      </p:sp>
      <p:pic>
        <p:nvPicPr>
          <p:cNvPr id="1033" name="Picture 9" descr="board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5"/>
          <p:cNvSpPr txBox="1">
            <a:spLocks/>
          </p:cNvSpPr>
          <p:nvPr userDrawn="1"/>
        </p:nvSpPr>
        <p:spPr>
          <a:xfrm>
            <a:off x="2971800" y="6553200"/>
            <a:ext cx="32004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Albert R Meyer,             April 6,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2" name="Picture 11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7" r:id="rId6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723900" y="1600200"/>
            <a:ext cx="7658100" cy="3581400"/>
          </a:xfrm>
        </p:spPr>
        <p:txBody>
          <a:bodyPr/>
          <a:lstStyle/>
          <a:p>
            <a:pPr eaLnBrk="0" hangingPunct="0"/>
            <a:r>
              <a:rPr lang="en-US" sz="9600" dirty="0" smtClean="0">
                <a:solidFill>
                  <a:schemeClr val="tx2"/>
                </a:solidFill>
              </a:rPr>
              <a:t>Arithmetic</a:t>
            </a:r>
          </a:p>
          <a:p>
            <a:pPr eaLnBrk="0" hangingPunct="0"/>
            <a:r>
              <a:rPr lang="en-US" sz="9600" dirty="0" smtClean="0">
                <a:solidFill>
                  <a:schemeClr val="tx2"/>
                </a:solidFill>
              </a:rPr>
              <a:t>Sums</a:t>
            </a:r>
            <a:endParaRPr lang="en-US" sz="7200" dirty="0"/>
          </a:p>
        </p:txBody>
      </p:sp>
      <p:sp>
        <p:nvSpPr>
          <p:cNvPr id="130051" name="Text Box 3"/>
          <p:cNvSpPr txBox="1">
            <a:spLocks noChangeArrowheads="1"/>
          </p:cNvSpPr>
          <p:nvPr/>
        </p:nvSpPr>
        <p:spPr bwMode="auto">
          <a:xfrm>
            <a:off x="1611313" y="417513"/>
            <a:ext cx="62563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2800" b="1" i="1">
                <a:solidFill>
                  <a:schemeClr val="tx2"/>
                </a:solidFill>
                <a:latin typeface="Comic Sans MS" charset="0"/>
              </a:rPr>
              <a:t>Mathematics for Computer Science</a:t>
            </a:r>
            <a:br>
              <a:rPr lang="en-US" sz="2800" b="1" i="1">
                <a:solidFill>
                  <a:schemeClr val="tx2"/>
                </a:solidFill>
                <a:latin typeface="Comic Sans MS" charset="0"/>
              </a:rPr>
            </a:br>
            <a:r>
              <a:rPr lang="en-US" sz="2800" b="1">
                <a:solidFill>
                  <a:srgbClr val="008000"/>
                </a:solidFill>
                <a:latin typeface="Comic Sans MS" charset="0"/>
              </a:rPr>
              <a:t>MIT</a:t>
            </a:r>
            <a:r>
              <a:rPr lang="en-US" sz="2800" b="1" i="1">
                <a:solidFill>
                  <a:schemeClr val="tx2"/>
                </a:solidFill>
                <a:latin typeface="Comic Sans MS" charset="0"/>
              </a:rPr>
              <a:t> </a:t>
            </a:r>
            <a:r>
              <a:rPr lang="en-US" sz="2800" b="1">
                <a:solidFill>
                  <a:srgbClr val="008000"/>
                </a:solidFill>
                <a:latin typeface="Comic Sans MS" charset="0"/>
              </a:rPr>
              <a:t>6.042J/18.062J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z="4800"/>
              <a:t>   </a:t>
            </a:r>
            <a:r>
              <a:rPr lang="en-US" sz="4800" b="0"/>
              <a:t>C. F. Gauss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414463" y="6181725"/>
            <a:ext cx="64325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>
                <a:latin typeface="Courier New" charset="0"/>
              </a:rPr>
              <a:t>Picture source: http://www-groups.dcs.st-and.ac.uk/~history/PictDisplay/Gauss.html</a:t>
            </a:r>
          </a:p>
        </p:txBody>
      </p:sp>
      <p:pic>
        <p:nvPicPr>
          <p:cNvPr id="3076" name="Picture 4" descr="Gauss_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38" y="1057275"/>
            <a:ext cx="5637212" cy="509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 for Children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81000" y="1377950"/>
            <a:ext cx="8170863" cy="420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4800"/>
              <a:t>   </a:t>
            </a:r>
            <a:r>
              <a:rPr lang="en-US" sz="4400">
                <a:latin typeface="Comic Sans MS" charset="0"/>
              </a:rPr>
              <a:t> 89  + 102 + 115 + 128 + 141 +</a:t>
            </a:r>
          </a:p>
          <a:p>
            <a:pPr eaLnBrk="1" hangingPunct="1"/>
            <a:r>
              <a:rPr lang="en-US" sz="4400">
                <a:latin typeface="Comic Sans MS" charset="0"/>
              </a:rPr>
              <a:t> 154   +             ···                   +</a:t>
            </a:r>
          </a:p>
          <a:p>
            <a:pPr eaLnBrk="1" hangingPunct="1"/>
            <a:r>
              <a:rPr lang="en-US" sz="4400">
                <a:latin typeface="Comic Sans MS" charset="0"/>
              </a:rPr>
              <a:t> 193   +             ···                   +</a:t>
            </a:r>
          </a:p>
          <a:p>
            <a:pPr eaLnBrk="1" hangingPunct="1"/>
            <a:r>
              <a:rPr lang="en-US" sz="4400">
                <a:latin typeface="Comic Sans MS" charset="0"/>
              </a:rPr>
              <a:t> 232  +             ·</a:t>
            </a:r>
            <a:r>
              <a:rPr lang="en-US"/>
              <a:t>·</a:t>
            </a:r>
            <a:r>
              <a:rPr lang="en-US" sz="4400">
                <a:latin typeface="Comic Sans MS" charset="0"/>
              </a:rPr>
              <a:t>·                   + </a:t>
            </a:r>
          </a:p>
          <a:p>
            <a:pPr eaLnBrk="1" hangingPunct="1"/>
            <a:r>
              <a:rPr lang="en-US" sz="4400">
                <a:latin typeface="Comic Sans MS" charset="0"/>
              </a:rPr>
              <a:t> 323  +             ···                   +</a:t>
            </a:r>
          </a:p>
          <a:p>
            <a:pPr eaLnBrk="1" hangingPunct="1"/>
            <a:r>
              <a:rPr lang="en-US" sz="4400">
                <a:latin typeface="Comic Sans MS" charset="0"/>
              </a:rPr>
              <a:t> 414   +             ··· + 453 + 466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 for Children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6238" y="1557338"/>
            <a:ext cx="8386762" cy="3624262"/>
          </a:xfrm>
        </p:spPr>
        <p:txBody>
          <a:bodyPr/>
          <a:lstStyle/>
          <a:p>
            <a:pPr>
              <a:buFontTx/>
              <a:buNone/>
            </a:pPr>
            <a:r>
              <a:rPr lang="en-US" sz="4400"/>
              <a:t>Nine-year old Gauss saw</a:t>
            </a:r>
          </a:p>
          <a:p>
            <a:pPr algn="ctr">
              <a:buFontTx/>
              <a:buNone/>
            </a:pPr>
            <a:r>
              <a:rPr lang="en-US" sz="4800">
                <a:solidFill>
                  <a:srgbClr val="000099"/>
                </a:solidFill>
              </a:rPr>
              <a:t>30 numbers,</a:t>
            </a:r>
            <a:r>
              <a:rPr lang="en-US" sz="4800"/>
              <a:t> </a:t>
            </a:r>
            <a:r>
              <a:rPr lang="en-US" sz="4800">
                <a:solidFill>
                  <a:srgbClr val="000099"/>
                </a:solidFill>
              </a:rPr>
              <a:t>each 13 greater than the previous one</a:t>
            </a:r>
            <a:r>
              <a:rPr lang="en-US" sz="4800"/>
              <a:t>.</a:t>
            </a:r>
          </a:p>
          <a:p>
            <a:pPr>
              <a:buFontTx/>
              <a:buNone/>
            </a:pPr>
            <a:r>
              <a:rPr lang="en-US" sz="4400"/>
              <a:t>(So the story goes.)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 for Children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228600" y="1371600"/>
            <a:ext cx="810044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4800" dirty="0" smtClean="0">
                <a:latin typeface="Comic Sans MS"/>
                <a:cs typeface="Comic Sans MS"/>
              </a:rPr>
              <a:t>A</a:t>
            </a:r>
            <a:r>
              <a:rPr lang="en-US" sz="4800" dirty="0" smtClean="0"/>
              <a:t> = </a:t>
            </a:r>
            <a:r>
              <a:rPr lang="en-US" sz="4400" dirty="0" smtClean="0">
                <a:latin typeface="Comic Sans MS" charset="0"/>
              </a:rPr>
              <a:t> </a:t>
            </a:r>
            <a:r>
              <a:rPr lang="en-US" sz="4400" dirty="0">
                <a:latin typeface="Comic Sans MS" charset="0"/>
              </a:rPr>
              <a:t>89 </a:t>
            </a:r>
            <a:r>
              <a:rPr lang="en-US" sz="4400" dirty="0" smtClean="0">
                <a:latin typeface="Comic Sans MS" charset="0"/>
              </a:rPr>
              <a:t>+ (89+13</a:t>
            </a:r>
            <a:r>
              <a:rPr lang="en-US" sz="4400" dirty="0">
                <a:latin typeface="Comic Sans MS" charset="0"/>
              </a:rPr>
              <a:t>) + (89+</a:t>
            </a:r>
            <a:r>
              <a:rPr lang="en-US" sz="4400" dirty="0" smtClean="0">
                <a:latin typeface="Comic Sans MS" charset="0"/>
              </a:rPr>
              <a:t>2･</a:t>
            </a:r>
            <a:r>
              <a:rPr lang="en-US" sz="4400" dirty="0">
                <a:latin typeface="Comic Sans MS" charset="0"/>
              </a:rPr>
              <a:t>13)</a:t>
            </a:r>
            <a:endParaRPr lang="en-US" sz="4400" dirty="0"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 for Children</a:t>
            </a:r>
          </a:p>
        </p:txBody>
      </p:sp>
      <p:sp>
        <p:nvSpPr>
          <p:cNvPr id="93195" name="Text Box 11"/>
          <p:cNvSpPr txBox="1">
            <a:spLocks noChangeArrowheads="1"/>
          </p:cNvSpPr>
          <p:nvPr/>
        </p:nvSpPr>
        <p:spPr bwMode="auto">
          <a:xfrm>
            <a:off x="434975" y="1782763"/>
            <a:ext cx="8688709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200" dirty="0">
                <a:latin typeface="Comic Sans MS" charset="0"/>
              </a:rPr>
              <a:t>1</a:t>
            </a:r>
            <a:r>
              <a:rPr lang="en-US" sz="4200" baseline="30000" dirty="0">
                <a:latin typeface="Comic Sans MS" charset="0"/>
              </a:rPr>
              <a:t>st  </a:t>
            </a:r>
            <a:r>
              <a:rPr lang="en-US" sz="4200" dirty="0">
                <a:latin typeface="Comic Sans MS" charset="0"/>
              </a:rPr>
              <a:t>+ 30</a:t>
            </a:r>
            <a:r>
              <a:rPr lang="en-US" sz="4200" baseline="30000" dirty="0">
                <a:latin typeface="Comic Sans MS" charset="0"/>
              </a:rPr>
              <a:t>th</a:t>
            </a:r>
            <a:r>
              <a:rPr lang="en-US" sz="4200" dirty="0">
                <a:latin typeface="Comic Sans MS" charset="0"/>
              </a:rPr>
              <a:t> = 89 + 466          = 555</a:t>
            </a:r>
          </a:p>
          <a:p>
            <a:r>
              <a:rPr lang="en-US" sz="4200" dirty="0">
                <a:latin typeface="Comic Sans MS" charset="0"/>
              </a:rPr>
              <a:t>2</a:t>
            </a:r>
            <a:r>
              <a:rPr lang="en-US" sz="4200" baseline="30000" dirty="0">
                <a:latin typeface="Comic Sans MS" charset="0"/>
              </a:rPr>
              <a:t>nd </a:t>
            </a:r>
            <a:r>
              <a:rPr lang="en-US" sz="4200" dirty="0">
                <a:latin typeface="Comic Sans MS" charset="0"/>
              </a:rPr>
              <a:t>+ 29</a:t>
            </a:r>
            <a:r>
              <a:rPr lang="en-US" sz="4200" baseline="30000" dirty="0">
                <a:latin typeface="Comic Sans MS" charset="0"/>
              </a:rPr>
              <a:t>th </a:t>
            </a:r>
            <a:r>
              <a:rPr lang="en-US" sz="4200" dirty="0">
                <a:latin typeface="Comic Sans MS" charset="0"/>
              </a:rPr>
              <a:t> =</a:t>
            </a:r>
          </a:p>
          <a:p>
            <a:r>
              <a:rPr lang="en-US" sz="4200" dirty="0">
                <a:latin typeface="Comic Sans MS" charset="0"/>
              </a:rPr>
              <a:t>       (1</a:t>
            </a:r>
            <a:r>
              <a:rPr lang="en-US" sz="4200" baseline="30000" dirty="0">
                <a:latin typeface="Comic Sans MS" charset="0"/>
              </a:rPr>
              <a:t>st</a:t>
            </a:r>
            <a:r>
              <a:rPr lang="en-US" sz="4200" dirty="0">
                <a:latin typeface="Comic Sans MS" charset="0"/>
              </a:rPr>
              <a:t>+13) + (</a:t>
            </a:r>
            <a:r>
              <a:rPr lang="en-US" sz="4200" dirty="0" smtClean="0">
                <a:latin typeface="Comic Sans MS" charset="0"/>
              </a:rPr>
              <a:t>30</a:t>
            </a:r>
            <a:r>
              <a:rPr lang="en-US" sz="4200" baseline="30000" dirty="0" smtClean="0">
                <a:latin typeface="Comic Sans MS" charset="0"/>
              </a:rPr>
              <a:t>th</a:t>
            </a:r>
            <a:r>
              <a:rPr lang="en-US" sz="4200" dirty="0" smtClean="0">
                <a:latin typeface="Comic Sans MS" charset="0"/>
              </a:rPr>
              <a:t>－13</a:t>
            </a:r>
            <a:r>
              <a:rPr lang="en-US" sz="4200" dirty="0">
                <a:latin typeface="Comic Sans MS" charset="0"/>
              </a:rPr>
              <a:t>)     = 555</a:t>
            </a:r>
          </a:p>
          <a:p>
            <a:r>
              <a:rPr lang="en-US" sz="4200" dirty="0">
                <a:latin typeface="Comic Sans MS" charset="0"/>
              </a:rPr>
              <a:t>3</a:t>
            </a:r>
            <a:r>
              <a:rPr lang="en-US" sz="4200" baseline="30000" dirty="0">
                <a:latin typeface="Comic Sans MS" charset="0"/>
              </a:rPr>
              <a:t>rd</a:t>
            </a:r>
            <a:r>
              <a:rPr lang="en-US" sz="4200" dirty="0">
                <a:latin typeface="Comic Sans MS" charset="0"/>
              </a:rPr>
              <a:t> + 28</a:t>
            </a:r>
            <a:r>
              <a:rPr lang="en-US" sz="4200" baseline="30000" dirty="0">
                <a:latin typeface="Comic Sans MS" charset="0"/>
              </a:rPr>
              <a:t>th</a:t>
            </a:r>
            <a:r>
              <a:rPr lang="en-US" sz="4200" dirty="0">
                <a:latin typeface="Comic Sans MS" charset="0"/>
              </a:rPr>
              <a:t> =</a:t>
            </a:r>
          </a:p>
          <a:p>
            <a:r>
              <a:rPr lang="en-US" sz="4200" dirty="0">
                <a:latin typeface="Comic Sans MS" charset="0"/>
              </a:rPr>
              <a:t>       (2</a:t>
            </a:r>
            <a:r>
              <a:rPr lang="en-US" sz="4200" baseline="30000" dirty="0">
                <a:latin typeface="Comic Sans MS" charset="0"/>
              </a:rPr>
              <a:t>nd</a:t>
            </a:r>
            <a:r>
              <a:rPr lang="en-US" sz="4200" dirty="0">
                <a:latin typeface="Comic Sans MS" charset="0"/>
              </a:rPr>
              <a:t>+13) + (</a:t>
            </a:r>
            <a:r>
              <a:rPr lang="en-US" sz="4200" dirty="0" smtClean="0">
                <a:latin typeface="Comic Sans MS" charset="0"/>
              </a:rPr>
              <a:t>29</a:t>
            </a:r>
            <a:r>
              <a:rPr lang="en-US" sz="4200" baseline="30000" dirty="0" smtClean="0">
                <a:latin typeface="Comic Sans MS" charset="0"/>
              </a:rPr>
              <a:t>th</a:t>
            </a:r>
            <a:r>
              <a:rPr lang="en-US" sz="4200" dirty="0" smtClean="0">
                <a:latin typeface="Comic Sans MS" charset="0"/>
              </a:rPr>
              <a:t>－13</a:t>
            </a:r>
            <a:r>
              <a:rPr lang="en-US" sz="4200" dirty="0">
                <a:latin typeface="Comic Sans MS" charset="0"/>
              </a:rPr>
              <a:t>)     = 555</a:t>
            </a:r>
          </a:p>
        </p:txBody>
      </p:sp>
      <p:sp>
        <p:nvSpPr>
          <p:cNvPr id="93196" name="Text Box 12"/>
          <p:cNvSpPr txBox="1">
            <a:spLocks noChangeArrowheads="1"/>
          </p:cNvSpPr>
          <p:nvPr/>
        </p:nvSpPr>
        <p:spPr bwMode="auto">
          <a:xfrm>
            <a:off x="3794125" y="5413375"/>
            <a:ext cx="379413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ym typeface="Euclid Extra" charset="0"/>
              </a:rPr>
              <a:t>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22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800391"/>
              </p:ext>
            </p:extLst>
          </p:nvPr>
        </p:nvGraphicFramePr>
        <p:xfrm>
          <a:off x="2241550" y="3943350"/>
          <a:ext cx="3244850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3" name="Equation" r:id="rId4" imgW="1016000" imgH="495300" progId="Equation.DSMT4">
                  <p:embed/>
                </p:oleObj>
              </mc:Choice>
              <mc:Fallback>
                <p:oleObj name="Equation" r:id="rId4" imgW="1016000" imgH="4953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1550" y="3943350"/>
                        <a:ext cx="3244850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 for Children</a:t>
            </a: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381000" y="1365250"/>
            <a:ext cx="8944689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200" dirty="0">
                <a:latin typeface="Comic Sans MS" charset="0"/>
              </a:rPr>
              <a:t>Sum of </a:t>
            </a:r>
            <a:r>
              <a:rPr lang="en-US" sz="4200" dirty="0" err="1">
                <a:solidFill>
                  <a:srgbClr val="3333FF"/>
                </a:solidFill>
                <a:latin typeface="Comic Sans MS" charset="0"/>
              </a:rPr>
              <a:t>k</a:t>
            </a:r>
            <a:r>
              <a:rPr lang="en-US" sz="4200" baseline="30000" dirty="0" err="1">
                <a:latin typeface="Comic Sans MS" charset="0"/>
              </a:rPr>
              <a:t>th</a:t>
            </a:r>
            <a:r>
              <a:rPr lang="en-US" sz="4200" dirty="0">
                <a:latin typeface="Comic Sans MS" charset="0"/>
              </a:rPr>
              <a:t> term and (</a:t>
            </a:r>
            <a:r>
              <a:rPr lang="en-US" sz="4200" dirty="0" smtClean="0">
                <a:latin typeface="Comic Sans MS" charset="0"/>
              </a:rPr>
              <a:t>31－</a:t>
            </a:r>
            <a:r>
              <a:rPr lang="en-US" sz="4200" dirty="0" smtClean="0">
                <a:solidFill>
                  <a:srgbClr val="3333FF"/>
                </a:solidFill>
                <a:latin typeface="Comic Sans MS" charset="0"/>
              </a:rPr>
              <a:t>k</a:t>
            </a:r>
            <a:r>
              <a:rPr lang="en-US" sz="4200" dirty="0">
                <a:latin typeface="Comic Sans MS" charset="0"/>
              </a:rPr>
              <a:t>)</a:t>
            </a:r>
            <a:r>
              <a:rPr lang="en-US" sz="4200" baseline="30000" dirty="0" err="1">
                <a:latin typeface="Comic Sans MS" charset="0"/>
              </a:rPr>
              <a:t>th</a:t>
            </a:r>
            <a:r>
              <a:rPr lang="en-US" sz="4200" dirty="0">
                <a:latin typeface="Comic Sans MS" charset="0"/>
              </a:rPr>
              <a:t> term</a:t>
            </a:r>
          </a:p>
          <a:p>
            <a:r>
              <a:rPr lang="en-US" sz="4200" dirty="0">
                <a:latin typeface="Comic Sans MS" charset="0"/>
              </a:rPr>
              <a:t>is </a:t>
            </a:r>
            <a:r>
              <a:rPr lang="en-US" sz="4200" dirty="0">
                <a:solidFill>
                  <a:srgbClr val="008000"/>
                </a:solidFill>
                <a:latin typeface="Comic Sans MS" charset="0"/>
              </a:rPr>
              <a:t>invariant</a:t>
            </a:r>
            <a:r>
              <a:rPr lang="en-US" sz="4200" dirty="0">
                <a:latin typeface="Comic Sans MS" charset="0"/>
              </a:rPr>
              <a:t>!  15 pairs of terms, so</a:t>
            </a:r>
          </a:p>
          <a:p>
            <a:r>
              <a:rPr lang="en-US" sz="4200" dirty="0">
                <a:latin typeface="Comic Sans MS" charset="0"/>
              </a:rPr>
              <a:t>Total = 555 </a:t>
            </a:r>
            <a:r>
              <a:rPr lang="en-US" sz="4200" dirty="0" smtClean="0">
                <a:latin typeface="Comic Sans MS" charset="0"/>
                <a:sym typeface="Symbol" charset="0"/>
              </a:rPr>
              <a:t>15</a:t>
            </a:r>
            <a:endParaRPr lang="en-US" sz="4200" dirty="0">
              <a:latin typeface="Comic Sans MS" charset="0"/>
            </a:endParaRPr>
          </a:p>
          <a:p>
            <a:r>
              <a:rPr lang="en-US" sz="4200" dirty="0">
                <a:latin typeface="Comic Sans MS" charset="0"/>
              </a:rPr>
              <a:t>         = (1</a:t>
            </a:r>
            <a:r>
              <a:rPr lang="en-US" sz="4200" baseline="30000" dirty="0">
                <a:latin typeface="Comic Sans MS" charset="0"/>
              </a:rPr>
              <a:t>st</a:t>
            </a:r>
            <a:r>
              <a:rPr lang="en-US" sz="4200" dirty="0">
                <a:latin typeface="Comic Sans MS" charset="0"/>
              </a:rPr>
              <a:t> + last</a:t>
            </a:r>
            <a:r>
              <a:rPr lang="en-US" sz="4200" dirty="0" smtClean="0">
                <a:latin typeface="Comic Sans MS" charset="0"/>
              </a:rPr>
              <a:t>) </a:t>
            </a:r>
            <a:r>
              <a:rPr lang="en-US" sz="4400" dirty="0" smtClean="0">
                <a:solidFill>
                  <a:prstClr val="black"/>
                </a:solidFill>
                <a:latin typeface="Cambria"/>
              </a:rPr>
              <a:t>⋅</a:t>
            </a:r>
            <a:r>
              <a:rPr lang="en-US" sz="4200" dirty="0" smtClean="0">
                <a:latin typeface="Comic Sans MS" charset="0"/>
                <a:sym typeface="Symbol" charset="0"/>
              </a:rPr>
              <a:t> </a:t>
            </a:r>
            <a:r>
              <a:rPr lang="en-US" sz="4200" dirty="0">
                <a:latin typeface="Comic Sans MS" charset="0"/>
                <a:sym typeface="Symbol" charset="0"/>
              </a:rPr>
              <a:t>(# terms/2) </a:t>
            </a:r>
          </a:p>
          <a:p>
            <a:r>
              <a:rPr lang="en-US" sz="4200" dirty="0">
                <a:latin typeface="Comic Sans MS" charset="0"/>
                <a:sym typeface="Symbol" charset="0"/>
              </a:rPr>
              <a:t>         = (1</a:t>
            </a:r>
            <a:r>
              <a:rPr lang="en-US" sz="4200" baseline="30000" dirty="0">
                <a:latin typeface="Comic Sans MS" charset="0"/>
                <a:sym typeface="Symbol" charset="0"/>
              </a:rPr>
              <a:t>st </a:t>
            </a:r>
            <a:r>
              <a:rPr lang="en-US" sz="4200" dirty="0">
                <a:latin typeface="Comic Sans MS" charset="0"/>
                <a:sym typeface="Symbol" charset="0"/>
              </a:rPr>
              <a:t>+ last)/2 </a:t>
            </a:r>
            <a:r>
              <a:rPr lang="en-US" sz="4400" dirty="0">
                <a:latin typeface="Comic Sans MS" charset="0"/>
                <a:sym typeface="Symbol" charset="0"/>
              </a:rPr>
              <a:t> </a:t>
            </a:r>
            <a:r>
              <a:rPr lang="en-US" sz="4400" dirty="0" smtClean="0">
                <a:latin typeface="Comic Sans MS" charset="0"/>
                <a:sym typeface="Symbol" charset="0"/>
              </a:rPr>
              <a:t> </a:t>
            </a:r>
            <a:r>
              <a:rPr lang="en-US" sz="4000" dirty="0" smtClean="0">
                <a:solidFill>
                  <a:prstClr val="black"/>
                </a:solidFill>
                <a:latin typeface="Cambria"/>
              </a:rPr>
              <a:t>⋅</a:t>
            </a:r>
            <a:r>
              <a:rPr lang="en-US" sz="4200" dirty="0" smtClean="0">
                <a:latin typeface="Comic Sans MS" charset="0"/>
                <a:sym typeface="Symbol" charset="0"/>
              </a:rPr>
              <a:t> </a:t>
            </a:r>
            <a:r>
              <a:rPr lang="en-US" sz="4200" dirty="0">
                <a:latin typeface="Comic Sans MS" charset="0"/>
                <a:sym typeface="Symbol" charset="0"/>
              </a:rPr>
              <a:t>(# terms)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 for Children</a:t>
            </a:r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914400" y="1611313"/>
            <a:ext cx="253123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9D007C"/>
                </a:solidFill>
                <a:latin typeface="Comic Sans MS" charset="0"/>
              </a:rPr>
              <a:t>Example:</a:t>
            </a:r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533400" y="2438400"/>
            <a:ext cx="80772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6000" dirty="0" smtClean="0">
                <a:solidFill>
                  <a:srgbClr val="3333FF"/>
                </a:solidFill>
                <a:latin typeface="Comic Sans MS" charset="0"/>
              </a:rPr>
              <a:t>1 </a:t>
            </a:r>
            <a:r>
              <a:rPr lang="en-US" sz="6000" dirty="0">
                <a:solidFill>
                  <a:srgbClr val="3333FF"/>
                </a:solidFill>
                <a:latin typeface="Comic Sans MS" charset="0"/>
              </a:rPr>
              <a:t>+ 2 + </a:t>
            </a:r>
            <a:r>
              <a:rPr lang="en-US" sz="6000" dirty="0" smtClean="0">
                <a:solidFill>
                  <a:srgbClr val="3333FF"/>
                </a:solidFill>
                <a:latin typeface="DFKaiShu-SB-Estd-BF"/>
              </a:rPr>
              <a:t>…</a:t>
            </a:r>
            <a:r>
              <a:rPr lang="en-US" sz="6000" dirty="0" smtClean="0">
                <a:solidFill>
                  <a:srgbClr val="3333FF"/>
                </a:solidFill>
                <a:latin typeface="Comic Sans MS" charset="0"/>
              </a:rPr>
              <a:t> </a:t>
            </a:r>
            <a:r>
              <a:rPr lang="en-US" sz="6000" dirty="0">
                <a:solidFill>
                  <a:srgbClr val="3333FF"/>
                </a:solidFill>
                <a:latin typeface="Comic Sans MS" charset="0"/>
              </a:rPr>
              <a:t>+ (</a:t>
            </a:r>
            <a:r>
              <a:rPr lang="en-US" sz="6000" dirty="0" smtClean="0">
                <a:solidFill>
                  <a:srgbClr val="3333FF"/>
                </a:solidFill>
                <a:latin typeface="Comic Sans MS" charset="0"/>
              </a:rPr>
              <a:t>n</a:t>
            </a:r>
            <a:r>
              <a:rPr lang="en-US" sz="6000" dirty="0" smtClean="0">
                <a:solidFill>
                  <a:srgbClr val="3333FF"/>
                </a:solidFill>
                <a:latin typeface="Comic Sans MS" charset="0"/>
                <a:sym typeface="Symbol" charset="0"/>
              </a:rPr>
              <a:t>-</a:t>
            </a:r>
            <a:r>
              <a:rPr lang="en-US" sz="6000" dirty="0" smtClean="0">
                <a:solidFill>
                  <a:srgbClr val="3333FF"/>
                </a:solidFill>
                <a:latin typeface="Comic Sans MS" charset="0"/>
              </a:rPr>
              <a:t>1</a:t>
            </a:r>
            <a:r>
              <a:rPr lang="en-US" sz="6000" dirty="0">
                <a:solidFill>
                  <a:srgbClr val="3333FF"/>
                </a:solidFill>
                <a:latin typeface="Comic Sans MS" charset="0"/>
              </a:rPr>
              <a:t>) + n </a:t>
            </a:r>
            <a:r>
              <a:rPr lang="en-US" sz="6000" b="1" dirty="0" smtClean="0">
                <a:solidFill>
                  <a:srgbClr val="3333FF"/>
                </a:solidFill>
                <a:latin typeface="Euclid Symbol" charset="2"/>
                <a:cs typeface="Euclid Symbol" charset="2"/>
              </a:rPr>
              <a:t>=</a:t>
            </a:r>
            <a:endParaRPr lang="en-US" sz="2800" b="1" dirty="0">
              <a:solidFill>
                <a:srgbClr val="3333FF"/>
              </a:solidFill>
              <a:latin typeface="Euclid Symbol" charset="2"/>
              <a:cs typeface="Euclid Symbol" charset="2"/>
            </a:endParaRPr>
          </a:p>
        </p:txBody>
      </p:sp>
      <p:grpSp>
        <p:nvGrpSpPr>
          <p:cNvPr id="56337" name="Group 17"/>
          <p:cNvGrpSpPr>
            <a:grpSpLocks/>
          </p:cNvGrpSpPr>
          <p:nvPr/>
        </p:nvGrpSpPr>
        <p:grpSpPr bwMode="auto">
          <a:xfrm>
            <a:off x="3138487" y="3657600"/>
            <a:ext cx="3033713" cy="1938338"/>
            <a:chOff x="1977" y="2428"/>
            <a:chExt cx="1911" cy="1221"/>
          </a:xfrm>
        </p:grpSpPr>
        <p:sp>
          <p:nvSpPr>
            <p:cNvPr id="56333" name="Text Box 13"/>
            <p:cNvSpPr txBox="1">
              <a:spLocks noChangeArrowheads="1"/>
            </p:cNvSpPr>
            <p:nvPr/>
          </p:nvSpPr>
          <p:spPr bwMode="auto">
            <a:xfrm>
              <a:off x="1977" y="2428"/>
              <a:ext cx="1911" cy="1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5400" dirty="0">
                  <a:solidFill>
                    <a:srgbClr val="3333FF"/>
                  </a:solidFill>
                  <a:latin typeface="Comic Sans MS" charset="0"/>
                </a:rPr>
                <a:t>(</a:t>
              </a:r>
              <a:r>
                <a:rPr lang="en-US" sz="6000" dirty="0">
                  <a:solidFill>
                    <a:srgbClr val="3333FF"/>
                  </a:solidFill>
                  <a:latin typeface="Comic Sans MS" charset="0"/>
                </a:rPr>
                <a:t>1 + n)n</a:t>
              </a:r>
            </a:p>
            <a:p>
              <a:r>
                <a:rPr lang="en-US" sz="5400" i="1" dirty="0">
                  <a:solidFill>
                    <a:srgbClr val="3333FF"/>
                  </a:solidFill>
                  <a:latin typeface="Comic Sans MS" charset="0"/>
                </a:rPr>
                <a:t>      </a:t>
              </a:r>
              <a:r>
                <a:rPr lang="en-US" sz="6000" dirty="0">
                  <a:solidFill>
                    <a:srgbClr val="3333FF"/>
                  </a:solidFill>
                  <a:latin typeface="Comic Sans MS" charset="0"/>
                </a:rPr>
                <a:t>2</a:t>
              </a:r>
            </a:p>
          </p:txBody>
        </p:sp>
        <p:sp>
          <p:nvSpPr>
            <p:cNvPr id="56334" name="Line 14"/>
            <p:cNvSpPr>
              <a:spLocks noChangeShapeType="1"/>
            </p:cNvSpPr>
            <p:nvPr/>
          </p:nvSpPr>
          <p:spPr bwMode="auto">
            <a:xfrm flipV="1">
              <a:off x="2064" y="3072"/>
              <a:ext cx="1536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--interaction=nonstopmode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46"/>
  <p:tag name="DEFAULTHEIGHT" val="328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ＭＳ Ｐゴシック"/>
        <a:cs typeface=""/>
      </a:majorFont>
      <a:minorFont>
        <a:latin typeface="Comic Sans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2602</TotalTime>
  <Words>270</Words>
  <Application>Microsoft Macintosh PowerPoint</Application>
  <PresentationFormat>On-screen Show (4:3)</PresentationFormat>
  <Paragraphs>44</Paragraphs>
  <Slides>8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Default Design</vt:lpstr>
      <vt:lpstr>Equation</vt:lpstr>
      <vt:lpstr>PowerPoint Presentation</vt:lpstr>
      <vt:lpstr>   C. F. Gauss</vt:lpstr>
      <vt:lpstr>Sum for Children</vt:lpstr>
      <vt:lpstr>Sum for Children</vt:lpstr>
      <vt:lpstr>Sum for Children</vt:lpstr>
      <vt:lpstr>Sum for Children</vt:lpstr>
      <vt:lpstr>Sum for Children</vt:lpstr>
      <vt:lpstr>Sum for Children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R. Meyer</dc:creator>
  <cp:lastModifiedBy>Albert R Meyer</cp:lastModifiedBy>
  <cp:revision>259</cp:revision>
  <dcterms:created xsi:type="dcterms:W3CDTF">2002-03-12T04:04:58Z</dcterms:created>
  <dcterms:modified xsi:type="dcterms:W3CDTF">2012-04-06T16:51:43Z</dcterms:modified>
</cp:coreProperties>
</file>