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embeddings/oleObject1.bin" ContentType="application/vnd.openxmlformats-officedocument.oleObject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embeddings/oleObject2.bin" ContentType="application/vnd.openxmlformats-officedocument.oleObject"/>
  <Override PartName="/ppt/notesSlides/notesSlide25.xml" ContentType="application/vnd.openxmlformats-officedocument.presentationml.notesSlide+xml"/>
  <Override PartName="/ppt/embeddings/oleObject3.bin" ContentType="application/vnd.openxmlformats-officedocument.oleObject"/>
  <Override PartName="/ppt/notesSlides/notesSlide26.xml" ContentType="application/vnd.openxmlformats-officedocument.presentationml.notesSlide+xml"/>
  <Override PartName="/ppt/embeddings/oleObject4.bin" ContentType="application/vnd.openxmlformats-officedocument.oleObject"/>
  <Override PartName="/ppt/notesSlides/notesSlide27.xml" ContentType="application/vnd.openxmlformats-officedocument.presentationml.notesSlide+xml"/>
  <Override PartName="/ppt/embeddings/oleObject5.bin" ContentType="application/vnd.openxmlformats-officedocument.oleObject"/>
  <Override PartName="/ppt/notesSlides/notesSlide28.xml" ContentType="application/vnd.openxmlformats-officedocument.presentationml.notesSlide+xml"/>
  <Override PartName="/ppt/embeddings/oleObject6.bin" ContentType="application/vnd.openxmlformats-officedocument.oleObject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embeddings/oleObject7.bin" ContentType="application/vnd.openxmlformats-officedocument.oleObject"/>
  <Override PartName="/ppt/notesSlides/notesSlide38.xml" ContentType="application/vnd.openxmlformats-officedocument.presentationml.notesSlide+xml"/>
  <Override PartName="/ppt/embeddings/oleObject8.bin" ContentType="application/vnd.openxmlformats-officedocument.oleObject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0" r:id="rId1"/>
  </p:sldMasterIdLst>
  <p:notesMasterIdLst>
    <p:notesMasterId r:id="rId41"/>
  </p:notesMasterIdLst>
  <p:handoutMasterIdLst>
    <p:handoutMasterId r:id="rId42"/>
  </p:handoutMasterIdLst>
  <p:sldIdLst>
    <p:sldId id="322" r:id="rId2"/>
    <p:sldId id="434" r:id="rId3"/>
    <p:sldId id="455" r:id="rId4"/>
    <p:sldId id="454" r:id="rId5"/>
    <p:sldId id="400" r:id="rId6"/>
    <p:sldId id="469" r:id="rId7"/>
    <p:sldId id="384" r:id="rId8"/>
    <p:sldId id="411" r:id="rId9"/>
    <p:sldId id="436" r:id="rId10"/>
    <p:sldId id="437" r:id="rId11"/>
    <p:sldId id="428" r:id="rId12"/>
    <p:sldId id="420" r:id="rId13"/>
    <p:sldId id="422" r:id="rId14"/>
    <p:sldId id="435" r:id="rId15"/>
    <p:sldId id="439" r:id="rId16"/>
    <p:sldId id="468" r:id="rId17"/>
    <p:sldId id="452" r:id="rId18"/>
    <p:sldId id="446" r:id="rId19"/>
    <p:sldId id="448" r:id="rId20"/>
    <p:sldId id="401" r:id="rId21"/>
    <p:sldId id="424" r:id="rId22"/>
    <p:sldId id="432" r:id="rId23"/>
    <p:sldId id="470" r:id="rId24"/>
    <p:sldId id="450" r:id="rId25"/>
    <p:sldId id="471" r:id="rId26"/>
    <p:sldId id="472" r:id="rId27"/>
    <p:sldId id="473" r:id="rId28"/>
    <p:sldId id="451" r:id="rId29"/>
    <p:sldId id="456" r:id="rId30"/>
    <p:sldId id="457" r:id="rId31"/>
    <p:sldId id="458" r:id="rId32"/>
    <p:sldId id="465" r:id="rId33"/>
    <p:sldId id="459" r:id="rId34"/>
    <p:sldId id="460" r:id="rId35"/>
    <p:sldId id="461" r:id="rId36"/>
    <p:sldId id="462" r:id="rId37"/>
    <p:sldId id="463" r:id="rId38"/>
    <p:sldId id="464" r:id="rId39"/>
    <p:sldId id="467" r:id="rId40"/>
  </p:sldIdLst>
  <p:sldSz cx="9144000" cy="6858000" type="screen4x3"/>
  <p:notesSz cx="7315200" cy="9601200"/>
  <p:custDataLst>
    <p:tags r:id="rId44"/>
  </p:custDataLst>
  <p:defaultTextStyle>
    <a:defPPr>
      <a:defRPr lang="en-US"/>
    </a:defPPr>
    <a:lvl1pPr algn="l" rtl="0" fontAlgn="base">
      <a:spcBef>
        <a:spcPct val="2000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scaleToFitPaper="1" frameSlides="1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8A3CC4"/>
    <a:srgbClr val="008000"/>
    <a:srgbClr val="FF00FF"/>
    <a:srgbClr val="B89500"/>
    <a:srgbClr val="DAB000"/>
    <a:srgbClr val="FFCC00"/>
    <a:srgbClr val="00FFFF"/>
    <a:srgbClr val="704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56" autoAdjust="0"/>
    <p:restoredTop sz="94669" autoAdjust="0"/>
  </p:normalViewPr>
  <p:slideViewPr>
    <p:cSldViewPr snapToObjects="1" showGuides="1">
      <p:cViewPr varScale="1">
        <p:scale>
          <a:sx n="110" d="100"/>
          <a:sy n="110" d="100"/>
        </p:scale>
        <p:origin x="-504" y="-96"/>
      </p:cViewPr>
      <p:guideLst>
        <p:guide orient="horz" pos="230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816"/>
    </p:cViewPr>
  </p:sorterViewPr>
  <p:notesViewPr>
    <p:cSldViewPr snapToObjects="1" showGuides="1">
      <p:cViewPr varScale="1">
        <p:scale>
          <a:sx n="55" d="100"/>
          <a:sy n="55" d="100"/>
        </p:scale>
        <p:origin x="-1716" y="-8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notesMaster" Target="notesMasters/notesMaster1.xml"/><Relationship Id="rId42" Type="http://schemas.openxmlformats.org/officeDocument/2006/relationships/handoutMaster" Target="handoutMasters/handoutMaster1.xml"/><Relationship Id="rId43" Type="http://schemas.openxmlformats.org/officeDocument/2006/relationships/printerSettings" Target="printerSettings/printerSettings1.bin"/><Relationship Id="rId44" Type="http://schemas.openxmlformats.org/officeDocument/2006/relationships/tags" Target="tags/tag1.xml"/><Relationship Id="rId4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0188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sz="1300" smtClean="0"/>
            </a:lvl1pPr>
          </a:lstStyle>
          <a:p>
            <a:pPr>
              <a:defRPr/>
            </a:pPr>
            <a:fld id="{326B4E52-57BF-4D98-824B-DA597332E8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7746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sz="1300" smtClean="0"/>
            </a:lvl1pPr>
          </a:lstStyle>
          <a:p>
            <a:pPr>
              <a:defRPr/>
            </a:pPr>
            <a:fld id="{03996F86-6DDF-426A-AC81-A0DF594CE7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1360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CE7B1E8-B54F-4F55-96A7-7765322F3BED}" type="slidenum">
              <a:rPr lang="en-US"/>
              <a:pPr/>
              <a:t>1</a:t>
            </a:fld>
            <a:endParaRPr lang="en-US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3DBCAA-2202-47E7-B624-97BC5B32A74C}" type="slidenum">
              <a:rPr lang="en-US"/>
              <a:pPr/>
              <a:t>10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35545E5-4A83-4EFC-AD16-9BA07169A5F6}" type="slidenum">
              <a:rPr lang="en-US"/>
              <a:pPr/>
              <a:t>11</a:t>
            </a:fld>
            <a:endParaRPr lang="en-US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8BD353-B391-4818-A056-9D8E681FBB6F}" type="slidenum">
              <a:rPr lang="en-US"/>
              <a:pPr/>
              <a:t>12</a:t>
            </a:fld>
            <a:endParaRPr lang="en-US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3A11E4-CF9F-4A8B-82EA-9A8A772FEA8F}" type="slidenum">
              <a:rPr lang="en-US"/>
              <a:pPr/>
              <a:t>13</a:t>
            </a:fld>
            <a:endParaRPr lang="en-US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242900A-ACB3-4253-A6AD-8E95B389A7F7}" type="slidenum">
              <a:rPr lang="en-US"/>
              <a:pPr/>
              <a:t>14</a:t>
            </a:fld>
            <a:endParaRPr 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E9B53D-629C-4EC8-A174-EF528B2C27B9}" type="slidenum">
              <a:rPr lang="en-US"/>
              <a:pPr/>
              <a:t>15</a:t>
            </a:fld>
            <a:endParaRPr lang="en-US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996F86-6DDF-426A-AC81-A0DF594CE701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B21ADA-8C10-4565-A5E5-114788AB32D7}" type="slidenum">
              <a:rPr lang="en-US"/>
              <a:pPr/>
              <a:t>17</a:t>
            </a:fld>
            <a:endParaRPr 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F87E6A-247F-4B01-BF4D-C64EAE196CB8}" type="slidenum">
              <a:rPr lang="en-US"/>
              <a:pPr/>
              <a:t>18</a:t>
            </a:fld>
            <a:endParaRPr lang="en-US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98CDC9-0E3E-4756-87A9-CF36BB41DB35}" type="slidenum">
              <a:rPr lang="en-US"/>
              <a:pPr/>
              <a:t>19</a:t>
            </a:fld>
            <a:endParaRPr lang="en-U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24E7E9-2F1C-452E-A73C-E3A8DEE3E341}" type="slidenum">
              <a:rPr lang="en-US"/>
              <a:pPr/>
              <a:t>2</a:t>
            </a:fld>
            <a:endParaRPr 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DA1285-2B05-4685-B6D3-E03C0C9BD034}" type="slidenum">
              <a:rPr lang="en-US"/>
              <a:pPr/>
              <a:t>20</a:t>
            </a:fld>
            <a:endParaRPr lang="en-US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28A9F5-5CF1-4ED4-919C-B9452B0F5D57}" type="slidenum">
              <a:rPr lang="en-US"/>
              <a:pPr/>
              <a:t>21</a:t>
            </a:fld>
            <a:endParaRPr lang="en-US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35FE193-E6D8-4302-8829-B738D60601C8}" type="slidenum">
              <a:rPr lang="en-US"/>
              <a:pPr/>
              <a:t>22</a:t>
            </a:fld>
            <a:endParaRPr lang="en-US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35FE193-E6D8-4302-8829-B738D60601C8}" type="slidenum">
              <a:rPr lang="en-US"/>
              <a:pPr/>
              <a:t>23</a:t>
            </a:fld>
            <a:endParaRPr lang="en-US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333075-51F7-4CD4-B655-66EECC2B2624}" type="slidenum">
              <a:rPr lang="en-US"/>
              <a:pPr/>
              <a:t>24</a:t>
            </a:fld>
            <a:endParaRPr 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34BC24-E21E-4334-825D-0E76781BF979}" type="slidenum">
              <a:rPr lang="en-US"/>
              <a:pPr/>
              <a:t>25</a:t>
            </a:fld>
            <a:endParaRPr 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34BC24-E21E-4334-825D-0E76781BF979}" type="slidenum">
              <a:rPr lang="en-US"/>
              <a:pPr/>
              <a:t>26</a:t>
            </a:fld>
            <a:endParaRPr 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34BC24-E21E-4334-825D-0E76781BF979}" type="slidenum">
              <a:rPr lang="en-US"/>
              <a:pPr/>
              <a:t>27</a:t>
            </a:fld>
            <a:endParaRPr 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2DAC816-5C19-43B0-A078-952C16CEB211}" type="slidenum">
              <a:rPr lang="en-US"/>
              <a:pPr/>
              <a:t>28</a:t>
            </a:fld>
            <a:endParaRPr lang="en-US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2AF15A-25DF-46C2-BE43-83B96B18396C}" type="slidenum">
              <a:rPr lang="en-US"/>
              <a:pPr/>
              <a:t>29</a:t>
            </a:fld>
            <a:endParaRPr lang="en-US"/>
          </a:p>
        </p:txBody>
      </p:sp>
      <p:sp>
        <p:nvSpPr>
          <p:cNvPr id="407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7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E1BB62D-3F0F-4821-B286-D333AB4175BA}" type="slidenum">
              <a:rPr lang="en-US"/>
              <a:pPr/>
              <a:t>3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9BC9AC-6286-42AA-8147-F2962B8A2C09}" type="slidenum">
              <a:rPr lang="en-US"/>
              <a:pPr/>
              <a:t>30</a:t>
            </a:fld>
            <a:endParaRPr lang="en-US"/>
          </a:p>
        </p:txBody>
      </p:sp>
      <p:sp>
        <p:nvSpPr>
          <p:cNvPr id="408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3AD50B-FD20-4A78-B600-A577649DFECB}" type="slidenum">
              <a:rPr lang="en-US"/>
              <a:pPr/>
              <a:t>31</a:t>
            </a:fld>
            <a:endParaRPr lang="en-US"/>
          </a:p>
        </p:txBody>
      </p:sp>
      <p:sp>
        <p:nvSpPr>
          <p:cNvPr id="409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C2CC2B-3770-47CB-96A9-FEF20F5932D7}" type="slidenum">
              <a:rPr lang="en-US"/>
              <a:pPr/>
              <a:t>32</a:t>
            </a:fld>
            <a:endParaRPr lang="en-US"/>
          </a:p>
        </p:txBody>
      </p:sp>
      <p:sp>
        <p:nvSpPr>
          <p:cNvPr id="416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6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DB25B3-9541-431B-AAF2-445E632C6F9E}" type="slidenum">
              <a:rPr lang="en-US"/>
              <a:pPr/>
              <a:t>33</a:t>
            </a:fld>
            <a:endParaRPr lang="en-US"/>
          </a:p>
        </p:txBody>
      </p:sp>
      <p:sp>
        <p:nvSpPr>
          <p:cNvPr id="410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4F8CCC-91FE-409C-B929-439212CD1E34}" type="slidenum">
              <a:rPr lang="en-US"/>
              <a:pPr/>
              <a:t>34</a:t>
            </a:fld>
            <a:endParaRPr lang="en-US"/>
          </a:p>
        </p:txBody>
      </p:sp>
      <p:sp>
        <p:nvSpPr>
          <p:cNvPr id="411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1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1861B7-D797-4E0E-A2B4-58A985E5EA23}" type="slidenum">
              <a:rPr lang="en-US"/>
              <a:pPr/>
              <a:t>35</a:t>
            </a:fld>
            <a:endParaRPr lang="en-US"/>
          </a:p>
        </p:txBody>
      </p:sp>
      <p:sp>
        <p:nvSpPr>
          <p:cNvPr id="412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2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4244CD-1BD1-459D-8CE0-8EF58DD1AD27}" type="slidenum">
              <a:rPr lang="en-US"/>
              <a:pPr/>
              <a:t>36</a:t>
            </a:fld>
            <a:endParaRPr lang="en-US"/>
          </a:p>
        </p:txBody>
      </p:sp>
      <p:sp>
        <p:nvSpPr>
          <p:cNvPr id="413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3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990428-D1E5-4BCF-96B1-6B7AF5DA08ED}" type="slidenum">
              <a:rPr lang="en-US"/>
              <a:pPr/>
              <a:t>37</a:t>
            </a:fld>
            <a:endParaRPr lang="en-US"/>
          </a:p>
        </p:txBody>
      </p:sp>
      <p:sp>
        <p:nvSpPr>
          <p:cNvPr id="414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4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3054FE-070D-4E9A-966C-223CF8EAE0AB}" type="slidenum">
              <a:rPr lang="en-US"/>
              <a:pPr/>
              <a:t>38</a:t>
            </a:fld>
            <a:endParaRPr lang="en-US"/>
          </a:p>
        </p:txBody>
      </p:sp>
      <p:sp>
        <p:nvSpPr>
          <p:cNvPr id="415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5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36</a:t>
            </a:r>
          </a:p>
        </p:txBody>
      </p:sp>
      <p:sp>
        <p:nvSpPr>
          <p:cNvPr id="9523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E415C07-414E-460F-924F-8B116216D080}" type="slidenum">
              <a:rPr lang="en-US"/>
              <a:pPr/>
              <a:t>4</a:t>
            </a:fld>
            <a:endParaRPr 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2D88CA-7142-49DA-ACB3-CEED4342426E}" type="slidenum">
              <a:rPr lang="en-US"/>
              <a:pPr/>
              <a:t>5</a:t>
            </a:fld>
            <a:endParaRPr lang="en-US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9E8EDC-3040-452D-B1B4-790B76EF4697}" type="slidenum">
              <a:rPr lang="en-US"/>
              <a:pPr/>
              <a:t>6</a:t>
            </a:fld>
            <a:endParaRPr lang="en-US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9E8EDC-3040-452D-B1B4-790B76EF4697}" type="slidenum">
              <a:rPr lang="en-US"/>
              <a:pPr/>
              <a:t>7</a:t>
            </a:fld>
            <a:endParaRPr lang="en-US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7661AB-8B43-4B92-BD96-7DE7128DF385}" type="slidenum">
              <a:rPr lang="en-US"/>
              <a:pPr/>
              <a:t>8</a:t>
            </a:fld>
            <a:endParaRPr lang="en-US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61F874-610B-4894-A43D-1D587A4E5E3A}" type="slidenum">
              <a:rPr lang="en-US"/>
              <a:pPr/>
              <a:t>9</a:t>
            </a:fld>
            <a:endParaRPr lang="en-US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10W.</a:t>
            </a:r>
            <a:fld id="{59D30190-4BB1-492F-A407-3062FE93FA3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10W.</a:t>
            </a:r>
            <a:fld id="{98B0E1D1-22E3-4CC1-B6FA-DF55DA8E78A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10W.</a:t>
            </a:r>
            <a:fld id="{830A9B50-708D-4A44-9DE6-5809C42CA60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10W.</a:t>
            </a:r>
            <a:fld id="{28A8D130-5471-470D-8B41-5C7B9362E37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style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00" y="6597650"/>
            <a:ext cx="1524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spcBef>
                <a:spcPct val="0"/>
              </a:spcBef>
              <a:defRPr sz="1200" dirty="0" err="1" smtClean="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10W.</a:t>
            </a:r>
            <a:fld id="{69D5B163-A3FA-4490-BF47-D2D4336659F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2293" name="Picture 12" descr="board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304800" y="4572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2933700" y="6553200"/>
            <a:ext cx="3276600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November 9.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2011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6" r:id="rId3"/>
    <p:sldLayoutId id="2147483657" r:id="rId4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40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7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7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7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7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8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9.w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9.w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.jpe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10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4" Type="http://schemas.openxmlformats.org/officeDocument/2006/relationships/oleObject" Target="../embeddings/oleObject8.bin"/><Relationship Id="rId5" Type="http://schemas.openxmlformats.org/officeDocument/2006/relationships/image" Target="../media/image11.w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10W.</a:t>
            </a:r>
            <a:fld id="{199EA383-E516-4FE7-9763-1F26AED9E102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13315" name="Text Box 2"/>
          <p:cNvSpPr txBox="1">
            <a:spLocks noChangeArrowheads="1"/>
          </p:cNvSpPr>
          <p:nvPr/>
        </p:nvSpPr>
        <p:spPr bwMode="auto">
          <a:xfrm>
            <a:off x="2054225" y="381000"/>
            <a:ext cx="6316153" cy="107721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800" b="1" i="1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r>
              <a:rPr lang="en-US" sz="3600" b="1" i="1">
                <a:solidFill>
                  <a:schemeClr val="tx2"/>
                </a:solidFill>
                <a:latin typeface="Comic Sans MS" pitchFamily="66" charset="0"/>
              </a:rPr>
              <a:t/>
            </a:r>
            <a:br>
              <a:rPr lang="en-US" sz="3600" b="1" i="1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400" b="1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3600" b="1" i="1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400" b="1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13316" name="Rectangle 3"/>
          <p:cNvSpPr>
            <a:spLocks noChangeArrowheads="1"/>
          </p:cNvSpPr>
          <p:nvPr/>
        </p:nvSpPr>
        <p:spPr bwMode="auto">
          <a:xfrm>
            <a:off x="1092200" y="2209800"/>
            <a:ext cx="6959600" cy="241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10600" b="1">
                <a:solidFill>
                  <a:schemeClr val="tx2"/>
                </a:solidFill>
                <a:latin typeface="Comic Sans MS" pitchFamily="66" charset="0"/>
              </a:rPr>
              <a:t>Counting</a:t>
            </a:r>
            <a:endParaRPr lang="en-US" sz="2800" b="1">
              <a:solidFill>
                <a:schemeClr val="tx2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10W.</a:t>
            </a:r>
            <a:fld id="{8B71D960-922B-4182-A13A-308B16B6BF9A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924800" cy="3657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800" dirty="0" smtClean="0"/>
              <a:t>If there are </a:t>
            </a:r>
            <a:r>
              <a:rPr lang="en-US" sz="4800" dirty="0" smtClean="0">
                <a:solidFill>
                  <a:srgbClr val="0033CC"/>
                </a:solidFill>
              </a:rPr>
              <a:t>4</a:t>
            </a:r>
            <a:r>
              <a:rPr lang="en-US" sz="4800" dirty="0" smtClean="0"/>
              <a:t> boys and </a:t>
            </a:r>
            <a:r>
              <a:rPr lang="en-US" sz="4800" dirty="0" smtClean="0">
                <a:solidFill>
                  <a:srgbClr val="0033CC"/>
                </a:solidFill>
              </a:rPr>
              <a:t>3</a:t>
            </a:r>
            <a:r>
              <a:rPr lang="en-US" sz="4800" dirty="0" smtClean="0"/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800" dirty="0" smtClean="0"/>
              <a:t>girls, there are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</a:rPr>
              <a:t>4</a:t>
            </a:r>
            <a:r>
              <a:rPr lang="en-US" sz="60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⋅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</a:rPr>
              <a:t>3</a:t>
            </a:r>
            <a:r>
              <a:rPr lang="en-US" sz="6000" dirty="0" smtClean="0"/>
              <a:t> = 12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800" dirty="0" smtClean="0"/>
              <a:t>different boy/girl couples</a:t>
            </a: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The Product Rule</a:t>
            </a:r>
          </a:p>
        </p:txBody>
      </p:sp>
    </p:spTree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10W.</a:t>
            </a:r>
            <a:fld id="{0B793104-15DC-4977-B8C6-AEC36393E5F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304800"/>
            <a:ext cx="4800600" cy="1143000"/>
          </a:xfrm>
        </p:spPr>
        <p:txBody>
          <a:bodyPr/>
          <a:lstStyle/>
          <a:p>
            <a:pPr eaLnBrk="1" hangingPunct="1"/>
            <a:r>
              <a:rPr lang="en-US" smtClean="0"/>
              <a:t>Product Rule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1" y="1295400"/>
            <a:ext cx="8223052" cy="1569660"/>
          </a:xfrm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4800" dirty="0" smtClean="0"/>
              <a:t>If |</a:t>
            </a:r>
            <a:r>
              <a:rPr lang="en-US" sz="4800" dirty="0" smtClean="0">
                <a:solidFill>
                  <a:srgbClr val="008000"/>
                </a:solidFill>
              </a:rPr>
              <a:t>A</a:t>
            </a:r>
            <a:r>
              <a:rPr lang="en-US" sz="4800" dirty="0" smtClean="0"/>
              <a:t>| = </a:t>
            </a:r>
            <a:r>
              <a:rPr lang="en-US" sz="4800" dirty="0" smtClean="0">
                <a:solidFill>
                  <a:srgbClr val="008000"/>
                </a:solidFill>
              </a:rPr>
              <a:t>m</a:t>
            </a:r>
            <a:r>
              <a:rPr lang="en-US" sz="4800" dirty="0" smtClean="0"/>
              <a:t> and |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B</a:t>
            </a:r>
            <a:r>
              <a:rPr lang="en-US" sz="4800" dirty="0" smtClean="0"/>
              <a:t>| =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n</a:t>
            </a:r>
            <a:r>
              <a:rPr lang="en-US" sz="4800" dirty="0" smtClean="0"/>
              <a:t>, then</a:t>
            </a:r>
          </a:p>
          <a:p>
            <a:pPr algn="ctr" eaLnBrk="1" hangingPunct="1">
              <a:spcBef>
                <a:spcPct val="0"/>
              </a:spcBef>
            </a:pPr>
            <a:r>
              <a:rPr lang="en-US" sz="4800" dirty="0" smtClean="0"/>
              <a:t>|</a:t>
            </a:r>
            <a:r>
              <a:rPr lang="en-US" sz="4800" dirty="0" smtClean="0">
                <a:solidFill>
                  <a:srgbClr val="008000"/>
                </a:solidFill>
              </a:rPr>
              <a:t>A</a:t>
            </a:r>
            <a:r>
              <a:rPr lang="en-US" sz="4800" dirty="0" smtClean="0"/>
              <a:t>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/>
              </a:rPr>
              <a:t>×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B</a:t>
            </a:r>
            <a:r>
              <a:rPr lang="en-US" sz="4800" dirty="0" smtClean="0"/>
              <a:t>| = </a:t>
            </a:r>
            <a:r>
              <a:rPr lang="en-US" sz="4800" dirty="0" err="1" smtClean="0">
                <a:solidFill>
                  <a:srgbClr val="008000"/>
                </a:solidFill>
              </a:rPr>
              <a:t>m</a:t>
            </a:r>
            <a:r>
              <a:rPr lang="en-US" sz="4800" dirty="0" err="1" smtClean="0">
                <a:sym typeface="Symbol"/>
              </a:rPr>
              <a:t>⋅</a:t>
            </a:r>
            <a:r>
              <a:rPr lang="en-US" sz="4800" dirty="0" err="1" smtClean="0">
                <a:solidFill>
                  <a:srgbClr val="0033CC"/>
                </a:solidFill>
              </a:rPr>
              <a:t>n</a:t>
            </a:r>
            <a:endParaRPr lang="en-US" sz="4800" dirty="0" smtClean="0"/>
          </a:p>
        </p:txBody>
      </p:sp>
      <p:sp>
        <p:nvSpPr>
          <p:cNvPr id="335876" name="Text Box 4"/>
          <p:cNvSpPr txBox="1">
            <a:spLocks noChangeArrowheads="1"/>
          </p:cNvSpPr>
          <p:nvPr/>
        </p:nvSpPr>
        <p:spPr bwMode="auto">
          <a:xfrm>
            <a:off x="1030288" y="3030538"/>
            <a:ext cx="7503752" cy="3488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tabLst>
                <a:tab pos="2117725" algn="l"/>
                <a:tab pos="3308350" algn="l"/>
                <a:tab pos="4511675" algn="l"/>
              </a:tabLst>
            </a:pP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A </a:t>
            </a:r>
            <a:r>
              <a:rPr lang="en-US" sz="4400" dirty="0">
                <a:latin typeface="Comic Sans MS" pitchFamily="66" charset="0"/>
              </a:rPr>
              <a:t>= {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a, b, c, d</a:t>
            </a:r>
            <a:r>
              <a:rPr lang="en-US" sz="4400" dirty="0">
                <a:latin typeface="Comic Sans MS" pitchFamily="66" charset="0"/>
              </a:rPr>
              <a:t>},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   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B</a:t>
            </a:r>
            <a:r>
              <a:rPr lang="en-US" sz="4400" dirty="0">
                <a:solidFill>
                  <a:srgbClr val="0066FF"/>
                </a:solidFill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= {</a:t>
            </a:r>
            <a:r>
              <a:rPr lang="en-US" sz="4400" dirty="0">
                <a:solidFill>
                  <a:srgbClr val="0066FF"/>
                </a:solidFill>
                <a:latin typeface="Comic Sans MS" pitchFamily="66" charset="0"/>
              </a:rPr>
              <a:t>1, 2, 3</a:t>
            </a:r>
            <a:r>
              <a:rPr lang="en-US" sz="4400" dirty="0">
                <a:latin typeface="Comic Sans MS" pitchFamily="66" charset="0"/>
              </a:rPr>
              <a:t>}</a:t>
            </a:r>
          </a:p>
          <a:p>
            <a:pPr>
              <a:lnSpc>
                <a:spcPct val="90000"/>
              </a:lnSpc>
              <a:tabLst>
                <a:tab pos="2117725" algn="l"/>
                <a:tab pos="3308350" algn="l"/>
                <a:tab pos="4511675" algn="l"/>
              </a:tabLst>
            </a:pP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A</a:t>
            </a:r>
            <a:r>
              <a:rPr lang="en-US" sz="4000" dirty="0" smtClean="0">
                <a:solidFill>
                  <a:srgbClr val="0066FF"/>
                </a:solidFill>
                <a:latin typeface="Comic Sans MS" pitchFamily="66" charset="0"/>
              </a:rPr>
              <a:t> </a:t>
            </a:r>
            <a:r>
              <a:rPr lang="en-US" sz="4400" b="1" dirty="0" smtClean="0">
                <a:latin typeface="Euclid Symbol" charset="2"/>
                <a:cs typeface="Euclid Symbol" charset="2"/>
                <a:sym typeface="Euclid Symbol"/>
              </a:rPr>
              <a:t>×</a:t>
            </a:r>
            <a:r>
              <a:rPr lang="en-US" sz="4000" dirty="0" smtClean="0">
                <a:solidFill>
                  <a:srgbClr val="0066FF"/>
                </a:solidFill>
                <a:latin typeface="Comic Sans MS" pitchFamily="66" charset="0"/>
              </a:rPr>
              <a:t> </a:t>
            </a:r>
            <a:r>
              <a:rPr lang="en-US" sz="4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B</a:t>
            </a:r>
            <a:r>
              <a:rPr lang="en-US" sz="4000" dirty="0">
                <a:solidFill>
                  <a:srgbClr val="0066FF"/>
                </a:solidFill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= </a:t>
            </a:r>
            <a:r>
              <a:rPr lang="en-US" sz="4000" dirty="0" smtClean="0">
                <a:latin typeface="Comic Sans MS" pitchFamily="66" charset="0"/>
              </a:rPr>
              <a:t>{(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a</a:t>
            </a:r>
            <a:r>
              <a:rPr lang="en-US" sz="4000" dirty="0">
                <a:latin typeface="Comic Sans MS" pitchFamily="66" charset="0"/>
              </a:rPr>
              <a:t>,</a:t>
            </a:r>
            <a:r>
              <a:rPr lang="en-US" sz="4000" dirty="0">
                <a:solidFill>
                  <a:srgbClr val="0066FF"/>
                </a:solidFill>
                <a:latin typeface="Comic Sans MS" pitchFamily="66" charset="0"/>
              </a:rPr>
              <a:t>1</a:t>
            </a:r>
            <a:r>
              <a:rPr lang="en-US" sz="4000" dirty="0">
                <a:latin typeface="Comic Sans MS" pitchFamily="66" charset="0"/>
              </a:rPr>
              <a:t>)</a:t>
            </a:r>
            <a:r>
              <a:rPr lang="en-US" sz="4000" dirty="0" smtClean="0">
                <a:latin typeface="Comic Sans MS" pitchFamily="66" charset="0"/>
              </a:rPr>
              <a:t>,(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a</a:t>
            </a:r>
            <a:r>
              <a:rPr lang="en-US" sz="4000" dirty="0">
                <a:latin typeface="Comic Sans MS" pitchFamily="66" charset="0"/>
              </a:rPr>
              <a:t>,</a:t>
            </a:r>
            <a:r>
              <a:rPr lang="en-US" sz="4000" dirty="0">
                <a:solidFill>
                  <a:srgbClr val="0066FF"/>
                </a:solidFill>
                <a:latin typeface="Comic Sans MS" pitchFamily="66" charset="0"/>
              </a:rPr>
              <a:t>2</a:t>
            </a:r>
            <a:r>
              <a:rPr lang="en-US" sz="4000" dirty="0">
                <a:latin typeface="Comic Sans MS" pitchFamily="66" charset="0"/>
              </a:rPr>
              <a:t>)</a:t>
            </a:r>
            <a:r>
              <a:rPr lang="en-US" sz="4000" dirty="0" smtClean="0">
                <a:latin typeface="Comic Sans MS" pitchFamily="66" charset="0"/>
              </a:rPr>
              <a:t>,(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a</a:t>
            </a:r>
            <a:r>
              <a:rPr lang="en-US" sz="4000" dirty="0">
                <a:latin typeface="Comic Sans MS" pitchFamily="66" charset="0"/>
              </a:rPr>
              <a:t>,</a:t>
            </a:r>
            <a:r>
              <a:rPr lang="en-US" sz="4000" dirty="0">
                <a:solidFill>
                  <a:srgbClr val="0066FF"/>
                </a:solidFill>
                <a:latin typeface="Comic Sans MS" pitchFamily="66" charset="0"/>
              </a:rPr>
              <a:t>3</a:t>
            </a:r>
            <a:r>
              <a:rPr lang="en-US" sz="4000" dirty="0">
                <a:latin typeface="Comic Sans MS" pitchFamily="66" charset="0"/>
              </a:rPr>
              <a:t>),</a:t>
            </a:r>
          </a:p>
          <a:p>
            <a:pPr>
              <a:lnSpc>
                <a:spcPct val="90000"/>
              </a:lnSpc>
              <a:tabLst>
                <a:tab pos="2117725" algn="l"/>
                <a:tab pos="3308350" algn="l"/>
                <a:tab pos="4511675" algn="l"/>
              </a:tabLst>
            </a:pPr>
            <a:r>
              <a:rPr lang="en-US" sz="4000" dirty="0" smtClean="0">
                <a:solidFill>
                  <a:srgbClr val="0066FF"/>
                </a:solidFill>
                <a:latin typeface="Comic Sans MS" pitchFamily="66" charset="0"/>
              </a:rPr>
              <a:t>	 </a:t>
            </a:r>
            <a:r>
              <a:rPr lang="en-US" sz="4000" dirty="0" smtClean="0">
                <a:latin typeface="Comic Sans MS" pitchFamily="66" charset="0"/>
              </a:rPr>
              <a:t>(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b</a:t>
            </a:r>
            <a:r>
              <a:rPr lang="en-US" sz="4000" dirty="0">
                <a:latin typeface="Comic Sans MS" pitchFamily="66" charset="0"/>
              </a:rPr>
              <a:t>,</a:t>
            </a:r>
            <a:r>
              <a:rPr lang="en-US" sz="4000" dirty="0">
                <a:solidFill>
                  <a:srgbClr val="0066FF"/>
                </a:solidFill>
                <a:latin typeface="Comic Sans MS" pitchFamily="66" charset="0"/>
              </a:rPr>
              <a:t>1</a:t>
            </a:r>
            <a:r>
              <a:rPr lang="en-US" sz="4000" dirty="0">
                <a:latin typeface="Comic Sans MS" pitchFamily="66" charset="0"/>
              </a:rPr>
              <a:t>)</a:t>
            </a:r>
            <a:r>
              <a:rPr lang="en-US" sz="4000" dirty="0" smtClean="0">
                <a:latin typeface="Comic Sans MS" pitchFamily="66" charset="0"/>
              </a:rPr>
              <a:t>,(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b</a:t>
            </a:r>
            <a:r>
              <a:rPr lang="en-US" sz="4000" dirty="0">
                <a:solidFill>
                  <a:srgbClr val="0066FF"/>
                </a:solidFill>
                <a:latin typeface="Comic Sans MS" pitchFamily="66" charset="0"/>
              </a:rPr>
              <a:t>,2</a:t>
            </a:r>
            <a:r>
              <a:rPr lang="en-US" sz="4000" dirty="0" smtClean="0">
                <a:latin typeface="Comic Sans MS" pitchFamily="66" charset="0"/>
              </a:rPr>
              <a:t>),(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b</a:t>
            </a:r>
            <a:r>
              <a:rPr lang="en-US" sz="4000" dirty="0">
                <a:latin typeface="Comic Sans MS" pitchFamily="66" charset="0"/>
              </a:rPr>
              <a:t>,</a:t>
            </a:r>
            <a:r>
              <a:rPr lang="en-US" sz="4000" dirty="0">
                <a:solidFill>
                  <a:srgbClr val="0066FF"/>
                </a:solidFill>
                <a:latin typeface="Comic Sans MS" pitchFamily="66" charset="0"/>
              </a:rPr>
              <a:t>3</a:t>
            </a:r>
            <a:r>
              <a:rPr lang="en-US" sz="4000" dirty="0">
                <a:latin typeface="Comic Sans MS" pitchFamily="66" charset="0"/>
              </a:rPr>
              <a:t>),</a:t>
            </a:r>
            <a:r>
              <a:rPr lang="en-US" sz="4000" dirty="0">
                <a:solidFill>
                  <a:srgbClr val="0066FF"/>
                </a:solidFill>
                <a:latin typeface="Comic Sans MS" pitchFamily="66" charset="0"/>
              </a:rPr>
              <a:t> </a:t>
            </a:r>
            <a:endParaRPr lang="en-US" sz="4000" dirty="0" smtClean="0">
              <a:solidFill>
                <a:srgbClr val="0066FF"/>
              </a:solidFill>
              <a:latin typeface="Comic Sans MS" pitchFamily="66" charset="0"/>
            </a:endParaRPr>
          </a:p>
          <a:p>
            <a:pPr>
              <a:lnSpc>
                <a:spcPct val="90000"/>
              </a:lnSpc>
              <a:tabLst>
                <a:tab pos="2117725" algn="l"/>
                <a:tab pos="3308350" algn="l"/>
                <a:tab pos="4511675" algn="l"/>
              </a:tabLst>
            </a:pPr>
            <a:r>
              <a:rPr lang="en-US" sz="4000" dirty="0" smtClean="0">
                <a:solidFill>
                  <a:srgbClr val="0066FF"/>
                </a:solidFill>
                <a:latin typeface="Comic Sans MS" pitchFamily="66" charset="0"/>
              </a:rPr>
              <a:t>	 </a:t>
            </a:r>
            <a:r>
              <a:rPr lang="en-US" sz="4000" dirty="0" smtClean="0">
                <a:latin typeface="Comic Sans MS" pitchFamily="66" charset="0"/>
              </a:rPr>
              <a:t>(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c</a:t>
            </a:r>
            <a:r>
              <a:rPr lang="en-US" sz="4000" dirty="0">
                <a:latin typeface="Comic Sans MS" pitchFamily="66" charset="0"/>
              </a:rPr>
              <a:t>,</a:t>
            </a:r>
            <a:r>
              <a:rPr lang="en-US" sz="4000" dirty="0">
                <a:solidFill>
                  <a:srgbClr val="0066FF"/>
                </a:solidFill>
                <a:latin typeface="Comic Sans MS" pitchFamily="66" charset="0"/>
              </a:rPr>
              <a:t>1</a:t>
            </a:r>
            <a:r>
              <a:rPr lang="en-US" sz="4000" dirty="0">
                <a:latin typeface="Comic Sans MS" pitchFamily="66" charset="0"/>
              </a:rPr>
              <a:t>)</a:t>
            </a:r>
            <a:r>
              <a:rPr lang="en-US" sz="4000" dirty="0" smtClean="0">
                <a:latin typeface="Comic Sans MS" pitchFamily="66" charset="0"/>
              </a:rPr>
              <a:t>,(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c</a:t>
            </a:r>
            <a:r>
              <a:rPr lang="en-US" sz="4000" dirty="0">
                <a:latin typeface="Comic Sans MS" pitchFamily="66" charset="0"/>
              </a:rPr>
              <a:t>,</a:t>
            </a:r>
            <a:r>
              <a:rPr lang="en-US" sz="4000" dirty="0">
                <a:solidFill>
                  <a:srgbClr val="0066FF"/>
                </a:solidFill>
                <a:latin typeface="Comic Sans MS" pitchFamily="66" charset="0"/>
              </a:rPr>
              <a:t>2</a:t>
            </a:r>
            <a:r>
              <a:rPr lang="en-US" sz="4000" dirty="0">
                <a:latin typeface="Comic Sans MS" pitchFamily="66" charset="0"/>
              </a:rPr>
              <a:t>)</a:t>
            </a:r>
            <a:r>
              <a:rPr lang="en-US" sz="4000" dirty="0" smtClean="0">
                <a:latin typeface="Comic Sans MS" pitchFamily="66" charset="0"/>
              </a:rPr>
              <a:t>,(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c</a:t>
            </a:r>
            <a:r>
              <a:rPr lang="en-US" sz="4000" dirty="0">
                <a:latin typeface="Comic Sans MS" pitchFamily="66" charset="0"/>
              </a:rPr>
              <a:t>,</a:t>
            </a:r>
            <a:r>
              <a:rPr lang="en-US" sz="4000" dirty="0">
                <a:solidFill>
                  <a:srgbClr val="0066FF"/>
                </a:solidFill>
                <a:latin typeface="Comic Sans MS" pitchFamily="66" charset="0"/>
              </a:rPr>
              <a:t>3</a:t>
            </a:r>
            <a:r>
              <a:rPr lang="en-US" sz="4000" dirty="0">
                <a:latin typeface="Comic Sans MS" pitchFamily="66" charset="0"/>
              </a:rPr>
              <a:t>),</a:t>
            </a:r>
          </a:p>
          <a:p>
            <a:pPr>
              <a:lnSpc>
                <a:spcPct val="90000"/>
              </a:lnSpc>
              <a:tabLst>
                <a:tab pos="2117725" algn="l"/>
                <a:tab pos="3308350" algn="l"/>
                <a:tab pos="4511675" algn="l"/>
              </a:tabLst>
            </a:pPr>
            <a:r>
              <a:rPr lang="en-US" sz="4000" dirty="0" smtClean="0">
                <a:solidFill>
                  <a:srgbClr val="0066FF"/>
                </a:solidFill>
                <a:latin typeface="Comic Sans MS" pitchFamily="66" charset="0"/>
              </a:rPr>
              <a:t>	 </a:t>
            </a:r>
            <a:r>
              <a:rPr lang="en-US" sz="4000" dirty="0" smtClean="0">
                <a:latin typeface="Comic Sans MS" pitchFamily="66" charset="0"/>
              </a:rPr>
              <a:t>(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d</a:t>
            </a:r>
            <a:r>
              <a:rPr lang="en-US" sz="4000" dirty="0">
                <a:latin typeface="Comic Sans MS" pitchFamily="66" charset="0"/>
              </a:rPr>
              <a:t>,</a:t>
            </a:r>
            <a:r>
              <a:rPr lang="en-US" sz="4000" dirty="0">
                <a:solidFill>
                  <a:srgbClr val="0066FF"/>
                </a:solidFill>
                <a:latin typeface="Comic Sans MS" pitchFamily="66" charset="0"/>
              </a:rPr>
              <a:t>1</a:t>
            </a:r>
            <a:r>
              <a:rPr lang="en-US" sz="4000" dirty="0">
                <a:latin typeface="Comic Sans MS" pitchFamily="66" charset="0"/>
              </a:rPr>
              <a:t>)</a:t>
            </a:r>
            <a:r>
              <a:rPr lang="en-US" sz="4000" dirty="0" smtClean="0">
                <a:latin typeface="Comic Sans MS" pitchFamily="66" charset="0"/>
              </a:rPr>
              <a:t>,(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d</a:t>
            </a:r>
            <a:r>
              <a:rPr lang="en-US" sz="4000" dirty="0">
                <a:latin typeface="Comic Sans MS" pitchFamily="66" charset="0"/>
              </a:rPr>
              <a:t>,</a:t>
            </a:r>
            <a:r>
              <a:rPr lang="en-US" sz="4000" dirty="0">
                <a:solidFill>
                  <a:srgbClr val="0066FF"/>
                </a:solidFill>
                <a:latin typeface="Comic Sans MS" pitchFamily="66" charset="0"/>
              </a:rPr>
              <a:t>2</a:t>
            </a:r>
            <a:r>
              <a:rPr lang="en-US" sz="4000" dirty="0">
                <a:latin typeface="Comic Sans MS" pitchFamily="66" charset="0"/>
              </a:rPr>
              <a:t>)</a:t>
            </a:r>
            <a:r>
              <a:rPr lang="en-US" sz="4000" dirty="0" smtClean="0">
                <a:latin typeface="Comic Sans MS" pitchFamily="66" charset="0"/>
              </a:rPr>
              <a:t>,(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d</a:t>
            </a:r>
            <a:r>
              <a:rPr lang="en-US" sz="4000" dirty="0">
                <a:latin typeface="Comic Sans MS" pitchFamily="66" charset="0"/>
              </a:rPr>
              <a:t>,</a:t>
            </a:r>
            <a:r>
              <a:rPr lang="en-US" sz="4000" dirty="0">
                <a:solidFill>
                  <a:srgbClr val="0066FF"/>
                </a:solidFill>
                <a:latin typeface="Comic Sans MS" pitchFamily="66" charset="0"/>
              </a:rPr>
              <a:t>3</a:t>
            </a:r>
            <a:r>
              <a:rPr lang="en-US" sz="4000" dirty="0">
                <a:latin typeface="Comic Sans MS" pitchFamily="66" charset="0"/>
              </a:rPr>
              <a:t>)</a:t>
            </a:r>
            <a:r>
              <a:rPr lang="en-US" sz="4000" dirty="0">
                <a:solidFill>
                  <a:srgbClr val="0066FF"/>
                </a:solidFill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}</a:t>
            </a:r>
            <a:endParaRPr lang="en-US" sz="2800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5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358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358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358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358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5876" grpId="0" uiExpand="1" build="allAtOnce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10W.</a:t>
            </a:r>
            <a:fld id="{9ACAA9E8-60E9-4E1B-A2A5-A12F742B443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Product Rule: Counting </a:t>
            </a:r>
            <a:r>
              <a:rPr lang="en-US" dirty="0" smtClean="0">
                <a:solidFill>
                  <a:srgbClr val="008000"/>
                </a:solidFill>
              </a:rPr>
              <a:t>Strings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305800" cy="514985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4800" dirty="0" smtClean="0"/>
              <a:t># length-</a:t>
            </a:r>
            <a:r>
              <a:rPr lang="en-US" sz="4800" dirty="0" smtClean="0">
                <a:solidFill>
                  <a:srgbClr val="0033CC"/>
                </a:solidFill>
              </a:rPr>
              <a:t>4</a:t>
            </a:r>
            <a:r>
              <a:rPr lang="en-US" sz="4800" dirty="0" smtClean="0"/>
              <a:t> binary strings  </a:t>
            </a:r>
          </a:p>
          <a:p>
            <a:pPr marL="0" indent="0" eaLnBrk="1" hangingPunct="1"/>
            <a:r>
              <a:rPr lang="en-US" sz="4400" dirty="0" smtClean="0">
                <a:solidFill>
                  <a:srgbClr val="008000"/>
                </a:solidFill>
              </a:rPr>
              <a:t> </a:t>
            </a:r>
            <a:r>
              <a:rPr lang="en-US" sz="6600" dirty="0" smtClean="0"/>
              <a:t>= |</a:t>
            </a:r>
            <a:r>
              <a:rPr lang="en-US" sz="6600" dirty="0" smtClean="0">
                <a:solidFill>
                  <a:srgbClr val="008000"/>
                </a:solidFill>
              </a:rPr>
              <a:t>B</a:t>
            </a:r>
            <a:r>
              <a:rPr lang="en-US" sz="6600" dirty="0" smtClean="0"/>
              <a:t> </a:t>
            </a:r>
            <a:r>
              <a:rPr lang="en-US" sz="6600" b="1" dirty="0" smtClean="0">
                <a:latin typeface="Euclid Symbol" charset="2"/>
                <a:cs typeface="Euclid Symbol" charset="2"/>
                <a:sym typeface="Euclid Symbol"/>
              </a:rPr>
              <a:t>×</a:t>
            </a:r>
            <a:r>
              <a:rPr lang="en-US" sz="6600" dirty="0" smtClean="0"/>
              <a:t> </a:t>
            </a:r>
            <a:r>
              <a:rPr lang="en-US" sz="6600" dirty="0" smtClean="0">
                <a:solidFill>
                  <a:srgbClr val="008000"/>
                </a:solidFill>
              </a:rPr>
              <a:t>B</a:t>
            </a:r>
            <a:r>
              <a:rPr lang="en-US" sz="6600" dirty="0" smtClean="0"/>
              <a:t> </a:t>
            </a:r>
            <a:r>
              <a:rPr lang="en-US" sz="6600" b="1" dirty="0" smtClean="0">
                <a:latin typeface="Euclid Symbol" charset="2"/>
                <a:cs typeface="Euclid Symbol" charset="2"/>
                <a:sym typeface="Euclid Symbol"/>
              </a:rPr>
              <a:t>×</a:t>
            </a:r>
            <a:r>
              <a:rPr lang="en-US" sz="6600" dirty="0" smtClean="0"/>
              <a:t> </a:t>
            </a:r>
            <a:r>
              <a:rPr lang="en-US" sz="6600" dirty="0" smtClean="0">
                <a:solidFill>
                  <a:srgbClr val="008000"/>
                </a:solidFill>
              </a:rPr>
              <a:t>B</a:t>
            </a:r>
            <a:r>
              <a:rPr lang="en-US" sz="6600" dirty="0" smtClean="0"/>
              <a:t> </a:t>
            </a:r>
            <a:r>
              <a:rPr lang="en-US" sz="6600" b="1" dirty="0" smtClean="0">
                <a:latin typeface="Euclid Symbol" charset="2"/>
                <a:cs typeface="Euclid Symbol" charset="2"/>
                <a:sym typeface="Euclid Symbol"/>
              </a:rPr>
              <a:t>×</a:t>
            </a:r>
            <a:r>
              <a:rPr lang="en-US" sz="6600" dirty="0" smtClean="0"/>
              <a:t> </a:t>
            </a:r>
            <a:r>
              <a:rPr lang="en-US" sz="6600" dirty="0" smtClean="0">
                <a:solidFill>
                  <a:srgbClr val="008000"/>
                </a:solidFill>
              </a:rPr>
              <a:t>B</a:t>
            </a:r>
            <a:r>
              <a:rPr lang="en-US" sz="6600" dirty="0" smtClean="0"/>
              <a:t>|</a:t>
            </a:r>
          </a:p>
          <a:p>
            <a:pPr marL="0" indent="0" eaLnBrk="1" hangingPunct="1"/>
            <a:r>
              <a:rPr lang="en-US" sz="5400" dirty="0" smtClean="0"/>
              <a:t> = |</a:t>
            </a:r>
            <a:r>
              <a:rPr lang="en-US" sz="5400" dirty="0" smtClean="0">
                <a:solidFill>
                  <a:srgbClr val="008000"/>
                </a:solidFill>
              </a:rPr>
              <a:t>B</a:t>
            </a:r>
            <a:r>
              <a:rPr lang="en-US" sz="5400" baseline="30000" dirty="0" smtClean="0">
                <a:solidFill>
                  <a:schemeClr val="accent1">
                    <a:lumMod val="50000"/>
                  </a:schemeClr>
                </a:solidFill>
              </a:rPr>
              <a:t>4</a:t>
            </a:r>
            <a:r>
              <a:rPr lang="en-US" sz="5400" dirty="0" smtClean="0"/>
              <a:t>|  where </a:t>
            </a:r>
            <a:r>
              <a:rPr lang="en-US" sz="5400" dirty="0" smtClean="0">
                <a:solidFill>
                  <a:srgbClr val="008000"/>
                </a:solidFill>
              </a:rPr>
              <a:t>B</a:t>
            </a:r>
            <a:r>
              <a:rPr lang="en-US" sz="5400" dirty="0" smtClean="0">
                <a:solidFill>
                  <a:schemeClr val="accent2"/>
                </a:solidFill>
              </a:rPr>
              <a:t> </a:t>
            </a:r>
            <a:r>
              <a:rPr lang="en-US" sz="5400" dirty="0" smtClean="0"/>
              <a:t>::=  {</a:t>
            </a:r>
            <a:r>
              <a:rPr lang="en-US" sz="5400" dirty="0" smtClean="0">
                <a:solidFill>
                  <a:srgbClr val="008000"/>
                </a:solidFill>
              </a:rPr>
              <a:t>0</a:t>
            </a:r>
            <a:r>
              <a:rPr lang="en-US" sz="5400" dirty="0" smtClean="0"/>
              <a:t>,</a:t>
            </a:r>
            <a:r>
              <a:rPr lang="en-US" sz="5400" dirty="0" smtClean="0">
                <a:solidFill>
                  <a:srgbClr val="008000"/>
                </a:solidFill>
              </a:rPr>
              <a:t>1</a:t>
            </a:r>
            <a:r>
              <a:rPr lang="en-US" sz="5400" dirty="0" smtClean="0"/>
              <a:t>}</a:t>
            </a:r>
          </a:p>
          <a:p>
            <a:pPr marL="0" indent="0" eaLnBrk="1" hangingPunct="1"/>
            <a:r>
              <a:rPr lang="en-US" sz="5400" dirty="0" smtClean="0"/>
              <a:t> </a:t>
            </a:r>
            <a:r>
              <a:rPr lang="en-US" sz="6600" dirty="0" smtClean="0"/>
              <a:t>= 2 </a:t>
            </a:r>
            <a:r>
              <a:rPr lang="en-US" sz="6600" dirty="0" smtClean="0">
                <a:cs typeface="Times New Roman" pitchFamily="18" charset="0"/>
              </a:rPr>
              <a:t>· </a:t>
            </a:r>
            <a:r>
              <a:rPr lang="en-US" sz="6600" dirty="0" smtClean="0"/>
              <a:t>2 </a:t>
            </a:r>
            <a:r>
              <a:rPr lang="en-US" sz="6600" dirty="0" smtClean="0">
                <a:cs typeface="Times New Roman" pitchFamily="18" charset="0"/>
              </a:rPr>
              <a:t>· </a:t>
            </a:r>
            <a:r>
              <a:rPr lang="en-US" sz="6600" dirty="0" smtClean="0"/>
              <a:t>2 </a:t>
            </a:r>
            <a:r>
              <a:rPr lang="en-US" sz="6600" dirty="0" smtClean="0">
                <a:cs typeface="Times New Roman" pitchFamily="18" charset="0"/>
              </a:rPr>
              <a:t>· </a:t>
            </a:r>
            <a:r>
              <a:rPr lang="en-US" sz="6600" dirty="0" smtClean="0"/>
              <a:t>2 = 2</a:t>
            </a:r>
            <a:r>
              <a:rPr lang="en-US" sz="6600" baseline="30000" dirty="0" smtClean="0">
                <a:solidFill>
                  <a:srgbClr val="0033CC"/>
                </a:solidFill>
              </a:rPr>
              <a:t>4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10W.</a:t>
            </a:r>
            <a:fld id="{C13265DF-BEC1-47FC-A2D4-BDF328E75674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Product Rule: Counting </a:t>
            </a:r>
            <a:r>
              <a:rPr lang="en-US" dirty="0" smtClean="0">
                <a:solidFill>
                  <a:srgbClr val="008000"/>
                </a:solidFill>
              </a:rPr>
              <a:t>Strings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553289"/>
            <a:ext cx="7467600" cy="2862322"/>
          </a:xfrm>
        </p:spPr>
        <p:txBody>
          <a:bodyPr wrap="square">
            <a:spAutoFit/>
          </a:bodyPr>
          <a:lstStyle/>
          <a:p>
            <a:pPr marL="0" indent="0" eaLnBrk="1" hangingPunct="1">
              <a:buFontTx/>
              <a:buNone/>
            </a:pPr>
            <a:r>
              <a:rPr lang="en-US" sz="6000" dirty="0" smtClean="0"/>
              <a:t># length </a:t>
            </a:r>
            <a:r>
              <a:rPr lang="en-US" sz="6000" dirty="0" smtClean="0">
                <a:solidFill>
                  <a:srgbClr val="0033CC"/>
                </a:solidFill>
              </a:rPr>
              <a:t>n</a:t>
            </a:r>
            <a:r>
              <a:rPr lang="en-US" sz="6000" dirty="0" smtClean="0"/>
              <a:t> strings from an alphabet of size </a:t>
            </a:r>
            <a:r>
              <a:rPr lang="en-US" sz="6000" dirty="0" smtClean="0">
                <a:solidFill>
                  <a:srgbClr val="008000"/>
                </a:solidFill>
              </a:rPr>
              <a:t>m</a:t>
            </a:r>
            <a:r>
              <a:rPr lang="en-US" sz="6000" dirty="0" smtClean="0"/>
              <a:t> is</a:t>
            </a:r>
          </a:p>
        </p:txBody>
      </p:sp>
      <p:sp>
        <p:nvSpPr>
          <p:cNvPr id="23557" name="Text Box 6"/>
          <p:cNvSpPr txBox="1">
            <a:spLocks noChangeArrowheads="1"/>
          </p:cNvSpPr>
          <p:nvPr/>
        </p:nvSpPr>
        <p:spPr bwMode="auto">
          <a:xfrm>
            <a:off x="3774345" y="4192250"/>
            <a:ext cx="1455847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8800" dirty="0" err="1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8800" baseline="30000" dirty="0" err="1" smtClean="0">
                <a:solidFill>
                  <a:srgbClr val="0066FF"/>
                </a:solidFill>
                <a:latin typeface="Comic Sans MS" pitchFamily="66" charset="0"/>
              </a:rPr>
              <a:t>n</a:t>
            </a:r>
            <a:endParaRPr lang="en-US" sz="8000" dirty="0"/>
          </a:p>
        </p:txBody>
      </p:sp>
      <p:sp>
        <p:nvSpPr>
          <p:cNvPr id="7" name="Rectangle 6"/>
          <p:cNvSpPr/>
          <p:nvPr/>
        </p:nvSpPr>
        <p:spPr bwMode="auto">
          <a:xfrm>
            <a:off x="609600" y="1553289"/>
            <a:ext cx="7696200" cy="4085511"/>
          </a:xfrm>
          <a:prstGeom prst="rect">
            <a:avLst/>
          </a:prstGeom>
          <a:noFill/>
          <a:ln w="38100" cap="flat" cmpd="sng" algn="ctr">
            <a:solidFill>
              <a:srgbClr val="FF00FF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35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5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5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3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7" grpId="0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10W.</a:t>
            </a:r>
            <a:fld id="{D976DC80-1CD7-4100-A55E-2DD559440D8D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Example: Counting </a:t>
            </a:r>
            <a:r>
              <a:rPr lang="en-US" smtClean="0">
                <a:solidFill>
                  <a:srgbClr val="008000"/>
                </a:solidFill>
              </a:rPr>
              <a:t>Passwords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209800"/>
            <a:ext cx="8153400" cy="3352800"/>
          </a:xfrm>
        </p:spPr>
        <p:txBody>
          <a:bodyPr/>
          <a:lstStyle/>
          <a:p>
            <a:pPr eaLnBrk="1" hangingPunct="1">
              <a:buFont typeface="Arial" pitchFamily="34" charset="0"/>
              <a:buChar char="•"/>
            </a:pPr>
            <a:r>
              <a:rPr lang="en-US" dirty="0" smtClean="0"/>
              <a:t>characters are digits &amp; letters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dirty="0" smtClean="0"/>
              <a:t>between 6 &amp; 8 characters long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dirty="0" smtClean="0"/>
              <a:t>starts with a letter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dirty="0" smtClean="0"/>
              <a:t>case sensitive</a:t>
            </a:r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609600" y="1447800"/>
            <a:ext cx="5599610" cy="769441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Password</a:t>
            </a:r>
            <a:r>
              <a:rPr lang="en-US" sz="4400" dirty="0">
                <a:latin typeface="Comic Sans MS" pitchFamily="66" charset="0"/>
              </a:rPr>
              <a:t> conditions:</a:t>
            </a:r>
            <a:endParaRPr lang="en-US" dirty="0"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5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45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45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0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10W.</a:t>
            </a:r>
            <a:fld id="{F53D1246-CE8C-4802-BF7B-CC4A005CA92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4800" y="1219200"/>
            <a:ext cx="8458200" cy="5336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latin typeface="Comic Sans MS" pitchFamily="66" charset="0"/>
              </a:rPr>
              <a:t>L ::= {</a:t>
            </a:r>
            <a:r>
              <a:rPr lang="en-US" sz="6000" dirty="0" err="1" smtClean="0">
                <a:latin typeface="Comic Sans MS" pitchFamily="66" charset="0"/>
              </a:rPr>
              <a:t>a,b</a:t>
            </a:r>
            <a:r>
              <a:rPr lang="en-US" sz="6000" dirty="0" smtClean="0">
                <a:latin typeface="Comic Sans MS" pitchFamily="66" charset="0"/>
              </a:rPr>
              <a:t>,</a:t>
            </a:r>
            <a:r>
              <a:rPr lang="en-US" sz="6000" dirty="0" smtClean="0">
                <a:latin typeface="Comic Sans MS" pitchFamily="66" charset="0"/>
                <a:sym typeface="Euclid Symbol"/>
              </a:rPr>
              <a:t>…</a:t>
            </a:r>
            <a:r>
              <a:rPr lang="en-US" sz="6000" dirty="0" smtClean="0">
                <a:latin typeface="Comic Sans MS" pitchFamily="66" charset="0"/>
              </a:rPr>
              <a:t>,</a:t>
            </a:r>
            <a:r>
              <a:rPr lang="en-US" sz="6000" dirty="0" err="1" smtClean="0">
                <a:latin typeface="Comic Sans MS" pitchFamily="66" charset="0"/>
              </a:rPr>
              <a:t>z,A,B</a:t>
            </a:r>
            <a:r>
              <a:rPr lang="en-US" sz="6000" dirty="0" smtClean="0">
                <a:latin typeface="Comic Sans MS" pitchFamily="66" charset="0"/>
              </a:rPr>
              <a:t>,</a:t>
            </a:r>
            <a:r>
              <a:rPr lang="en-US" sz="6000" dirty="0" smtClean="0">
                <a:latin typeface="Comic Sans MS" pitchFamily="66" charset="0"/>
                <a:sym typeface="Euclid Symbol"/>
              </a:rPr>
              <a:t>…</a:t>
            </a:r>
            <a:r>
              <a:rPr lang="en-US" sz="6000" dirty="0" smtClean="0">
                <a:latin typeface="Comic Sans MS" pitchFamily="66" charset="0"/>
              </a:rPr>
              <a:t>,Z}</a:t>
            </a:r>
          </a:p>
          <a:p>
            <a:r>
              <a:rPr lang="en-US" sz="6000" dirty="0" smtClean="0">
                <a:latin typeface="Comic Sans MS" pitchFamily="66" charset="0"/>
              </a:rPr>
              <a:t>D ::= {0,1,</a:t>
            </a:r>
            <a:r>
              <a:rPr lang="en-US" sz="6000" dirty="0" smtClean="0">
                <a:latin typeface="Comic Sans MS" pitchFamily="66" charset="0"/>
                <a:sym typeface="Euclid Symbol"/>
              </a:rPr>
              <a:t>……</a:t>
            </a:r>
            <a:r>
              <a:rPr lang="en-US" sz="6000" dirty="0" smtClean="0">
                <a:latin typeface="Comic Sans MS" pitchFamily="66" charset="0"/>
              </a:rPr>
              <a:t>,9}</a:t>
            </a:r>
          </a:p>
          <a:p>
            <a:r>
              <a:rPr lang="en-US" sz="5400" dirty="0" err="1" smtClean="0">
                <a:latin typeface="Comic Sans MS" pitchFamily="66" charset="0"/>
              </a:rPr>
              <a:t>P</a:t>
            </a:r>
            <a:r>
              <a:rPr lang="en-US" sz="5400" baseline="-250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n</a:t>
            </a:r>
            <a:r>
              <a:rPr lang="en-US" sz="5400" baseline="-25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latin typeface="Comic Sans MS" pitchFamily="66" charset="0"/>
              </a:rPr>
              <a:t>::= length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n</a:t>
            </a:r>
            <a:r>
              <a:rPr lang="en-US" sz="5400" dirty="0" smtClean="0">
                <a:latin typeface="Comic Sans MS" pitchFamily="66" charset="0"/>
              </a:rPr>
              <a:t> words    </a:t>
            </a:r>
          </a:p>
          <a:p>
            <a:pPr>
              <a:spcBef>
                <a:spcPts val="0"/>
              </a:spcBef>
            </a:pPr>
            <a:r>
              <a:rPr lang="en-US" sz="5400" dirty="0" smtClean="0">
                <a:latin typeface="Comic Sans MS" pitchFamily="66" charset="0"/>
              </a:rPr>
              <a:t>          starting w/letter</a:t>
            </a:r>
          </a:p>
          <a:p>
            <a:r>
              <a:rPr lang="en-US" sz="5400" dirty="0" smtClean="0">
                <a:latin typeface="Comic Sans MS" pitchFamily="66" charset="0"/>
              </a:rPr>
              <a:t>     </a:t>
            </a:r>
            <a:r>
              <a:rPr lang="en-US" sz="6600" dirty="0" smtClean="0">
                <a:latin typeface="Comic Sans MS" pitchFamily="66" charset="0"/>
              </a:rPr>
              <a:t>= L </a:t>
            </a:r>
            <a:r>
              <a:rPr lang="en-US" sz="6600" b="1" dirty="0" smtClean="0">
                <a:latin typeface="Euclid Symbol" charset="2"/>
                <a:cs typeface="Euclid Symbol" charset="2"/>
                <a:sym typeface="Euclid Symbol"/>
              </a:rPr>
              <a:t>×</a:t>
            </a:r>
            <a:r>
              <a:rPr lang="en-US" sz="6600" dirty="0" smtClean="0">
                <a:latin typeface="Comic Sans MS" pitchFamily="66" charset="0"/>
                <a:sym typeface="Euclid Symbol"/>
              </a:rPr>
              <a:t> (L </a:t>
            </a:r>
            <a:r>
              <a:rPr lang="en-US" sz="6600" dirty="0" smtClean="0">
                <a:solidFill>
                  <a:srgbClr val="000000"/>
                </a:solidFill>
                <a:sym typeface="Symbol" pitchFamily="18" charset="2"/>
              </a:rPr>
              <a:t>∪</a:t>
            </a:r>
            <a:r>
              <a:rPr lang="en-US" sz="6600" b="1" dirty="0" smtClean="0">
                <a:latin typeface="Comic Sans MS" pitchFamily="66" charset="0"/>
                <a:sym typeface="Euclid Symbol"/>
              </a:rPr>
              <a:t> </a:t>
            </a:r>
            <a:r>
              <a:rPr lang="en-US" sz="6600" dirty="0" smtClean="0">
                <a:latin typeface="Comic Sans MS" pitchFamily="66" charset="0"/>
                <a:sym typeface="Euclid Symbol"/>
              </a:rPr>
              <a:t>D)</a:t>
            </a:r>
            <a:r>
              <a:rPr lang="en-US" sz="6600" baseline="30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Euclid Symbol"/>
              </a:rPr>
              <a:t>n-1</a:t>
            </a:r>
            <a:endParaRPr lang="en-US" sz="5400" dirty="0">
              <a:latin typeface="Comic Sans MS" pitchFamily="66" charset="0"/>
            </a:endParaRP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76200"/>
            <a:ext cx="5410200" cy="1085850"/>
          </a:xfrm>
        </p:spPr>
        <p:txBody>
          <a:bodyPr/>
          <a:lstStyle/>
          <a:p>
            <a:pPr eaLnBrk="1" hangingPunct="1"/>
            <a:r>
              <a:rPr lang="en-US" dirty="0" smtClean="0"/>
              <a:t>Counting Passwords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295400"/>
            <a:ext cx="6781800" cy="4419600"/>
          </a:xfrm>
        </p:spPr>
        <p:txBody>
          <a:bodyPr/>
          <a:lstStyle/>
          <a:p>
            <a:r>
              <a:rPr lang="en-US" sz="6000" dirty="0" smtClean="0"/>
              <a:t>|L </a:t>
            </a:r>
            <a:r>
              <a:rPr lang="en-US" sz="6000" b="1" dirty="0" smtClean="0">
                <a:latin typeface="Euclid Symbol" charset="2"/>
                <a:cs typeface="Euclid Symbol" charset="2"/>
                <a:sym typeface="Euclid Symbol"/>
              </a:rPr>
              <a:t>×</a:t>
            </a:r>
            <a:r>
              <a:rPr lang="en-US" sz="6000" dirty="0" smtClean="0">
                <a:sym typeface="Euclid Symbol"/>
              </a:rPr>
              <a:t> (L </a:t>
            </a:r>
            <a:r>
              <a:rPr lang="en-US" sz="6000" dirty="0" smtClean="0">
                <a:solidFill>
                  <a:srgbClr val="000000"/>
                </a:solidFill>
                <a:sym typeface="Symbol" pitchFamily="18" charset="2"/>
              </a:rPr>
              <a:t>∪</a:t>
            </a:r>
            <a:r>
              <a:rPr lang="en-US" sz="6000" b="1" dirty="0" smtClean="0">
                <a:sym typeface="Euclid Symbol"/>
              </a:rPr>
              <a:t> </a:t>
            </a:r>
            <a:r>
              <a:rPr lang="en-US" sz="6000" dirty="0" smtClean="0">
                <a:sym typeface="Euclid Symbol"/>
              </a:rPr>
              <a:t>D)</a:t>
            </a:r>
            <a:r>
              <a:rPr lang="en-US" sz="6000" baseline="30000" dirty="0" smtClean="0">
                <a:solidFill>
                  <a:schemeClr val="accent1">
                    <a:lumMod val="50000"/>
                  </a:schemeClr>
                </a:solidFill>
                <a:sym typeface="Euclid Symbol"/>
              </a:rPr>
              <a:t>n-1</a:t>
            </a:r>
            <a:r>
              <a:rPr lang="en-US" sz="6000" dirty="0" smtClean="0">
                <a:sym typeface="Euclid Symbol"/>
              </a:rPr>
              <a:t>|</a:t>
            </a:r>
          </a:p>
          <a:p>
            <a:r>
              <a:rPr lang="en-US" sz="6000" dirty="0" smtClean="0">
                <a:sym typeface="Euclid Symbol"/>
              </a:rPr>
              <a:t>= </a:t>
            </a:r>
            <a:r>
              <a:rPr lang="en-US" sz="6000" dirty="0" smtClean="0"/>
              <a:t>|L|</a:t>
            </a:r>
            <a:r>
              <a:rPr lang="en-US" sz="6000" dirty="0" smtClean="0">
                <a:cs typeface="Times New Roman" pitchFamily="18" charset="0"/>
              </a:rPr>
              <a:t>·</a:t>
            </a:r>
            <a:r>
              <a:rPr lang="en-US" sz="6000" dirty="0" smtClean="0">
                <a:sym typeface="Euclid Symbol"/>
              </a:rPr>
              <a:t>|(L </a:t>
            </a:r>
            <a:r>
              <a:rPr lang="en-US" sz="6000" dirty="0" smtClean="0">
                <a:solidFill>
                  <a:srgbClr val="000000"/>
                </a:solidFill>
                <a:sym typeface="Symbol" pitchFamily="18" charset="2"/>
              </a:rPr>
              <a:t>∪</a:t>
            </a:r>
            <a:r>
              <a:rPr lang="en-US" sz="6000" b="1" dirty="0" smtClean="0">
                <a:sym typeface="Euclid Symbol"/>
              </a:rPr>
              <a:t> </a:t>
            </a:r>
            <a:r>
              <a:rPr lang="en-US" sz="6000" dirty="0" smtClean="0">
                <a:sym typeface="Euclid Symbol"/>
              </a:rPr>
              <a:t>D)|</a:t>
            </a:r>
            <a:r>
              <a:rPr lang="en-US" sz="6000" baseline="30000" dirty="0" smtClean="0">
                <a:solidFill>
                  <a:schemeClr val="accent1">
                    <a:lumMod val="50000"/>
                  </a:schemeClr>
                </a:solidFill>
                <a:sym typeface="Euclid Symbol"/>
              </a:rPr>
              <a:t>n-1</a:t>
            </a:r>
          </a:p>
          <a:p>
            <a:r>
              <a:rPr lang="en-US" sz="6000" dirty="0" smtClean="0">
                <a:sym typeface="Euclid Symbol"/>
              </a:rPr>
              <a:t>= </a:t>
            </a:r>
            <a:r>
              <a:rPr lang="en-US" sz="6000" dirty="0" smtClean="0"/>
              <a:t>|L|</a:t>
            </a:r>
            <a:r>
              <a:rPr lang="en-US" sz="6000" dirty="0" smtClean="0">
                <a:cs typeface="Times New Roman" pitchFamily="18" charset="0"/>
              </a:rPr>
              <a:t>·</a:t>
            </a:r>
            <a:r>
              <a:rPr lang="en-US" sz="6000" dirty="0" smtClean="0">
                <a:sym typeface="Euclid Symbol"/>
              </a:rPr>
              <a:t>(|L| + |D|)</a:t>
            </a:r>
            <a:r>
              <a:rPr lang="en-US" sz="6000" baseline="30000" dirty="0" smtClean="0">
                <a:solidFill>
                  <a:schemeClr val="accent1">
                    <a:lumMod val="50000"/>
                  </a:schemeClr>
                </a:solidFill>
                <a:sym typeface="Euclid Symbol"/>
              </a:rPr>
              <a:t>n-1</a:t>
            </a:r>
          </a:p>
          <a:p>
            <a:r>
              <a:rPr lang="en-US" sz="6000" dirty="0" smtClean="0"/>
              <a:t>= 52</a:t>
            </a:r>
            <a:r>
              <a:rPr lang="en-US" sz="6000" dirty="0" smtClean="0">
                <a:cs typeface="Times New Roman" pitchFamily="18" charset="0"/>
              </a:rPr>
              <a:t>·</a:t>
            </a:r>
            <a:r>
              <a:rPr lang="en-US" sz="6000" dirty="0" smtClean="0">
                <a:sym typeface="Symbol"/>
              </a:rPr>
              <a:t>(5</a:t>
            </a:r>
            <a:r>
              <a:rPr lang="en-US" sz="6000" dirty="0" smtClean="0">
                <a:sym typeface="Euclid Symbol"/>
              </a:rPr>
              <a:t>2+10)</a:t>
            </a:r>
            <a:r>
              <a:rPr lang="en-US" sz="6000" baseline="30000" dirty="0" smtClean="0">
                <a:solidFill>
                  <a:schemeClr val="accent1">
                    <a:lumMod val="50000"/>
                  </a:schemeClr>
                </a:solidFill>
                <a:sym typeface="Euclid Symbol"/>
              </a:rPr>
              <a:t>n-1</a:t>
            </a:r>
            <a:endParaRPr lang="en-US" sz="6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10W.</a:t>
            </a:r>
            <a:fld id="{98B0E1D1-22E3-4CC1-B6FA-DF55DA8E78AC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76200"/>
            <a:ext cx="5410200" cy="1085850"/>
          </a:xfrm>
        </p:spPr>
        <p:txBody>
          <a:bodyPr/>
          <a:lstStyle/>
          <a:p>
            <a:pPr eaLnBrk="1" hangingPunct="1"/>
            <a:r>
              <a:rPr lang="en-US" dirty="0" smtClean="0"/>
              <a:t>Counting Passwords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10W.</a:t>
            </a:r>
            <a:fld id="{1A5D8267-F4DE-41EB-BB46-259FBFEC12C3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76200"/>
            <a:ext cx="5410200" cy="1085850"/>
          </a:xfrm>
        </p:spPr>
        <p:txBody>
          <a:bodyPr/>
          <a:lstStyle/>
          <a:p>
            <a:pPr eaLnBrk="1" hangingPunct="1"/>
            <a:r>
              <a:rPr lang="en-US" dirty="0" smtClean="0"/>
              <a:t>Counting Passwords</a:t>
            </a:r>
          </a:p>
        </p:txBody>
      </p:sp>
      <p:sp>
        <p:nvSpPr>
          <p:cNvPr id="6149" name="Text Box 6"/>
          <p:cNvSpPr txBox="1">
            <a:spLocks noChangeArrowheads="1"/>
          </p:cNvSpPr>
          <p:nvPr/>
        </p:nvSpPr>
        <p:spPr bwMode="auto">
          <a:xfrm>
            <a:off x="1127125" y="1390650"/>
            <a:ext cx="184150" cy="579438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321940" y="990600"/>
            <a:ext cx="6526660" cy="5133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latin typeface="Comic Sans MS" pitchFamily="66" charset="0"/>
              </a:rPr>
              <a:t>set of </a:t>
            </a:r>
            <a:r>
              <a:rPr lang="en-US" sz="5400" dirty="0" smtClean="0">
                <a:solidFill>
                  <a:srgbClr val="00B050"/>
                </a:solidFill>
                <a:latin typeface="Comic Sans MS" pitchFamily="66" charset="0"/>
              </a:rPr>
              <a:t>passwords</a:t>
            </a:r>
            <a:r>
              <a:rPr lang="en-US" sz="5400" dirty="0" smtClean="0">
                <a:latin typeface="Comic Sans MS" pitchFamily="66" charset="0"/>
              </a:rPr>
              <a:t>:</a:t>
            </a:r>
            <a:endParaRPr lang="en-US" sz="5400" dirty="0" smtClean="0">
              <a:solidFill>
                <a:srgbClr val="00B050"/>
              </a:solidFill>
              <a:latin typeface="Comic Sans MS" pitchFamily="66" charset="0"/>
            </a:endParaRPr>
          </a:p>
          <a:p>
            <a:r>
              <a:rPr lang="en-US" sz="5400" dirty="0" smtClean="0">
                <a:solidFill>
                  <a:srgbClr val="00B050"/>
                </a:solidFill>
                <a:latin typeface="Comic Sans MS" pitchFamily="66" charset="0"/>
              </a:rPr>
              <a:t>  </a:t>
            </a:r>
            <a:r>
              <a:rPr lang="en-US" sz="6000" dirty="0" smtClean="0">
                <a:solidFill>
                  <a:srgbClr val="00B050"/>
                </a:solidFill>
                <a:latin typeface="Comic Sans MS" pitchFamily="66" charset="0"/>
              </a:rPr>
              <a:t>P</a:t>
            </a:r>
            <a:r>
              <a:rPr lang="en-US" sz="6000" dirty="0" smtClean="0">
                <a:latin typeface="Comic Sans MS" pitchFamily="66" charset="0"/>
              </a:rPr>
              <a:t> ::= P</a:t>
            </a:r>
            <a:r>
              <a:rPr lang="en-US" sz="6000" baseline="-25000" dirty="0" smtClean="0">
                <a:solidFill>
                  <a:srgbClr val="0033CC"/>
                </a:solidFill>
                <a:latin typeface="Comic Sans MS" pitchFamily="66" charset="0"/>
              </a:rPr>
              <a:t>6</a:t>
            </a:r>
            <a:r>
              <a:rPr lang="en-US" sz="6000" dirty="0" smtClean="0">
                <a:solidFill>
                  <a:srgbClr val="000000"/>
                </a:solidFill>
                <a:sym typeface="Symbol" pitchFamily="18" charset="2"/>
              </a:rPr>
              <a:t>∪</a:t>
            </a:r>
            <a:r>
              <a:rPr lang="en-US" sz="6000" dirty="0" smtClean="0">
                <a:sym typeface="Euclid Symbol"/>
              </a:rPr>
              <a:t> </a:t>
            </a:r>
            <a:r>
              <a:rPr lang="en-US" sz="6000" dirty="0" smtClean="0">
                <a:latin typeface="Comic Sans MS" pitchFamily="66" charset="0"/>
              </a:rPr>
              <a:t>P</a:t>
            </a:r>
            <a:r>
              <a:rPr lang="en-US" sz="6000" baseline="-25000" dirty="0" smtClean="0">
                <a:solidFill>
                  <a:srgbClr val="0033CC"/>
                </a:solidFill>
                <a:latin typeface="Comic Sans MS" pitchFamily="66" charset="0"/>
              </a:rPr>
              <a:t>7</a:t>
            </a:r>
            <a:r>
              <a:rPr lang="en-US" sz="6000" dirty="0" smtClean="0">
                <a:solidFill>
                  <a:srgbClr val="000000"/>
                </a:solidFill>
                <a:sym typeface="Symbol" pitchFamily="18" charset="2"/>
              </a:rPr>
              <a:t>∪</a:t>
            </a:r>
            <a:r>
              <a:rPr lang="en-US" sz="6000" dirty="0" smtClean="0">
                <a:latin typeface="Comic Sans MS" pitchFamily="66" charset="0"/>
              </a:rPr>
              <a:t>P</a:t>
            </a:r>
            <a:r>
              <a:rPr lang="en-US" sz="6000" baseline="-25000" dirty="0" smtClean="0">
                <a:solidFill>
                  <a:srgbClr val="0033CC"/>
                </a:solidFill>
                <a:latin typeface="Comic Sans MS" pitchFamily="66" charset="0"/>
              </a:rPr>
              <a:t>8</a:t>
            </a:r>
            <a:endParaRPr lang="en-US" sz="5400" baseline="-25000" dirty="0" smtClean="0">
              <a:solidFill>
                <a:srgbClr val="0033CC"/>
              </a:solidFill>
              <a:latin typeface="Comic Sans MS" pitchFamily="66" charset="0"/>
            </a:endParaRPr>
          </a:p>
          <a:p>
            <a:r>
              <a:rPr lang="en-US" sz="5400" dirty="0" smtClean="0">
                <a:latin typeface="Comic Sans MS" pitchFamily="66" charset="0"/>
              </a:rPr>
              <a:t>|</a:t>
            </a:r>
            <a:r>
              <a:rPr lang="en-US" sz="5400" dirty="0" smtClean="0">
                <a:solidFill>
                  <a:srgbClr val="00B050"/>
                </a:solidFill>
                <a:latin typeface="Comic Sans MS" pitchFamily="66" charset="0"/>
              </a:rPr>
              <a:t>P</a:t>
            </a:r>
            <a:r>
              <a:rPr lang="en-US" sz="5400" dirty="0" smtClean="0">
                <a:latin typeface="Comic Sans MS" pitchFamily="66" charset="0"/>
              </a:rPr>
              <a:t>| = |P</a:t>
            </a:r>
            <a:r>
              <a:rPr lang="en-US" sz="5400" baseline="-25000" dirty="0" smtClean="0">
                <a:solidFill>
                  <a:srgbClr val="0033CC"/>
                </a:solidFill>
                <a:latin typeface="Comic Sans MS" pitchFamily="66" charset="0"/>
              </a:rPr>
              <a:t>6</a:t>
            </a:r>
            <a:r>
              <a:rPr lang="en-US" sz="5400" dirty="0" smtClean="0">
                <a:latin typeface="Comic Sans MS" pitchFamily="66" charset="0"/>
                <a:sym typeface="Euclid Symbol"/>
              </a:rPr>
              <a:t>|+|</a:t>
            </a:r>
            <a:r>
              <a:rPr lang="en-US" sz="5400" dirty="0" smtClean="0">
                <a:latin typeface="Comic Sans MS" pitchFamily="66" charset="0"/>
              </a:rPr>
              <a:t>P</a:t>
            </a:r>
            <a:r>
              <a:rPr lang="en-US" sz="5400" baseline="-25000" dirty="0" smtClean="0">
                <a:solidFill>
                  <a:srgbClr val="0033CC"/>
                </a:solidFill>
                <a:latin typeface="Comic Sans MS" pitchFamily="66" charset="0"/>
              </a:rPr>
              <a:t>7</a:t>
            </a:r>
            <a:r>
              <a:rPr lang="en-US" sz="5400" dirty="0" smtClean="0">
                <a:latin typeface="Comic Sans MS" pitchFamily="66" charset="0"/>
              </a:rPr>
              <a:t>|</a:t>
            </a:r>
            <a:r>
              <a:rPr lang="en-US" sz="5400" dirty="0" smtClean="0">
                <a:latin typeface="Comic Sans MS" pitchFamily="66" charset="0"/>
                <a:sym typeface="Euclid Symbol"/>
              </a:rPr>
              <a:t>+|</a:t>
            </a:r>
            <a:r>
              <a:rPr lang="en-US" sz="5400" dirty="0" smtClean="0">
                <a:latin typeface="Comic Sans MS" pitchFamily="66" charset="0"/>
              </a:rPr>
              <a:t>P</a:t>
            </a:r>
            <a:r>
              <a:rPr lang="en-US" sz="5400" baseline="-25000" dirty="0" smtClean="0">
                <a:solidFill>
                  <a:srgbClr val="0033CC"/>
                </a:solidFill>
                <a:latin typeface="Comic Sans MS" pitchFamily="66" charset="0"/>
              </a:rPr>
              <a:t>8</a:t>
            </a:r>
            <a:r>
              <a:rPr lang="en-US" sz="5400" dirty="0" smtClean="0">
                <a:latin typeface="Comic Sans MS" pitchFamily="66" charset="0"/>
              </a:rPr>
              <a:t>|</a:t>
            </a:r>
          </a:p>
          <a:p>
            <a:r>
              <a:rPr lang="en-US" sz="5400" dirty="0" smtClean="0">
                <a:latin typeface="Comic Sans MS" pitchFamily="66" charset="0"/>
              </a:rPr>
              <a:t> = 52</a:t>
            </a:r>
            <a:r>
              <a:rPr lang="en-US" sz="5400" dirty="0" smtClean="0">
                <a:cs typeface="Times New Roman" pitchFamily="18" charset="0"/>
              </a:rPr>
              <a:t>·</a:t>
            </a:r>
            <a:r>
              <a:rPr lang="en-US" sz="5400" dirty="0" smtClean="0">
                <a:latin typeface="Comic Sans MS" pitchFamily="66" charset="0"/>
              </a:rPr>
              <a:t>(62</a:t>
            </a:r>
            <a:r>
              <a:rPr lang="en-US" sz="5400" baseline="30000" dirty="0" smtClean="0">
                <a:latin typeface="Comic Sans MS" pitchFamily="66" charset="0"/>
              </a:rPr>
              <a:t>5</a:t>
            </a:r>
            <a:r>
              <a:rPr lang="en-US" sz="5400" dirty="0" smtClean="0">
                <a:latin typeface="Comic Sans MS" pitchFamily="66" charset="0"/>
              </a:rPr>
              <a:t>+62</a:t>
            </a:r>
            <a:r>
              <a:rPr lang="en-US" sz="5400" baseline="30000" dirty="0" smtClean="0">
                <a:latin typeface="Comic Sans MS" pitchFamily="66" charset="0"/>
              </a:rPr>
              <a:t>6</a:t>
            </a:r>
            <a:r>
              <a:rPr lang="en-US" sz="5400" dirty="0" smtClean="0">
                <a:latin typeface="Comic Sans MS" pitchFamily="66" charset="0"/>
              </a:rPr>
              <a:t>+62</a:t>
            </a:r>
            <a:r>
              <a:rPr lang="en-US" sz="5400" baseline="30000" dirty="0" smtClean="0">
                <a:latin typeface="Comic Sans MS" pitchFamily="66" charset="0"/>
              </a:rPr>
              <a:t>7</a:t>
            </a:r>
            <a:r>
              <a:rPr lang="en-US" sz="5400" dirty="0" smtClean="0">
                <a:latin typeface="Comic Sans MS" pitchFamily="66" charset="0"/>
              </a:rPr>
              <a:t>)</a:t>
            </a:r>
          </a:p>
          <a:p>
            <a:r>
              <a:rPr lang="en-US" sz="5400" dirty="0" smtClean="0">
                <a:latin typeface="Comic Sans MS" pitchFamily="66" charset="0"/>
              </a:rPr>
              <a:t> ≈ 19</a:t>
            </a:r>
            <a:r>
              <a:rPr lang="en-US" sz="5400" dirty="0" smtClean="0">
                <a:cs typeface="Times New Roman" pitchFamily="18" charset="0"/>
              </a:rPr>
              <a:t>·</a:t>
            </a:r>
            <a:r>
              <a:rPr lang="en-US" sz="5400" dirty="0" smtClean="0">
                <a:latin typeface="Comic Sans MS" pitchFamily="66" charset="0"/>
              </a:rPr>
              <a:t>10</a:t>
            </a:r>
            <a:r>
              <a:rPr lang="en-US" sz="5400" baseline="30000" dirty="0" smtClean="0">
                <a:latin typeface="Comic Sans MS" pitchFamily="66" charset="0"/>
              </a:rPr>
              <a:t>14</a:t>
            </a:r>
            <a:endParaRPr lang="en-US" sz="5400" baseline="30000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10W.</a:t>
            </a:r>
            <a:fld id="{32131BEB-8BF7-42C4-8263-F9F58D3D34B8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74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447800"/>
            <a:ext cx="8763000" cy="3962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400" dirty="0" smtClean="0"/>
              <a:t>cases  by</a:t>
            </a:r>
            <a:r>
              <a:rPr lang="en-US" sz="4400" dirty="0" smtClean="0">
                <a:solidFill>
                  <a:srgbClr val="008000"/>
                </a:solidFill>
              </a:rPr>
              <a:t> </a:t>
            </a:r>
            <a:r>
              <a:rPr lang="en-US" sz="4400" dirty="0" smtClean="0">
                <a:solidFill>
                  <a:srgbClr val="FF00FF"/>
                </a:solidFill>
              </a:rPr>
              <a:t>1st occurrence</a:t>
            </a:r>
            <a:r>
              <a:rPr lang="en-US" sz="4400" dirty="0" smtClean="0">
                <a:solidFill>
                  <a:srgbClr val="008000"/>
                </a:solidFill>
              </a:rPr>
              <a:t> </a:t>
            </a:r>
            <a:r>
              <a:rPr lang="en-US" sz="4400" dirty="0" smtClean="0"/>
              <a:t>of</a:t>
            </a:r>
            <a:r>
              <a:rPr lang="en-US" sz="4400" dirty="0" smtClean="0">
                <a:solidFill>
                  <a:srgbClr val="008000"/>
                </a:solidFill>
              </a:rPr>
              <a:t> </a:t>
            </a:r>
            <a:r>
              <a:rPr lang="en-US" sz="4400" dirty="0" smtClean="0">
                <a:solidFill>
                  <a:srgbClr val="0033CC"/>
                </a:solidFill>
              </a:rPr>
              <a:t>7</a:t>
            </a:r>
            <a:r>
              <a:rPr lang="en-US" sz="4400" dirty="0" smtClean="0"/>
              <a:t>:</a:t>
            </a:r>
          </a:p>
          <a:p>
            <a:pPr marL="342900" lvl="1" indent="-342900" eaLnBrk="1" hangingPunct="1">
              <a:lnSpc>
                <a:spcPct val="90000"/>
              </a:lnSpc>
            </a:pPr>
            <a:r>
              <a:rPr lang="en-US" sz="48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x</a:t>
            </a:r>
            <a:r>
              <a:rPr lang="en-US" sz="4800" dirty="0" smtClean="0"/>
              <a:t>: any digit   </a:t>
            </a:r>
            <a:r>
              <a:rPr lang="en-US" sz="4800" dirty="0" smtClean="0">
                <a:solidFill>
                  <a:srgbClr val="00B050"/>
                </a:solidFill>
              </a:rPr>
              <a:t>o</a:t>
            </a:r>
            <a:r>
              <a:rPr lang="en-US" sz="4800" dirty="0" smtClean="0"/>
              <a:t>: any digit </a:t>
            </a:r>
            <a:r>
              <a:rPr lang="en-US" sz="4800" b="1" dirty="0" smtClean="0">
                <a:solidFill>
                  <a:srgbClr val="C00000"/>
                </a:solidFill>
                <a:latin typeface="Euclid Symbol" charset="2"/>
                <a:cs typeface="Euclid Symbol" charset="2"/>
                <a:sym typeface="Euclid Symbol"/>
              </a:rPr>
              <a:t>≠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0033CC"/>
                </a:solidFill>
              </a:rPr>
              <a:t>7</a:t>
            </a:r>
            <a:endParaRPr lang="en-US" sz="4800" dirty="0" smtClean="0"/>
          </a:p>
          <a:p>
            <a:pPr eaLnBrk="1" hangingPunct="1">
              <a:lnSpc>
                <a:spcPct val="90000"/>
              </a:lnSpc>
            </a:pPr>
            <a:r>
              <a:rPr lang="en-US" sz="4800" dirty="0" smtClean="0">
                <a:solidFill>
                  <a:srgbClr val="0033CC"/>
                </a:solidFill>
              </a:rPr>
              <a:t>7</a:t>
            </a:r>
            <a:r>
              <a:rPr lang="en-US" sz="48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xxx</a:t>
            </a:r>
            <a:r>
              <a:rPr lang="en-US" sz="4800" dirty="0" smtClean="0"/>
              <a:t> </a:t>
            </a:r>
            <a:r>
              <a:rPr lang="en-US" sz="4800" dirty="0" smtClean="0">
                <a:sym typeface="Symbol" pitchFamily="18" charset="2"/>
              </a:rPr>
              <a:t>or </a:t>
            </a:r>
            <a:r>
              <a:rPr lang="en-US" sz="4800" dirty="0" smtClean="0">
                <a:solidFill>
                  <a:srgbClr val="00B050"/>
                </a:solidFill>
              </a:rPr>
              <a:t>o</a:t>
            </a:r>
            <a:r>
              <a:rPr lang="en-US" sz="4800" dirty="0" smtClean="0">
                <a:solidFill>
                  <a:srgbClr val="0033CC"/>
                </a:solidFill>
              </a:rPr>
              <a:t>7</a:t>
            </a:r>
            <a:r>
              <a:rPr lang="en-US" sz="48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xx</a:t>
            </a:r>
            <a:r>
              <a:rPr lang="en-US" sz="4800" dirty="0" smtClean="0"/>
              <a:t> </a:t>
            </a:r>
            <a:r>
              <a:rPr lang="en-US" sz="4800" dirty="0" smtClean="0">
                <a:sym typeface="Symbol" pitchFamily="18" charset="2"/>
              </a:rPr>
              <a:t>or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00B050"/>
                </a:solidFill>
              </a:rPr>
              <a:t>oo</a:t>
            </a:r>
            <a:r>
              <a:rPr lang="en-US" sz="4800" dirty="0" smtClean="0">
                <a:solidFill>
                  <a:srgbClr val="0033CC"/>
                </a:solidFill>
              </a:rPr>
              <a:t>7</a:t>
            </a:r>
            <a:r>
              <a:rPr lang="en-US" sz="48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x</a:t>
            </a:r>
            <a:r>
              <a:rPr lang="en-US" sz="4800" dirty="0" smtClean="0"/>
              <a:t> </a:t>
            </a:r>
            <a:r>
              <a:rPr lang="en-US" sz="4800" dirty="0" smtClean="0">
                <a:sym typeface="Symbol" pitchFamily="18" charset="2"/>
              </a:rPr>
              <a:t>or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00B050"/>
                </a:solidFill>
              </a:rPr>
              <a:t>ooo</a:t>
            </a:r>
            <a:r>
              <a:rPr lang="en-US" sz="4800" dirty="0" smtClean="0">
                <a:solidFill>
                  <a:srgbClr val="0033CC"/>
                </a:solidFill>
              </a:rPr>
              <a:t>7</a:t>
            </a:r>
            <a:endParaRPr lang="en-US" sz="48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800" dirty="0" smtClean="0"/>
              <a:t>  10</a:t>
            </a:r>
            <a:r>
              <a:rPr lang="en-US" sz="4800" baseline="30000" dirty="0" smtClean="0"/>
              <a:t>3</a:t>
            </a:r>
            <a:endParaRPr lang="en-US" sz="4800" dirty="0" smtClean="0"/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sz="4800" dirty="0" smtClean="0"/>
              <a:t>= </a:t>
            </a:r>
            <a:r>
              <a:rPr lang="en-US" sz="4800" dirty="0" smtClean="0">
                <a:solidFill>
                  <a:srgbClr val="008000"/>
                </a:solidFill>
              </a:rPr>
              <a:t>3439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 </a:t>
            </a:r>
            <a:r>
              <a:rPr lang="en-US" dirty="0" smtClean="0">
                <a:solidFill>
                  <a:srgbClr val="0033CC"/>
                </a:solidFill>
              </a:rPr>
              <a:t>4</a:t>
            </a:r>
            <a:r>
              <a:rPr lang="en-US" dirty="0" smtClean="0"/>
              <a:t>-digit </a:t>
            </a:r>
            <a:r>
              <a:rPr lang="en-US" dirty="0" err="1" smtClean="0"/>
              <a:t>nums</a:t>
            </a:r>
            <a:r>
              <a:rPr lang="en-US" dirty="0" smtClean="0"/>
              <a:t> </a:t>
            </a:r>
            <a:r>
              <a:rPr lang="en-US" dirty="0" err="1" smtClean="0"/>
              <a:t>w</a:t>
            </a:r>
            <a:r>
              <a:rPr lang="en-US" dirty="0" smtClean="0"/>
              <a:t>/ </a:t>
            </a:r>
            <a:r>
              <a:rPr lang="en-US" dirty="0" smtClean="0">
                <a:latin typeface="Euclid Symbol" charset="2"/>
                <a:cs typeface="Euclid Symbol" charset="2"/>
                <a:sym typeface="Euclid Symbol"/>
              </a:rPr>
              <a:t>≥</a:t>
            </a:r>
            <a:r>
              <a:rPr lang="en-US" dirty="0" smtClean="0"/>
              <a:t> one </a:t>
            </a:r>
            <a:r>
              <a:rPr lang="en-US" dirty="0" smtClean="0">
                <a:solidFill>
                  <a:srgbClr val="0033CC"/>
                </a:solidFill>
              </a:rPr>
              <a:t>7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878640" y="3733800"/>
            <a:ext cx="22813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kern="0" dirty="0" smtClean="0">
                <a:solidFill>
                  <a:srgbClr val="000000"/>
                </a:solidFill>
                <a:latin typeface="Comic Sans MS" pitchFamily="66" charset="0"/>
              </a:rPr>
              <a:t>+  9</a:t>
            </a:r>
            <a:r>
              <a:rPr lang="en-US" sz="4800" kern="0" dirty="0" smtClean="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rPr>
              <a:t>·</a:t>
            </a:r>
            <a:r>
              <a:rPr lang="en-US" sz="4800" kern="0" dirty="0" smtClean="0">
                <a:solidFill>
                  <a:srgbClr val="000000"/>
                </a:solidFill>
                <a:latin typeface="Comic Sans MS" pitchFamily="66" charset="0"/>
              </a:rPr>
              <a:t>10</a:t>
            </a:r>
            <a:r>
              <a:rPr lang="en-US" sz="4800" kern="0" baseline="30000" dirty="0" smtClean="0">
                <a:solidFill>
                  <a:srgbClr val="000000"/>
                </a:solidFill>
                <a:latin typeface="Comic Sans MS" pitchFamily="66" charset="0"/>
              </a:rPr>
              <a:t>2</a:t>
            </a:r>
            <a:endParaRPr lang="en-US" sz="6000" dirty="0" smtClean="0">
              <a:latin typeface="Comic Sans MS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60034" y="3741003"/>
            <a:ext cx="42787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kern="0" baseline="30000" dirty="0" smtClean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sz="4800" kern="0" dirty="0" smtClean="0">
                <a:solidFill>
                  <a:srgbClr val="000000"/>
                </a:solidFill>
                <a:latin typeface="Comic Sans MS" pitchFamily="66" charset="0"/>
              </a:rPr>
              <a:t>+  9</a:t>
            </a:r>
            <a:r>
              <a:rPr lang="en-US" sz="4800" kern="0" baseline="30000" dirty="0" smtClean="0">
                <a:solidFill>
                  <a:srgbClr val="000000"/>
                </a:solidFill>
                <a:latin typeface="Comic Sans MS" pitchFamily="66" charset="0"/>
              </a:rPr>
              <a:t>2</a:t>
            </a:r>
            <a:r>
              <a:rPr lang="en-US" sz="4800" kern="0" dirty="0" smtClean="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rPr>
              <a:t>·</a:t>
            </a:r>
            <a:r>
              <a:rPr lang="en-US" sz="4800" kern="0" dirty="0" smtClean="0">
                <a:solidFill>
                  <a:srgbClr val="000000"/>
                </a:solidFill>
                <a:latin typeface="Comic Sans MS" pitchFamily="66" charset="0"/>
              </a:rPr>
              <a:t>10  +   9</a:t>
            </a:r>
            <a:r>
              <a:rPr lang="en-US" sz="4800" kern="0" baseline="30000" dirty="0" smtClean="0">
                <a:solidFill>
                  <a:srgbClr val="000000"/>
                </a:solidFill>
                <a:latin typeface="Comic Sans MS" pitchFamily="66" charset="0"/>
              </a:rPr>
              <a:t>3</a:t>
            </a:r>
            <a:endParaRPr lang="en-US" sz="4800" dirty="0" smtClean="0"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74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74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10W.</a:t>
            </a:r>
            <a:fld id="{758C4126-0672-4A74-9D17-7F72C919EF15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at least one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7</a:t>
            </a:r>
            <a:r>
              <a:rPr lang="en-US" dirty="0" smtClean="0"/>
              <a:t>: another way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10600" cy="4495800"/>
          </a:xfrm>
        </p:spPr>
        <p:txBody>
          <a:bodyPr/>
          <a:lstStyle/>
          <a:p>
            <a:pPr eaLnBrk="1" hangingPunct="1"/>
            <a:r>
              <a:rPr lang="en-US" sz="5400" b="1" dirty="0" smtClean="0"/>
              <a:t>|</a:t>
            </a:r>
            <a:r>
              <a:rPr lang="en-US" sz="5400" dirty="0" smtClean="0">
                <a:solidFill>
                  <a:srgbClr val="0033CC"/>
                </a:solidFill>
              </a:rPr>
              <a:t>4</a:t>
            </a:r>
            <a:r>
              <a:rPr lang="en-US" sz="5400" dirty="0" smtClean="0"/>
              <a:t>-digit </a:t>
            </a:r>
            <a:r>
              <a:rPr lang="en-US" sz="5400" dirty="0" err="1" smtClean="0"/>
              <a:t>nums</a:t>
            </a:r>
            <a:r>
              <a:rPr lang="en-US" sz="5400" dirty="0" smtClean="0"/>
              <a:t> w/ </a:t>
            </a:r>
            <a:r>
              <a:rPr lang="en-US" sz="5400" b="1" dirty="0" smtClean="0">
                <a:latin typeface="Euclid Symbol" charset="2"/>
                <a:cs typeface="Euclid Symbol" charset="2"/>
                <a:sym typeface="Euclid Symbol"/>
              </a:rPr>
              <a:t>≥</a:t>
            </a:r>
            <a:r>
              <a:rPr lang="en-US" sz="5400" dirty="0" smtClean="0"/>
              <a:t> one </a:t>
            </a:r>
            <a:r>
              <a:rPr lang="en-US" sz="5400" dirty="0" smtClean="0">
                <a:solidFill>
                  <a:srgbClr val="0033CC"/>
                </a:solidFill>
              </a:rPr>
              <a:t>7</a:t>
            </a:r>
            <a:r>
              <a:rPr lang="en-US" sz="5400" b="1" dirty="0" smtClean="0"/>
              <a:t>| </a:t>
            </a:r>
          </a:p>
          <a:p>
            <a:pPr eaLnBrk="1" hangingPunct="1"/>
            <a:r>
              <a:rPr lang="en-US" sz="5400" b="1" dirty="0" smtClean="0"/>
              <a:t>  </a:t>
            </a:r>
            <a:r>
              <a:rPr lang="en-US" sz="6000" dirty="0" smtClean="0"/>
              <a:t>=</a:t>
            </a:r>
            <a:r>
              <a:rPr lang="en-US" sz="6000" b="1" dirty="0" smtClean="0"/>
              <a:t> |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</a:rPr>
              <a:t>4</a:t>
            </a:r>
            <a:r>
              <a:rPr lang="en-US" sz="6000" dirty="0" smtClean="0"/>
              <a:t>-digit </a:t>
            </a:r>
            <a:r>
              <a:rPr lang="en-US" sz="6000" dirty="0" err="1" smtClean="0"/>
              <a:t>nums</a:t>
            </a:r>
            <a:r>
              <a:rPr lang="en-US" sz="6000" b="1" dirty="0" smtClean="0"/>
              <a:t>|</a:t>
            </a:r>
          </a:p>
          <a:p>
            <a:pPr eaLnBrk="1" hangingPunct="1">
              <a:buFontTx/>
              <a:buNone/>
            </a:pPr>
            <a:r>
              <a:rPr lang="en-US" sz="6000" b="1" dirty="0" smtClean="0">
                <a:sym typeface="Euclid Symbol" pitchFamily="18" charset="2"/>
              </a:rPr>
              <a:t>     </a:t>
            </a:r>
            <a:r>
              <a:rPr lang="en-US" sz="60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−</a:t>
            </a:r>
            <a:r>
              <a:rPr lang="en-US" sz="6000" b="1" dirty="0" smtClean="0">
                <a:sym typeface="Euclid Symbol" pitchFamily="18" charset="2"/>
              </a:rPr>
              <a:t> </a:t>
            </a:r>
            <a:r>
              <a:rPr lang="en-US" sz="6000" b="1" dirty="0" smtClean="0"/>
              <a:t>|</a:t>
            </a:r>
            <a:r>
              <a:rPr lang="en-US" sz="6000" dirty="0" smtClean="0"/>
              <a:t>those w/ no 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</a:rPr>
              <a:t>7</a:t>
            </a:r>
            <a:r>
              <a:rPr lang="en-US" sz="6000" b="1" dirty="0" smtClean="0"/>
              <a:t>|</a:t>
            </a:r>
            <a:endParaRPr lang="en-US" sz="6000" dirty="0" smtClean="0"/>
          </a:p>
          <a:p>
            <a:pPr eaLnBrk="1" hangingPunct="1"/>
            <a:r>
              <a:rPr lang="en-US" sz="6000" dirty="0" smtClean="0"/>
              <a:t>  = </a:t>
            </a:r>
            <a:r>
              <a:rPr lang="en-US" sz="6600" dirty="0" smtClean="0"/>
              <a:t>  10</a:t>
            </a:r>
            <a:r>
              <a:rPr lang="en-US" sz="6600" baseline="30000" dirty="0" smtClean="0"/>
              <a:t>4 </a:t>
            </a:r>
            <a:r>
              <a:rPr lang="en-US" sz="66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−</a:t>
            </a:r>
            <a:r>
              <a:rPr lang="en-US" sz="6600" dirty="0" smtClean="0"/>
              <a:t> 9</a:t>
            </a:r>
            <a:r>
              <a:rPr lang="en-US" sz="6600" baseline="30000" dirty="0" smtClean="0"/>
              <a:t>4</a:t>
            </a:r>
            <a:r>
              <a:rPr lang="en-US" sz="6600" dirty="0" smtClean="0"/>
              <a:t> = </a:t>
            </a:r>
            <a:r>
              <a:rPr lang="en-US" sz="6600" dirty="0" smtClean="0">
                <a:solidFill>
                  <a:srgbClr val="008000"/>
                </a:solidFill>
              </a:rPr>
              <a:t>3439</a:t>
            </a:r>
            <a:endParaRPr lang="en-US" sz="4800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66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10W.</a:t>
            </a:r>
            <a:fld id="{C083AF42-063C-498D-8321-ACCF1AA5BDC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Counting in </a:t>
            </a:r>
            <a:r>
              <a:rPr lang="en-US" dirty="0" smtClean="0">
                <a:solidFill>
                  <a:srgbClr val="00B050"/>
                </a:solidFill>
              </a:rPr>
              <a:t>Gambling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898368"/>
            <a:ext cx="8610600" cy="3207032"/>
          </a:xfrm>
        </p:spPr>
        <p:txBody>
          <a:bodyPr wrap="square">
            <a:spAutoFit/>
          </a:bodyPr>
          <a:lstStyle/>
          <a:p>
            <a:pPr marL="0" indent="0" eaLnBrk="1" hangingPunct="1">
              <a:buFontTx/>
              <a:buNone/>
            </a:pPr>
            <a:r>
              <a:rPr lang="en-US" sz="4400" dirty="0" smtClean="0"/>
              <a:t>What </a:t>
            </a:r>
            <a:r>
              <a:rPr lang="en-US" sz="4400" i="1" dirty="0" smtClean="0">
                <a:solidFill>
                  <a:srgbClr val="0066FF"/>
                </a:solidFill>
              </a:rPr>
              <a:t>fraction</a:t>
            </a:r>
            <a:r>
              <a:rPr lang="en-US" sz="4400" dirty="0" smtClean="0">
                <a:solidFill>
                  <a:srgbClr val="0066FF"/>
                </a:solidFill>
              </a:rPr>
              <a:t> </a:t>
            </a:r>
            <a:r>
              <a:rPr lang="en-US" sz="4400" dirty="0" smtClean="0"/>
              <a:t>of poker hands</a:t>
            </a:r>
          </a:p>
          <a:p>
            <a:pPr marL="0" indent="0" eaLnBrk="1" hangingPunct="1">
              <a:buFontTx/>
              <a:buNone/>
            </a:pPr>
            <a:r>
              <a:rPr lang="en-US" sz="4400" dirty="0" smtClean="0"/>
              <a:t>are “a pair of Jacks?”</a:t>
            </a:r>
          </a:p>
          <a:p>
            <a:pPr marL="0" indent="0" eaLnBrk="1" hangingPunct="1">
              <a:buFontTx/>
              <a:buNone/>
            </a:pPr>
            <a:r>
              <a:rPr lang="en-US" sz="4400" dirty="0" smtClean="0"/>
              <a:t>(</a:t>
            </a:r>
            <a:r>
              <a:rPr lang="en-US" sz="4400" dirty="0" smtClean="0">
                <a:solidFill>
                  <a:srgbClr val="0066FF"/>
                </a:solidFill>
              </a:rPr>
              <a:t>probability</a:t>
            </a:r>
            <a:r>
              <a:rPr lang="en-US" sz="4400" dirty="0" smtClean="0"/>
              <a:t> of a pair </a:t>
            </a:r>
            <a:endParaRPr lang="en-US" sz="4400" dirty="0" smtClean="0"/>
          </a:p>
          <a:p>
            <a:pPr marL="0" indent="0" eaLnBrk="1" hangingPunct="1">
              <a:buFontTx/>
              <a:buNone/>
            </a:pPr>
            <a:r>
              <a:rPr lang="en-US" sz="4400" dirty="0"/>
              <a:t> </a:t>
            </a:r>
            <a:r>
              <a:rPr lang="en-US" sz="4400" dirty="0" smtClean="0"/>
              <a:t> </a:t>
            </a:r>
            <a:r>
              <a:rPr lang="en-US" sz="4400" dirty="0" smtClean="0"/>
              <a:t>of </a:t>
            </a:r>
            <a:r>
              <a:rPr lang="en-US" sz="4400" dirty="0" smtClean="0"/>
              <a:t>Jacks)</a:t>
            </a:r>
          </a:p>
        </p:txBody>
      </p:sp>
      <p:pic>
        <p:nvPicPr>
          <p:cNvPr id="14341" name="Picture 4" descr="sl1221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24600" y="2870200"/>
            <a:ext cx="2003425" cy="2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4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4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4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0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10W.</a:t>
            </a:r>
            <a:fld id="{3A1BEF78-D25F-4A13-A70B-7C8237869960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Mapping Rule: Bijections</a:t>
            </a:r>
          </a:p>
        </p:txBody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57563"/>
            <a:ext cx="8305800" cy="1766637"/>
          </a:xfrm>
          <a:noFill/>
        </p:spPr>
        <p:txBody>
          <a:bodyPr>
            <a:spAutoFit/>
          </a:bodyPr>
          <a:lstStyle/>
          <a:p>
            <a:pPr algn="ctr" eaLnBrk="1" hangingPunct="1">
              <a:buFontTx/>
              <a:buNone/>
            </a:pPr>
            <a:r>
              <a:rPr lang="en-US" sz="4400" dirty="0" smtClean="0"/>
              <a:t>If </a:t>
            </a:r>
            <a:r>
              <a:rPr lang="en-US" sz="4400" dirty="0" smtClean="0">
                <a:solidFill>
                  <a:srgbClr val="0033CC"/>
                </a:solidFill>
              </a:rPr>
              <a:t>f</a:t>
            </a:r>
            <a:r>
              <a:rPr lang="en-US" sz="4400" dirty="0" smtClean="0"/>
              <a:t> is a </a:t>
            </a:r>
            <a:r>
              <a:rPr lang="en-US" sz="4400" dirty="0" err="1" smtClean="0">
                <a:solidFill>
                  <a:srgbClr val="008000"/>
                </a:solidFill>
              </a:rPr>
              <a:t>bijection</a:t>
            </a:r>
            <a:r>
              <a:rPr lang="en-US" sz="4400" dirty="0" smtClean="0"/>
              <a:t> from </a:t>
            </a:r>
            <a:r>
              <a:rPr lang="en-US" sz="4400" dirty="0" smtClean="0">
                <a:solidFill>
                  <a:srgbClr val="0033CC"/>
                </a:solidFill>
              </a:rPr>
              <a:t>A</a:t>
            </a:r>
            <a:r>
              <a:rPr lang="en-US" sz="4400" dirty="0" smtClean="0"/>
              <a:t> to </a:t>
            </a:r>
            <a:r>
              <a:rPr lang="en-US" sz="4400" dirty="0" smtClean="0">
                <a:solidFill>
                  <a:srgbClr val="0033CC"/>
                </a:solidFill>
              </a:rPr>
              <a:t>B</a:t>
            </a:r>
            <a:r>
              <a:rPr lang="en-US" sz="4400" dirty="0" smtClean="0"/>
              <a:t>,</a:t>
            </a:r>
          </a:p>
          <a:p>
            <a:pPr algn="ctr" eaLnBrk="1" hangingPunct="1">
              <a:buFontTx/>
              <a:buNone/>
            </a:pPr>
            <a:r>
              <a:rPr lang="en-US" sz="4400" dirty="0" smtClean="0"/>
              <a:t>then </a:t>
            </a:r>
            <a:r>
              <a:rPr lang="en-US" sz="5400" dirty="0" smtClean="0"/>
              <a:t>|</a:t>
            </a:r>
            <a:r>
              <a:rPr lang="en-US" sz="5400" dirty="0" smtClean="0">
                <a:solidFill>
                  <a:srgbClr val="0033CC"/>
                </a:solidFill>
              </a:rPr>
              <a:t>A</a:t>
            </a:r>
            <a:r>
              <a:rPr lang="en-US" sz="5400" dirty="0" smtClean="0"/>
              <a:t>| = |</a:t>
            </a:r>
            <a:r>
              <a:rPr lang="en-US" sz="5400" dirty="0" smtClean="0">
                <a:solidFill>
                  <a:srgbClr val="0033CC"/>
                </a:solidFill>
              </a:rPr>
              <a:t>B</a:t>
            </a:r>
            <a:r>
              <a:rPr lang="en-US" sz="5400" dirty="0" smtClean="0"/>
              <a:t>|</a:t>
            </a:r>
          </a:p>
        </p:txBody>
      </p:sp>
      <p:grpSp>
        <p:nvGrpSpPr>
          <p:cNvPr id="27653" name="Group 27"/>
          <p:cNvGrpSpPr>
            <a:grpSpLocks/>
          </p:cNvGrpSpPr>
          <p:nvPr/>
        </p:nvGrpSpPr>
        <p:grpSpPr bwMode="auto">
          <a:xfrm>
            <a:off x="1644650" y="3276600"/>
            <a:ext cx="5975351" cy="2743200"/>
            <a:chOff x="1036" y="2064"/>
            <a:chExt cx="3764" cy="1728"/>
          </a:xfrm>
        </p:grpSpPr>
        <p:grpSp>
          <p:nvGrpSpPr>
            <p:cNvPr id="27661" name="Group 26"/>
            <p:cNvGrpSpPr>
              <a:grpSpLocks/>
            </p:cNvGrpSpPr>
            <p:nvPr/>
          </p:nvGrpSpPr>
          <p:grpSpPr bwMode="auto">
            <a:xfrm>
              <a:off x="1036" y="2064"/>
              <a:ext cx="3764" cy="1728"/>
              <a:chOff x="1036" y="2064"/>
              <a:chExt cx="3764" cy="1728"/>
            </a:xfrm>
          </p:grpSpPr>
          <p:sp>
            <p:nvSpPr>
              <p:cNvPr id="308228" name="Oval 4"/>
              <p:cNvSpPr>
                <a:spLocks noChangeArrowheads="1"/>
              </p:cNvSpPr>
              <p:nvPr/>
            </p:nvSpPr>
            <p:spPr bwMode="auto">
              <a:xfrm>
                <a:off x="1424" y="2096"/>
                <a:ext cx="1016" cy="16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308229" name="Oval 5"/>
              <p:cNvSpPr>
                <a:spLocks noChangeArrowheads="1"/>
              </p:cNvSpPr>
              <p:nvPr/>
            </p:nvSpPr>
            <p:spPr bwMode="auto">
              <a:xfrm>
                <a:off x="3320" y="2064"/>
                <a:ext cx="1016" cy="16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27674" name="Text Box 6"/>
              <p:cNvSpPr txBox="1">
                <a:spLocks noChangeArrowheads="1"/>
              </p:cNvSpPr>
              <p:nvPr/>
            </p:nvSpPr>
            <p:spPr bwMode="auto">
              <a:xfrm>
                <a:off x="1036" y="2503"/>
                <a:ext cx="376" cy="4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4400" dirty="0">
                    <a:solidFill>
                      <a:srgbClr val="0033CC"/>
                    </a:solidFill>
                    <a:latin typeface="Comic Sans MS" pitchFamily="66" charset="0"/>
                  </a:rPr>
                  <a:t>A</a:t>
                </a:r>
              </a:p>
            </p:txBody>
          </p:sp>
          <p:sp>
            <p:nvSpPr>
              <p:cNvPr id="27675" name="Text Box 7"/>
              <p:cNvSpPr txBox="1">
                <a:spLocks noChangeArrowheads="1"/>
              </p:cNvSpPr>
              <p:nvPr/>
            </p:nvSpPr>
            <p:spPr bwMode="auto">
              <a:xfrm>
                <a:off x="4460" y="2463"/>
                <a:ext cx="340" cy="4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4400" dirty="0">
                    <a:solidFill>
                      <a:srgbClr val="0033CC"/>
                    </a:solidFill>
                    <a:latin typeface="Comic Sans MS" pitchFamily="66" charset="0"/>
                  </a:rPr>
                  <a:t>B</a:t>
                </a:r>
              </a:p>
            </p:txBody>
          </p:sp>
        </p:grpSp>
        <p:sp>
          <p:nvSpPr>
            <p:cNvPr id="27662" name="Oval 8"/>
            <p:cNvSpPr>
              <a:spLocks noChangeArrowheads="1"/>
            </p:cNvSpPr>
            <p:nvPr/>
          </p:nvSpPr>
          <p:spPr bwMode="auto">
            <a:xfrm>
              <a:off x="1876" y="2272"/>
              <a:ext cx="112" cy="12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27663" name="Oval 9"/>
            <p:cNvSpPr>
              <a:spLocks noChangeArrowheads="1"/>
            </p:cNvSpPr>
            <p:nvPr/>
          </p:nvSpPr>
          <p:spPr bwMode="auto">
            <a:xfrm>
              <a:off x="1876" y="2528"/>
              <a:ext cx="112" cy="12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27664" name="Oval 10"/>
            <p:cNvSpPr>
              <a:spLocks noChangeArrowheads="1"/>
            </p:cNvSpPr>
            <p:nvPr/>
          </p:nvSpPr>
          <p:spPr bwMode="auto">
            <a:xfrm>
              <a:off x="1876" y="2792"/>
              <a:ext cx="112" cy="12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27665" name="Oval 11"/>
            <p:cNvSpPr>
              <a:spLocks noChangeArrowheads="1"/>
            </p:cNvSpPr>
            <p:nvPr/>
          </p:nvSpPr>
          <p:spPr bwMode="auto">
            <a:xfrm>
              <a:off x="1876" y="3408"/>
              <a:ext cx="112" cy="12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27666" name="Text Box 12"/>
            <p:cNvSpPr txBox="1">
              <a:spLocks noChangeArrowheads="1"/>
            </p:cNvSpPr>
            <p:nvPr/>
          </p:nvSpPr>
          <p:spPr bwMode="auto">
            <a:xfrm>
              <a:off x="1826" y="3010"/>
              <a:ext cx="224" cy="4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4000" b="1" dirty="0" smtClean="0">
                  <a:latin typeface="MT Extra"/>
                  <a:sym typeface="MT Extra"/>
                </a:rPr>
                <a:t></a:t>
              </a:r>
              <a:endParaRPr lang="en-US" sz="4000" b="1" dirty="0">
                <a:latin typeface="MT Extra"/>
              </a:endParaRPr>
            </a:p>
          </p:txBody>
        </p:sp>
        <p:sp>
          <p:nvSpPr>
            <p:cNvPr id="27667" name="Oval 13"/>
            <p:cNvSpPr>
              <a:spLocks noChangeArrowheads="1"/>
            </p:cNvSpPr>
            <p:nvPr/>
          </p:nvSpPr>
          <p:spPr bwMode="auto">
            <a:xfrm>
              <a:off x="3772" y="2264"/>
              <a:ext cx="112" cy="120"/>
            </a:xfrm>
            <a:prstGeom prst="ellipse">
              <a:avLst/>
            </a:prstGeom>
            <a:solidFill>
              <a:srgbClr val="FF9933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27668" name="Oval 14"/>
            <p:cNvSpPr>
              <a:spLocks noChangeArrowheads="1"/>
            </p:cNvSpPr>
            <p:nvPr/>
          </p:nvSpPr>
          <p:spPr bwMode="auto">
            <a:xfrm>
              <a:off x="3772" y="2520"/>
              <a:ext cx="112" cy="120"/>
            </a:xfrm>
            <a:prstGeom prst="ellipse">
              <a:avLst/>
            </a:prstGeom>
            <a:solidFill>
              <a:srgbClr val="FF9933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27669" name="Oval 15"/>
            <p:cNvSpPr>
              <a:spLocks noChangeArrowheads="1"/>
            </p:cNvSpPr>
            <p:nvPr/>
          </p:nvSpPr>
          <p:spPr bwMode="auto">
            <a:xfrm>
              <a:off x="3772" y="2784"/>
              <a:ext cx="112" cy="120"/>
            </a:xfrm>
            <a:prstGeom prst="ellipse">
              <a:avLst/>
            </a:prstGeom>
            <a:solidFill>
              <a:srgbClr val="FF9933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27670" name="Oval 16"/>
            <p:cNvSpPr>
              <a:spLocks noChangeArrowheads="1"/>
            </p:cNvSpPr>
            <p:nvPr/>
          </p:nvSpPr>
          <p:spPr bwMode="auto">
            <a:xfrm>
              <a:off x="3772" y="3400"/>
              <a:ext cx="112" cy="120"/>
            </a:xfrm>
            <a:prstGeom prst="ellipse">
              <a:avLst/>
            </a:prstGeom>
            <a:solidFill>
              <a:srgbClr val="FF9933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27671" name="Text Box 23"/>
            <p:cNvSpPr txBox="1">
              <a:spLocks noChangeArrowheads="1"/>
            </p:cNvSpPr>
            <p:nvPr/>
          </p:nvSpPr>
          <p:spPr bwMode="auto">
            <a:xfrm>
              <a:off x="3722" y="2956"/>
              <a:ext cx="116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</a:pPr>
              <a:endParaRPr lang="en-US" sz="3600" dirty="0">
                <a:latin typeface="Comic Sans MS" pitchFamily="66" charset="0"/>
              </a:endParaRPr>
            </a:p>
          </p:txBody>
        </p:sp>
      </p:grp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3251200" y="3683000"/>
            <a:ext cx="2667000" cy="1816100"/>
            <a:chOff x="2048" y="2320"/>
            <a:chExt cx="1680" cy="1144"/>
          </a:xfrm>
        </p:grpSpPr>
        <p:sp>
          <p:nvSpPr>
            <p:cNvPr id="27657" name="Line 18"/>
            <p:cNvSpPr>
              <a:spLocks noChangeShapeType="1"/>
            </p:cNvSpPr>
            <p:nvPr/>
          </p:nvSpPr>
          <p:spPr bwMode="auto">
            <a:xfrm>
              <a:off x="2056" y="2320"/>
              <a:ext cx="1672" cy="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27658" name="Line 19"/>
            <p:cNvSpPr>
              <a:spLocks noChangeShapeType="1"/>
            </p:cNvSpPr>
            <p:nvPr/>
          </p:nvSpPr>
          <p:spPr bwMode="auto">
            <a:xfrm>
              <a:off x="2048" y="2584"/>
              <a:ext cx="1672" cy="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27659" name="Line 20"/>
            <p:cNvSpPr>
              <a:spLocks noChangeShapeType="1"/>
            </p:cNvSpPr>
            <p:nvPr/>
          </p:nvSpPr>
          <p:spPr bwMode="auto">
            <a:xfrm>
              <a:off x="2056" y="2864"/>
              <a:ext cx="1672" cy="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27660" name="Line 21"/>
            <p:cNvSpPr>
              <a:spLocks noChangeShapeType="1"/>
            </p:cNvSpPr>
            <p:nvPr/>
          </p:nvSpPr>
          <p:spPr bwMode="auto">
            <a:xfrm>
              <a:off x="2048" y="3464"/>
              <a:ext cx="1672" cy="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</p:grpSp>
      <p:sp>
        <p:nvSpPr>
          <p:cNvPr id="27655" name="Text Box 22"/>
          <p:cNvSpPr txBox="1">
            <a:spLocks noChangeArrowheads="1"/>
          </p:cNvSpPr>
          <p:nvPr/>
        </p:nvSpPr>
        <p:spPr bwMode="auto">
          <a:xfrm>
            <a:off x="4416425" y="4641850"/>
            <a:ext cx="418704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3600" dirty="0">
                <a:solidFill>
                  <a:srgbClr val="0033CC"/>
                </a:solidFill>
                <a:latin typeface="Comic Sans MS" pitchFamily="66" charset="0"/>
              </a:rPr>
              <a:t>f</a:t>
            </a:r>
          </a:p>
        </p:txBody>
      </p:sp>
      <p:sp>
        <p:nvSpPr>
          <p:cNvPr id="28" name="Text Box 12"/>
          <p:cNvSpPr txBox="1">
            <a:spLocks noChangeArrowheads="1"/>
          </p:cNvSpPr>
          <p:nvPr/>
        </p:nvSpPr>
        <p:spPr bwMode="auto">
          <a:xfrm>
            <a:off x="5867400" y="4778514"/>
            <a:ext cx="356188" cy="70788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4000" b="1" dirty="0" smtClean="0">
                <a:latin typeface="MT Extra"/>
                <a:sym typeface="MT Extra"/>
              </a:rPr>
              <a:t></a:t>
            </a:r>
            <a:endParaRPr lang="en-US" sz="4000" b="1" dirty="0">
              <a:latin typeface="MT Extra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304800" y="1281363"/>
            <a:ext cx="8458200" cy="1919037"/>
          </a:xfrm>
          <a:prstGeom prst="rect">
            <a:avLst/>
          </a:prstGeom>
          <a:noFill/>
          <a:ln w="38100" cap="flat" cmpd="sng" algn="ctr">
            <a:solidFill>
              <a:srgbClr val="FF00FF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10W.</a:t>
            </a:r>
            <a:fld id="{0E51962D-A185-4D99-A828-C299A0E68EB8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Size of the </a:t>
            </a:r>
            <a:r>
              <a:rPr lang="en-US" dirty="0" smtClean="0">
                <a:solidFill>
                  <a:srgbClr val="0033CC"/>
                </a:solidFill>
              </a:rPr>
              <a:t>Power Set</a:t>
            </a:r>
            <a:endParaRPr lang="en-US" dirty="0" smtClean="0">
              <a:solidFill>
                <a:srgbClr val="008000"/>
              </a:solidFill>
            </a:endParaRP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304800" y="1371600"/>
            <a:ext cx="8458200" cy="187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10000"/>
              </a:spcBef>
              <a:tabLst>
                <a:tab pos="1428750" algn="l"/>
              </a:tabLst>
            </a:pPr>
            <a:r>
              <a:rPr lang="en-US" sz="4000" dirty="0">
                <a:latin typeface="Comic Sans MS" pitchFamily="66" charset="0"/>
              </a:rPr>
              <a:t>How many subsets of finite set </a:t>
            </a:r>
            <a:r>
              <a:rPr lang="en-US" sz="4000" dirty="0">
                <a:solidFill>
                  <a:srgbClr val="0033CC"/>
                </a:solidFill>
                <a:latin typeface="Comic Sans MS" pitchFamily="66" charset="0"/>
              </a:rPr>
              <a:t>A</a:t>
            </a:r>
            <a:r>
              <a:rPr lang="en-US" sz="4000" dirty="0">
                <a:latin typeface="Comic Sans MS" pitchFamily="66" charset="0"/>
              </a:rPr>
              <a:t>? </a:t>
            </a:r>
          </a:p>
          <a:p>
            <a:pPr>
              <a:lnSpc>
                <a:spcPct val="90000"/>
              </a:lnSpc>
              <a:spcBef>
                <a:spcPct val="10000"/>
              </a:spcBef>
              <a:tabLst>
                <a:tab pos="1428750" algn="l"/>
              </a:tabLst>
            </a:pPr>
            <a:r>
              <a:rPr lang="en-US" sz="4000" dirty="0" smtClean="0">
                <a:latin typeface="Lucida Calligraphy" pitchFamily="66" charset="0"/>
              </a:rPr>
              <a:t> </a:t>
            </a:r>
            <a:r>
              <a:rPr lang="en-US" sz="4000" dirty="0" smtClean="0">
                <a:solidFill>
                  <a:srgbClr val="0033CC"/>
                </a:solidFill>
                <a:latin typeface="Mathematica5" pitchFamily="2" charset="2"/>
              </a:rPr>
              <a:t>P</a:t>
            </a:r>
            <a:r>
              <a:rPr lang="en-US" sz="4000" dirty="0" smtClean="0">
                <a:solidFill>
                  <a:srgbClr val="0033CC"/>
                </a:solidFill>
                <a:latin typeface="Comic Sans MS" pitchFamily="66" charset="0"/>
              </a:rPr>
              <a:t>(A</a:t>
            </a:r>
            <a:r>
              <a:rPr lang="en-US" sz="4000" dirty="0">
                <a:solidFill>
                  <a:srgbClr val="0033CC"/>
                </a:solidFill>
                <a:latin typeface="Comic Sans MS" pitchFamily="66" charset="0"/>
              </a:rPr>
              <a:t>)</a:t>
            </a:r>
            <a:r>
              <a:rPr lang="en-US" sz="4000" dirty="0">
                <a:latin typeface="Comic Sans MS" pitchFamily="66" charset="0"/>
              </a:rPr>
              <a:t> = the </a:t>
            </a:r>
            <a:r>
              <a:rPr lang="en-US" sz="4000" dirty="0">
                <a:solidFill>
                  <a:srgbClr val="3333CC"/>
                </a:solidFill>
                <a:latin typeface="Comic Sans MS" pitchFamily="66" charset="0"/>
              </a:rPr>
              <a:t>power set</a:t>
            </a:r>
            <a:r>
              <a:rPr lang="en-US" sz="4000" dirty="0">
                <a:latin typeface="Comic Sans MS" pitchFamily="66" charset="0"/>
              </a:rPr>
              <a:t> of </a:t>
            </a:r>
            <a:r>
              <a:rPr lang="en-US" sz="4000" dirty="0">
                <a:solidFill>
                  <a:srgbClr val="0033CC"/>
                </a:solidFill>
                <a:latin typeface="Comic Sans MS" pitchFamily="66" charset="0"/>
              </a:rPr>
              <a:t>A</a:t>
            </a:r>
          </a:p>
          <a:p>
            <a:pPr>
              <a:lnSpc>
                <a:spcPct val="90000"/>
              </a:lnSpc>
              <a:spcBef>
                <a:spcPct val="10000"/>
              </a:spcBef>
              <a:tabLst>
                <a:tab pos="1428750" algn="l"/>
              </a:tabLst>
            </a:pPr>
            <a:r>
              <a:rPr lang="en-US" sz="4000" dirty="0" smtClean="0">
                <a:latin typeface="Comic Sans MS" pitchFamily="66" charset="0"/>
              </a:rPr>
              <a:t>         </a:t>
            </a:r>
            <a:r>
              <a:rPr lang="en-US" sz="4000" dirty="0">
                <a:latin typeface="Comic Sans MS" pitchFamily="66" charset="0"/>
              </a:rPr>
              <a:t>= the set of all subsets of </a:t>
            </a:r>
            <a:r>
              <a:rPr lang="en-US" sz="4000" dirty="0">
                <a:solidFill>
                  <a:srgbClr val="0033CC"/>
                </a:solidFill>
                <a:latin typeface="Comic Sans MS" pitchFamily="66" charset="0"/>
              </a:rPr>
              <a:t>A</a:t>
            </a:r>
          </a:p>
        </p:txBody>
      </p:sp>
      <p:sp>
        <p:nvSpPr>
          <p:cNvPr id="331781" name="Text Box 5"/>
          <p:cNvSpPr txBox="1">
            <a:spLocks noChangeArrowheads="1"/>
          </p:cNvSpPr>
          <p:nvPr/>
        </p:nvSpPr>
        <p:spPr bwMode="auto">
          <a:xfrm>
            <a:off x="304800" y="3625850"/>
            <a:ext cx="85344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10000"/>
              </a:spcBef>
            </a:pPr>
            <a:r>
              <a:rPr lang="en-US" sz="4000" dirty="0">
                <a:latin typeface="Comic Sans MS" pitchFamily="66" charset="0"/>
              </a:rPr>
              <a:t>for </a:t>
            </a:r>
            <a:r>
              <a:rPr lang="en-US" sz="4000" dirty="0">
                <a:solidFill>
                  <a:srgbClr val="0033CC"/>
                </a:solidFill>
                <a:latin typeface="Comic Sans MS" pitchFamily="66" charset="0"/>
              </a:rPr>
              <a:t>A</a:t>
            </a:r>
            <a:r>
              <a:rPr lang="en-US" sz="4000" dirty="0">
                <a:latin typeface="Comic Sans MS" pitchFamily="66" charset="0"/>
              </a:rPr>
              <a:t> = </a:t>
            </a:r>
            <a:r>
              <a:rPr lang="en-US" sz="4000" dirty="0">
                <a:solidFill>
                  <a:srgbClr val="0033CC"/>
                </a:solidFill>
                <a:latin typeface="Comic Sans MS" pitchFamily="66" charset="0"/>
              </a:rPr>
              <a:t>{a, b, c}</a:t>
            </a:r>
            <a:r>
              <a:rPr lang="en-US" sz="4000" dirty="0">
                <a:latin typeface="Comic Sans MS" pitchFamily="66" charset="0"/>
              </a:rPr>
              <a:t>, </a:t>
            </a:r>
          </a:p>
          <a:p>
            <a:pPr>
              <a:lnSpc>
                <a:spcPct val="90000"/>
              </a:lnSpc>
              <a:spcBef>
                <a:spcPct val="10000"/>
              </a:spcBef>
            </a:pPr>
            <a:r>
              <a:rPr lang="en-US" sz="4000" dirty="0" smtClean="0">
                <a:solidFill>
                  <a:srgbClr val="0033CC"/>
                </a:solidFill>
                <a:latin typeface="Mathematica5" pitchFamily="2" charset="2"/>
              </a:rPr>
              <a:t>   P</a:t>
            </a:r>
            <a:r>
              <a:rPr lang="en-US" sz="4000" dirty="0" smtClean="0">
                <a:solidFill>
                  <a:srgbClr val="0033CC"/>
                </a:solidFill>
                <a:latin typeface="Comic Sans MS" pitchFamily="66" charset="0"/>
              </a:rPr>
              <a:t>(A</a:t>
            </a:r>
            <a:r>
              <a:rPr lang="en-US" sz="4000" dirty="0">
                <a:solidFill>
                  <a:srgbClr val="0033CC"/>
                </a:solidFill>
                <a:latin typeface="Comic Sans MS" pitchFamily="66" charset="0"/>
              </a:rPr>
              <a:t>)</a:t>
            </a:r>
            <a:r>
              <a:rPr lang="en-US" sz="4000" dirty="0">
                <a:latin typeface="Comic Sans MS" pitchFamily="66" charset="0"/>
              </a:rPr>
              <a:t> = </a:t>
            </a:r>
            <a:r>
              <a:rPr lang="en-US" sz="4000" dirty="0" smtClean="0">
                <a:solidFill>
                  <a:srgbClr val="0033CC"/>
                </a:solidFill>
                <a:latin typeface="Comic Sans MS" pitchFamily="66" charset="0"/>
              </a:rPr>
              <a:t>{</a:t>
            </a:r>
            <a:r>
              <a:rPr lang="en-US" sz="4000" b="1" dirty="0" smtClean="0">
                <a:solidFill>
                  <a:srgbClr val="0033CC"/>
                </a:solidFill>
                <a:latin typeface="Euclid Symbol" charset="2"/>
                <a:cs typeface="Euclid Symbol" charset="2"/>
                <a:sym typeface="Symbol" pitchFamily="18" charset="2"/>
              </a:rPr>
              <a:t>∅</a:t>
            </a:r>
            <a:r>
              <a:rPr lang="en-US" sz="4000" dirty="0" smtClean="0">
                <a:solidFill>
                  <a:srgbClr val="0033CC"/>
                </a:solidFill>
                <a:latin typeface="Comic Sans MS" pitchFamily="66" charset="0"/>
                <a:sym typeface="Symbol" pitchFamily="18" charset="2"/>
              </a:rPr>
              <a:t>,</a:t>
            </a:r>
            <a:r>
              <a:rPr lang="en-US" sz="4000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sz="4000" dirty="0">
                <a:solidFill>
                  <a:srgbClr val="0033CC"/>
                </a:solidFill>
                <a:latin typeface="Comic Sans MS" pitchFamily="66" charset="0"/>
              </a:rPr>
              <a:t>{a}, {b}, {c}, </a:t>
            </a:r>
          </a:p>
          <a:p>
            <a:pPr lvl="1">
              <a:lnSpc>
                <a:spcPct val="90000"/>
              </a:lnSpc>
            </a:pPr>
            <a:r>
              <a:rPr lang="en-US" sz="4000" dirty="0">
                <a:solidFill>
                  <a:srgbClr val="0033CC"/>
                </a:solidFill>
                <a:latin typeface="Comic Sans MS" pitchFamily="66" charset="0"/>
              </a:rPr>
              <a:t>	       {</a:t>
            </a:r>
            <a:r>
              <a:rPr lang="en-US" sz="4000" dirty="0" err="1">
                <a:solidFill>
                  <a:srgbClr val="0033CC"/>
                </a:solidFill>
                <a:latin typeface="Comic Sans MS" pitchFamily="66" charset="0"/>
              </a:rPr>
              <a:t>a,b</a:t>
            </a:r>
            <a:r>
              <a:rPr lang="en-US" sz="4000" dirty="0">
                <a:solidFill>
                  <a:srgbClr val="0033CC"/>
                </a:solidFill>
                <a:latin typeface="Comic Sans MS" pitchFamily="66" charset="0"/>
              </a:rPr>
              <a:t>}, {</a:t>
            </a:r>
            <a:r>
              <a:rPr lang="en-US" sz="4000" dirty="0" err="1">
                <a:solidFill>
                  <a:srgbClr val="0033CC"/>
                </a:solidFill>
                <a:latin typeface="Comic Sans MS" pitchFamily="66" charset="0"/>
              </a:rPr>
              <a:t>a,c</a:t>
            </a:r>
            <a:r>
              <a:rPr lang="en-US" sz="4000" dirty="0">
                <a:solidFill>
                  <a:srgbClr val="0033CC"/>
                </a:solidFill>
                <a:latin typeface="Comic Sans MS" pitchFamily="66" charset="0"/>
              </a:rPr>
              <a:t>}, {</a:t>
            </a:r>
            <a:r>
              <a:rPr lang="en-US" sz="4000" dirty="0" err="1">
                <a:solidFill>
                  <a:srgbClr val="0033CC"/>
                </a:solidFill>
                <a:latin typeface="Comic Sans MS" pitchFamily="66" charset="0"/>
              </a:rPr>
              <a:t>b,c</a:t>
            </a:r>
            <a:r>
              <a:rPr lang="en-US" sz="4000" dirty="0">
                <a:solidFill>
                  <a:srgbClr val="0033CC"/>
                </a:solidFill>
                <a:latin typeface="Comic Sans MS" pitchFamily="66" charset="0"/>
              </a:rPr>
              <a:t>}, {</a:t>
            </a:r>
            <a:r>
              <a:rPr lang="en-US" sz="4000" dirty="0" err="1">
                <a:solidFill>
                  <a:srgbClr val="0033CC"/>
                </a:solidFill>
                <a:latin typeface="Comic Sans MS" pitchFamily="66" charset="0"/>
              </a:rPr>
              <a:t>a,b,c</a:t>
            </a:r>
            <a:r>
              <a:rPr lang="en-US" sz="4000" dirty="0">
                <a:solidFill>
                  <a:srgbClr val="0033CC"/>
                </a:solidFill>
                <a:latin typeface="Comic Sans MS" pitchFamily="66" charset="0"/>
              </a:rPr>
              <a:t>} }</a:t>
            </a: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17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317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100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2862228"/>
              </p:ext>
            </p:extLst>
          </p:nvPr>
        </p:nvGraphicFramePr>
        <p:xfrm>
          <a:off x="457200" y="4348163"/>
          <a:ext cx="5821363" cy="235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" name="Equation" r:id="rId4" imgW="1320800" imgH="533400" progId="Equation.3">
                  <p:embed/>
                </p:oleObj>
              </mc:Choice>
              <mc:Fallback>
                <p:oleObj name="Equation" r:id="rId4" imgW="1320800" imgH="5334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348163"/>
                        <a:ext cx="5821363" cy="2352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620000" y="6597650"/>
            <a:ext cx="1524000" cy="276999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10W.</a:t>
            </a:r>
            <a:fld id="{2CE45375-A98A-46BD-BCF3-2BE85CEECAA3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7112000" cy="1092200"/>
          </a:xfrm>
        </p:spPr>
        <p:txBody>
          <a:bodyPr/>
          <a:lstStyle/>
          <a:p>
            <a:pPr eaLnBrk="1" hangingPunct="1"/>
            <a:r>
              <a:rPr lang="en-US" sz="3200" dirty="0" err="1" smtClean="0"/>
              <a:t>Bijection</a:t>
            </a:r>
            <a:r>
              <a:rPr lang="en-US" sz="3200" dirty="0" smtClean="0"/>
              <a:t>: </a:t>
            </a:r>
            <a:r>
              <a:rPr lang="en-US" sz="3200" dirty="0" smtClean="0">
                <a:solidFill>
                  <a:srgbClr val="0033CC"/>
                </a:solidFill>
                <a:latin typeface="Brush Script MT Italic"/>
                <a:cs typeface="Brush Script MT Italic"/>
              </a:rPr>
              <a:t>P</a:t>
            </a:r>
            <a:r>
              <a:rPr lang="en-US" sz="3200" dirty="0" smtClean="0">
                <a:solidFill>
                  <a:srgbClr val="0033CC"/>
                </a:solidFill>
              </a:rPr>
              <a:t>(A)</a:t>
            </a:r>
            <a:r>
              <a:rPr lang="en-US" sz="3200" dirty="0" smtClean="0"/>
              <a:t> and Binary Strings</a:t>
            </a:r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533400" y="1397000"/>
            <a:ext cx="8001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1139825" algn="r"/>
                <a:tab pos="1366838" algn="l"/>
                <a:tab pos="6516688" algn="l"/>
              </a:tabLst>
            </a:pPr>
            <a:r>
              <a:rPr lang="en-US" sz="4000" dirty="0">
                <a:solidFill>
                  <a:srgbClr val="0033CC"/>
                </a:solidFill>
                <a:latin typeface="Comic Sans MS" pitchFamily="66" charset="0"/>
              </a:rPr>
              <a:t>A	:        {a</a:t>
            </a:r>
            <a:r>
              <a:rPr lang="en-US" sz="4000" baseline="-25000" dirty="0">
                <a:solidFill>
                  <a:srgbClr val="0033CC"/>
                </a:solidFill>
                <a:latin typeface="Comic Sans MS" pitchFamily="66" charset="0"/>
              </a:rPr>
              <a:t>1</a:t>
            </a:r>
            <a:r>
              <a:rPr lang="en-US" sz="4000" dirty="0">
                <a:solidFill>
                  <a:srgbClr val="0033CC"/>
                </a:solidFill>
                <a:latin typeface="Comic Sans MS" pitchFamily="66" charset="0"/>
              </a:rPr>
              <a:t>, a</a:t>
            </a:r>
            <a:r>
              <a:rPr lang="en-US" sz="4000" baseline="-25000" dirty="0">
                <a:solidFill>
                  <a:srgbClr val="0033CC"/>
                </a:solidFill>
                <a:latin typeface="Comic Sans MS" pitchFamily="66" charset="0"/>
              </a:rPr>
              <a:t>2</a:t>
            </a:r>
            <a:r>
              <a:rPr lang="en-US" sz="4000" dirty="0">
                <a:solidFill>
                  <a:srgbClr val="0033CC"/>
                </a:solidFill>
                <a:latin typeface="Comic Sans MS" pitchFamily="66" charset="0"/>
              </a:rPr>
              <a:t>, a</a:t>
            </a:r>
            <a:r>
              <a:rPr lang="en-US" sz="4000" baseline="-25000" dirty="0">
                <a:solidFill>
                  <a:srgbClr val="0033CC"/>
                </a:solidFill>
                <a:latin typeface="Comic Sans MS" pitchFamily="66" charset="0"/>
              </a:rPr>
              <a:t>3</a:t>
            </a:r>
            <a:r>
              <a:rPr lang="en-US" sz="4000" dirty="0">
                <a:solidFill>
                  <a:srgbClr val="0033CC"/>
                </a:solidFill>
                <a:latin typeface="Comic Sans MS" pitchFamily="66" charset="0"/>
              </a:rPr>
              <a:t>, a</a:t>
            </a:r>
            <a:r>
              <a:rPr lang="en-US" sz="4000" baseline="-25000" dirty="0">
                <a:solidFill>
                  <a:srgbClr val="0033CC"/>
                </a:solidFill>
                <a:latin typeface="Comic Sans MS" pitchFamily="66" charset="0"/>
              </a:rPr>
              <a:t>4</a:t>
            </a:r>
            <a:r>
              <a:rPr lang="en-US" sz="4000" dirty="0">
                <a:solidFill>
                  <a:srgbClr val="0033CC"/>
                </a:solidFill>
                <a:latin typeface="Comic Sans MS" pitchFamily="66" charset="0"/>
              </a:rPr>
              <a:t>, a</a:t>
            </a:r>
            <a:r>
              <a:rPr lang="en-US" sz="4000" baseline="-25000" dirty="0">
                <a:solidFill>
                  <a:srgbClr val="0033CC"/>
                </a:solidFill>
                <a:latin typeface="Comic Sans MS" pitchFamily="66" charset="0"/>
              </a:rPr>
              <a:t>5</a:t>
            </a:r>
            <a:r>
              <a:rPr lang="en-US" sz="4000" dirty="0">
                <a:solidFill>
                  <a:srgbClr val="0033CC"/>
                </a:solidFill>
                <a:latin typeface="Comic Sans MS" pitchFamily="66" charset="0"/>
              </a:rPr>
              <a:t>, …  , a</a:t>
            </a:r>
            <a:r>
              <a:rPr lang="en-US" sz="4000" baseline="-25000" dirty="0">
                <a:solidFill>
                  <a:srgbClr val="0033CC"/>
                </a:solidFill>
                <a:latin typeface="Comic Sans MS" pitchFamily="66" charset="0"/>
              </a:rPr>
              <a:t>n</a:t>
            </a:r>
            <a:r>
              <a:rPr lang="en-US" sz="4000" dirty="0">
                <a:solidFill>
                  <a:srgbClr val="0033CC"/>
                </a:solidFill>
                <a:latin typeface="Comic Sans MS" pitchFamily="66" charset="0"/>
              </a:rPr>
              <a:t>}</a:t>
            </a:r>
          </a:p>
        </p:txBody>
      </p:sp>
      <p:sp>
        <p:nvSpPr>
          <p:cNvPr id="340998" name="Text Box 6"/>
          <p:cNvSpPr txBox="1">
            <a:spLocks noChangeArrowheads="1"/>
          </p:cNvSpPr>
          <p:nvPr/>
        </p:nvSpPr>
        <p:spPr bwMode="auto">
          <a:xfrm>
            <a:off x="457200" y="3060700"/>
            <a:ext cx="8382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1139825" algn="r"/>
                <a:tab pos="1366838" algn="l"/>
              </a:tabLst>
            </a:pPr>
            <a:r>
              <a:rPr lang="en-US" sz="4000" dirty="0">
                <a:latin typeface="Comic Sans MS" pitchFamily="66" charset="0"/>
              </a:rPr>
              <a:t>string:</a:t>
            </a:r>
            <a:r>
              <a:rPr lang="en-US" sz="4000" dirty="0">
                <a:solidFill>
                  <a:srgbClr val="0066FF"/>
                </a:solidFill>
                <a:latin typeface="Comic Sans MS" pitchFamily="66" charset="0"/>
              </a:rPr>
              <a:t>   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 1    0   1   1  0   …     1</a:t>
            </a:r>
          </a:p>
        </p:txBody>
      </p:sp>
      <p:sp>
        <p:nvSpPr>
          <p:cNvPr id="8199" name="Text Box 7"/>
          <p:cNvSpPr txBox="1">
            <a:spLocks noChangeArrowheads="1"/>
          </p:cNvSpPr>
          <p:nvPr/>
        </p:nvSpPr>
        <p:spPr bwMode="auto">
          <a:xfrm>
            <a:off x="457200" y="2220913"/>
            <a:ext cx="8382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1139825" algn="r"/>
                <a:tab pos="1366838" algn="l"/>
                <a:tab pos="5538788" algn="l"/>
                <a:tab pos="6454775" algn="l"/>
              </a:tabLst>
            </a:pPr>
            <a:r>
              <a:rPr lang="en-US" sz="4000" dirty="0">
                <a:latin typeface="Comic Sans MS" pitchFamily="66" charset="0"/>
              </a:rPr>
              <a:t>	subset: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000" dirty="0">
                <a:solidFill>
                  <a:srgbClr val="7030A0"/>
                </a:solidFill>
                <a:latin typeface="Comic Sans MS" pitchFamily="66" charset="0"/>
              </a:rPr>
              <a:t>{a</a:t>
            </a:r>
            <a:r>
              <a:rPr lang="en-US" sz="4000" baseline="-25000" dirty="0">
                <a:solidFill>
                  <a:srgbClr val="7030A0"/>
                </a:solidFill>
                <a:latin typeface="Comic Sans MS" pitchFamily="66" charset="0"/>
              </a:rPr>
              <a:t>1</a:t>
            </a:r>
            <a:r>
              <a:rPr lang="en-US" sz="4000" dirty="0">
                <a:solidFill>
                  <a:srgbClr val="7030A0"/>
                </a:solidFill>
                <a:latin typeface="Comic Sans MS" pitchFamily="66" charset="0"/>
              </a:rPr>
              <a:t>,      a</a:t>
            </a:r>
            <a:r>
              <a:rPr lang="en-US" sz="4000" baseline="-25000" dirty="0">
                <a:solidFill>
                  <a:srgbClr val="7030A0"/>
                </a:solidFill>
                <a:latin typeface="Comic Sans MS" pitchFamily="66" charset="0"/>
              </a:rPr>
              <a:t>3</a:t>
            </a:r>
            <a:r>
              <a:rPr lang="en-US" sz="4000" dirty="0">
                <a:solidFill>
                  <a:srgbClr val="7030A0"/>
                </a:solidFill>
                <a:latin typeface="Comic Sans MS" pitchFamily="66" charset="0"/>
              </a:rPr>
              <a:t>, a</a:t>
            </a:r>
            <a:r>
              <a:rPr lang="en-US" sz="4000" baseline="-25000" dirty="0">
                <a:solidFill>
                  <a:srgbClr val="7030A0"/>
                </a:solidFill>
                <a:latin typeface="Comic Sans MS" pitchFamily="66" charset="0"/>
              </a:rPr>
              <a:t>4</a:t>
            </a:r>
            <a:r>
              <a:rPr lang="en-US" sz="4000" dirty="0">
                <a:solidFill>
                  <a:srgbClr val="7030A0"/>
                </a:solidFill>
                <a:latin typeface="Comic Sans MS" pitchFamily="66" charset="0"/>
              </a:rPr>
              <a:t>,      …  , a</a:t>
            </a:r>
            <a:r>
              <a:rPr lang="en-US" sz="4000" baseline="-25000" dirty="0">
                <a:solidFill>
                  <a:srgbClr val="7030A0"/>
                </a:solidFill>
                <a:latin typeface="Comic Sans MS" pitchFamily="66" charset="0"/>
              </a:rPr>
              <a:t>n</a:t>
            </a:r>
            <a:r>
              <a:rPr lang="en-US" sz="4000" dirty="0">
                <a:solidFill>
                  <a:srgbClr val="7030A0"/>
                </a:solidFill>
                <a:latin typeface="Comic Sans MS" pitchFamily="66" charset="0"/>
              </a:rPr>
              <a:t>}</a:t>
            </a:r>
          </a:p>
        </p:txBody>
      </p:sp>
      <p:sp>
        <p:nvSpPr>
          <p:cNvPr id="341000" name="Text Box 8"/>
          <p:cNvSpPr txBox="1">
            <a:spLocks noChangeArrowheads="1"/>
          </p:cNvSpPr>
          <p:nvPr/>
        </p:nvSpPr>
        <p:spPr bwMode="auto">
          <a:xfrm>
            <a:off x="533400" y="3886200"/>
            <a:ext cx="8229600" cy="1581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tabLst>
                <a:tab pos="1366838" algn="l"/>
              </a:tabLst>
            </a:pPr>
            <a:r>
              <a:rPr lang="en-US" sz="4400" dirty="0">
                <a:solidFill>
                  <a:schemeClr val="tx2"/>
                </a:solidFill>
                <a:latin typeface="Comic Sans MS" pitchFamily="66" charset="0"/>
              </a:rPr>
              <a:t>This is a </a:t>
            </a:r>
            <a:r>
              <a:rPr lang="en-US" sz="4400" dirty="0" err="1">
                <a:solidFill>
                  <a:schemeClr val="tx2"/>
                </a:solidFill>
                <a:latin typeface="Comic Sans MS" pitchFamily="66" charset="0"/>
              </a:rPr>
              <a:t>bijection</a:t>
            </a:r>
            <a:r>
              <a:rPr lang="en-US" sz="4400" dirty="0">
                <a:solidFill>
                  <a:schemeClr val="tx2"/>
                </a:solidFill>
                <a:latin typeface="Comic Sans MS" pitchFamily="66" charset="0"/>
              </a:rPr>
              <a:t>, so</a:t>
            </a:r>
          </a:p>
          <a:p>
            <a:pPr>
              <a:tabLst>
                <a:tab pos="1366838" algn="l"/>
              </a:tabLst>
            </a:pPr>
            <a:r>
              <a:rPr lang="en-US" sz="4400" dirty="0">
                <a:solidFill>
                  <a:srgbClr val="0033CC"/>
                </a:solidFill>
                <a:latin typeface="Comic Sans MS" pitchFamily="66" charset="0"/>
              </a:rPr>
              <a:t>|n</a:t>
            </a:r>
            <a:r>
              <a:rPr lang="en-US" sz="4400" dirty="0">
                <a:latin typeface="Comic Sans MS" pitchFamily="66" charset="0"/>
              </a:rPr>
              <a:t>-bit binary strings</a:t>
            </a:r>
            <a:r>
              <a:rPr lang="en-US" sz="4400" dirty="0">
                <a:solidFill>
                  <a:srgbClr val="0033CC"/>
                </a:solidFill>
                <a:latin typeface="Comic Sans MS" pitchFamily="66" charset="0"/>
              </a:rPr>
              <a:t>|</a:t>
            </a:r>
            <a:r>
              <a:rPr lang="en-US" sz="4400" dirty="0">
                <a:latin typeface="Comic Sans MS" pitchFamily="66" charset="0"/>
              </a:rPr>
              <a:t> = </a:t>
            </a:r>
            <a:r>
              <a:rPr lang="en-US" sz="4400" dirty="0" smtClean="0">
                <a:solidFill>
                  <a:srgbClr val="0033CC"/>
                </a:solidFill>
                <a:latin typeface="Comic Sans MS" pitchFamily="66" charset="0"/>
              </a:rPr>
              <a:t>|</a:t>
            </a:r>
            <a:r>
              <a:rPr lang="en-US" sz="4400" dirty="0" smtClean="0">
                <a:solidFill>
                  <a:srgbClr val="0033CC"/>
                </a:solidFill>
                <a:latin typeface="Brush Script MT Italic"/>
                <a:cs typeface="Brush Script MT Italic"/>
              </a:rPr>
              <a:t>P</a:t>
            </a:r>
            <a:r>
              <a:rPr lang="en-US" sz="4400" dirty="0" smtClean="0">
                <a:solidFill>
                  <a:srgbClr val="0033CC"/>
                </a:solidFill>
                <a:latin typeface="Comic Sans MS" pitchFamily="66" charset="0"/>
              </a:rPr>
              <a:t>(A</a:t>
            </a:r>
            <a:r>
              <a:rPr lang="en-US" sz="4400" dirty="0">
                <a:solidFill>
                  <a:srgbClr val="0033CC"/>
                </a:solidFill>
                <a:latin typeface="Comic Sans MS" pitchFamily="66" charset="0"/>
              </a:rPr>
              <a:t>)|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340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10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10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410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410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4100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41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7" grpId="0"/>
      <p:bldP spid="340998" grpId="1"/>
      <p:bldP spid="8199" grpId="0"/>
      <p:bldP spid="341000" grpId="0" build="allAtOnce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620000" y="6597650"/>
            <a:ext cx="1524000" cy="276999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10W.</a:t>
            </a:r>
            <a:fld id="{2CE45375-A98A-46BD-BCF3-2BE85CEECAA3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>
          <a:xfrm>
            <a:off x="2667000" y="304800"/>
            <a:ext cx="3733800" cy="1092200"/>
          </a:xfrm>
        </p:spPr>
        <p:txBody>
          <a:bodyPr/>
          <a:lstStyle/>
          <a:p>
            <a:pPr eaLnBrk="1" hangingPunct="1"/>
            <a:r>
              <a:rPr lang="en-US" dirty="0" smtClean="0"/>
              <a:t>Size of </a:t>
            </a:r>
            <a:r>
              <a:rPr lang="en-US" dirty="0" smtClean="0">
                <a:solidFill>
                  <a:srgbClr val="0033CC"/>
                </a:solidFill>
                <a:latin typeface="Mathematica5" pitchFamily="2" charset="2"/>
              </a:rPr>
              <a:t>P</a:t>
            </a:r>
            <a:r>
              <a:rPr lang="en-US" dirty="0" smtClean="0">
                <a:solidFill>
                  <a:srgbClr val="0033CC"/>
                </a:solidFill>
              </a:rPr>
              <a:t>(A)</a:t>
            </a:r>
            <a:endParaRPr lang="en-US" dirty="0" smtClean="0"/>
          </a:p>
        </p:txBody>
      </p:sp>
      <p:sp>
        <p:nvSpPr>
          <p:cNvPr id="341000" name="Text Box 8"/>
          <p:cNvSpPr txBox="1">
            <a:spLocks noChangeArrowheads="1"/>
          </p:cNvSpPr>
          <p:nvPr/>
        </p:nvSpPr>
        <p:spPr bwMode="auto">
          <a:xfrm>
            <a:off x="1219200" y="2321004"/>
            <a:ext cx="6629400" cy="1446550"/>
          </a:xfrm>
          <a:prstGeom prst="rect">
            <a:avLst/>
          </a:prstGeom>
          <a:noFill/>
          <a:ln w="31750">
            <a:solidFill>
              <a:srgbClr val="FF00FF"/>
            </a:solidFill>
            <a:prstDash val="sysDash"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tabLst>
                <a:tab pos="1366838" algn="l"/>
              </a:tabLst>
            </a:pPr>
            <a:r>
              <a:rPr lang="en-US" sz="8800" dirty="0" smtClean="0">
                <a:latin typeface="Comic Sans MS" pitchFamily="66" charset="0"/>
              </a:rPr>
              <a:t> </a:t>
            </a:r>
            <a:r>
              <a:rPr lang="en-US" sz="8800" dirty="0" smtClean="0">
                <a:solidFill>
                  <a:srgbClr val="0033CC"/>
                </a:solidFill>
                <a:latin typeface="Comic Sans MS" pitchFamily="66" charset="0"/>
              </a:rPr>
              <a:t>|</a:t>
            </a:r>
            <a:r>
              <a:rPr lang="en-US" sz="8800" dirty="0" smtClean="0">
                <a:solidFill>
                  <a:srgbClr val="0033CC"/>
                </a:solidFill>
                <a:latin typeface="Brush Script MT Italic"/>
                <a:cs typeface="Brush Script MT Italic"/>
              </a:rPr>
              <a:t>P</a:t>
            </a:r>
            <a:r>
              <a:rPr lang="en-US" sz="8800" dirty="0" smtClean="0">
                <a:solidFill>
                  <a:srgbClr val="0033CC"/>
                </a:solidFill>
                <a:latin typeface="Comic Sans MS" pitchFamily="66" charset="0"/>
              </a:rPr>
              <a:t>(A)| = 2</a:t>
            </a:r>
            <a:r>
              <a:rPr lang="en-US" sz="8800" baseline="30000" dirty="0" smtClean="0">
                <a:solidFill>
                  <a:srgbClr val="0033CC"/>
                </a:solidFill>
                <a:latin typeface="Comic Sans MS" pitchFamily="66" charset="0"/>
              </a:rPr>
              <a:t>n</a:t>
            </a:r>
            <a:endParaRPr lang="en-US" sz="8800" baseline="30000" dirty="0">
              <a:solidFill>
                <a:srgbClr val="0033CC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620000" y="6597650"/>
            <a:ext cx="1524000" cy="261610"/>
          </a:xfrm>
          <a:noFill/>
        </p:spPr>
        <p:txBody>
          <a:bodyPr/>
          <a:lstStyle/>
          <a:p>
            <a:r>
              <a:rPr lang="en-US" sz="1050" dirty="0" err="1" smtClean="0"/>
              <a:t>lec</a:t>
            </a:r>
            <a:r>
              <a:rPr lang="en-US" sz="1050" dirty="0" smtClean="0"/>
              <a:t> </a:t>
            </a:r>
            <a:r>
              <a:rPr lang="en-US" sz="1050" dirty="0" smtClean="0"/>
              <a:t>10W.</a:t>
            </a:r>
            <a:fld id="{E53DAB80-C578-4077-948A-EA14497F2876}" type="slidenum">
              <a:rPr lang="en-US" sz="1050" smtClean="0"/>
              <a:pPr/>
              <a:t>24</a:t>
            </a:fld>
            <a:endParaRPr lang="en-US" sz="1050" dirty="0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Counting </a:t>
            </a:r>
            <a:r>
              <a:rPr lang="en-US" sz="3600" dirty="0" smtClean="0">
                <a:solidFill>
                  <a:schemeClr val="tx1"/>
                </a:solidFill>
              </a:rPr>
              <a:t>Doughnut Selections</a:t>
            </a:r>
          </a:p>
        </p:txBody>
      </p:sp>
      <p:sp>
        <p:nvSpPr>
          <p:cNvPr id="9221" name="Text Box 3"/>
          <p:cNvSpPr txBox="1">
            <a:spLocks noChangeArrowheads="1"/>
          </p:cNvSpPr>
          <p:nvPr/>
        </p:nvSpPr>
        <p:spPr bwMode="auto">
          <a:xfrm>
            <a:off x="990600" y="1263650"/>
            <a:ext cx="7173759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 sz="4400" dirty="0">
                <a:solidFill>
                  <a:schemeClr val="tx2"/>
                </a:solidFill>
                <a:latin typeface="Comic Sans MS" pitchFamily="66" charset="0"/>
              </a:rPr>
              <a:t>From </a:t>
            </a:r>
            <a:r>
              <a:rPr lang="en-US" sz="4400" dirty="0" smtClean="0">
                <a:solidFill>
                  <a:schemeClr val="tx2"/>
                </a:solidFill>
                <a:latin typeface="Comic Sans MS" pitchFamily="66" charset="0"/>
              </a:rPr>
              <a:t>5 </a:t>
            </a:r>
            <a:r>
              <a:rPr lang="en-US" sz="4400" dirty="0">
                <a:solidFill>
                  <a:schemeClr val="tx2"/>
                </a:solidFill>
                <a:latin typeface="Comic Sans MS" pitchFamily="66" charset="0"/>
              </a:rPr>
              <a:t>kinds of doughnuts</a:t>
            </a:r>
          </a:p>
          <a:p>
            <a:pPr marL="342900" indent="-342900">
              <a:spcBef>
                <a:spcPts val="0"/>
              </a:spcBef>
            </a:pPr>
            <a:r>
              <a:rPr lang="en-US" sz="4400" dirty="0">
                <a:solidFill>
                  <a:srgbClr val="8A3CC4"/>
                </a:solidFill>
                <a:latin typeface="Comic Sans MS" pitchFamily="66" charset="0"/>
              </a:rPr>
              <a:t>select a </a:t>
            </a:r>
            <a:r>
              <a:rPr lang="en-US" sz="4400" dirty="0" smtClean="0">
                <a:solidFill>
                  <a:srgbClr val="8A3CC4"/>
                </a:solidFill>
                <a:latin typeface="Comic Sans MS" pitchFamily="66" charset="0"/>
              </a:rPr>
              <a:t>dozen.</a:t>
            </a:r>
            <a:endParaRPr lang="en-US" sz="4800" dirty="0">
              <a:solidFill>
                <a:srgbClr val="8A3CC4"/>
              </a:solidFill>
              <a:latin typeface="Comic Sans MS" pitchFamily="66" charset="0"/>
            </a:endParaRPr>
          </a:p>
        </p:txBody>
      </p:sp>
      <p:sp>
        <p:nvSpPr>
          <p:cNvPr id="380933" name="Text Box 5"/>
          <p:cNvSpPr txBox="1">
            <a:spLocks noChangeArrowheads="1"/>
          </p:cNvSpPr>
          <p:nvPr/>
        </p:nvSpPr>
        <p:spPr bwMode="auto">
          <a:xfrm>
            <a:off x="990600" y="2606695"/>
            <a:ext cx="7020788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sz="4800" dirty="0" smtClean="0">
                <a:latin typeface="Comic Sans MS" pitchFamily="66" charset="0"/>
              </a:rPr>
              <a:t>let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A</a:t>
            </a:r>
            <a:r>
              <a:rPr lang="en-US" sz="4800" dirty="0" smtClean="0">
                <a:solidFill>
                  <a:srgbClr val="8A3CC4"/>
                </a:solidFill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::= all selections </a:t>
            </a:r>
            <a:r>
              <a:rPr lang="en-US" sz="4400" dirty="0" smtClean="0">
                <a:latin typeface="Comic Sans MS" pitchFamily="66" charset="0"/>
              </a:rPr>
              <a:t>of</a:t>
            </a:r>
          </a:p>
          <a:p>
            <a:pPr marL="342900" indent="-342900">
              <a:spcBef>
                <a:spcPts val="0"/>
              </a:spcBef>
            </a:pPr>
            <a:r>
              <a:rPr lang="en-US" sz="4400" dirty="0">
                <a:latin typeface="Comic Sans MS" pitchFamily="66" charset="0"/>
              </a:rPr>
              <a:t> </a:t>
            </a:r>
            <a:r>
              <a:rPr lang="en-US" sz="4400" dirty="0" smtClean="0">
                <a:latin typeface="Comic Sans MS" pitchFamily="66" charset="0"/>
              </a:rPr>
              <a:t>             12 doughnuts</a:t>
            </a:r>
            <a:endParaRPr lang="en-US" sz="4400" dirty="0">
              <a:latin typeface="Comic Sans MS" pitchFamily="66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831850" y="3962400"/>
            <a:ext cx="7196138" cy="1695450"/>
            <a:chOff x="831850" y="3962400"/>
            <a:chExt cx="7196138" cy="1695450"/>
          </a:xfrm>
        </p:grpSpPr>
        <p:graphicFrame>
          <p:nvGraphicFramePr>
            <p:cNvPr id="14" name="Object 27"/>
            <p:cNvGraphicFramePr>
              <a:graphicFrameLocks noChangeAspect="1"/>
            </p:cNvGraphicFramePr>
            <p:nvPr/>
          </p:nvGraphicFramePr>
          <p:xfrm>
            <a:off x="831850" y="3962400"/>
            <a:ext cx="7196138" cy="16954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32" name="Equation" r:id="rId4" imgW="1943100" imgH="457200" progId="Equation.DSMT4">
                    <p:embed/>
                  </p:oleObj>
                </mc:Choice>
                <mc:Fallback>
                  <p:oleObj name="Equation" r:id="rId4" imgW="1943100" imgH="457200" progId="Equation.DSMT4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1850" y="3962400"/>
                          <a:ext cx="7196138" cy="16954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" name="Text Box 6"/>
            <p:cNvSpPr txBox="1">
              <a:spLocks noChangeArrowheads="1"/>
            </p:cNvSpPr>
            <p:nvPr/>
          </p:nvSpPr>
          <p:spPr bwMode="auto">
            <a:xfrm>
              <a:off x="2286000" y="4262735"/>
              <a:ext cx="1208985" cy="52322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/>
              <a:r>
                <a:rPr lang="en-US" sz="2800" dirty="0">
                  <a:solidFill>
                    <a:srgbClr val="8A3CC4"/>
                  </a:solidFill>
                  <a:latin typeface="Comic Sans MS" pitchFamily="66" charset="0"/>
                </a:rPr>
                <a:t>(</a:t>
              </a:r>
              <a:r>
                <a:rPr lang="en-US" sz="2800" dirty="0" smtClean="0">
                  <a:solidFill>
                    <a:srgbClr val="8A3CC4"/>
                  </a:solidFill>
                  <a:latin typeface="Comic Sans MS" pitchFamily="66" charset="0"/>
                </a:rPr>
                <a:t>none)</a:t>
              </a:r>
              <a:endParaRPr lang="en-US" sz="2800" dirty="0">
                <a:solidFill>
                  <a:srgbClr val="8A3CC4"/>
                </a:solidFill>
                <a:latin typeface="Comic Sans MS" pitchFamily="66" charset="0"/>
              </a:endParaRPr>
            </a:p>
          </p:txBody>
        </p:sp>
      </p:grp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2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80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093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8757974"/>
              </p:ext>
            </p:extLst>
          </p:nvPr>
        </p:nvGraphicFramePr>
        <p:xfrm>
          <a:off x="831850" y="3962400"/>
          <a:ext cx="7196138" cy="169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42" name="Equation" r:id="rId4" imgW="1943100" imgH="457200" progId="Equation.DSMT4">
                  <p:embed/>
                </p:oleObj>
              </mc:Choice>
              <mc:Fallback>
                <p:oleObj name="Equation" r:id="rId4" imgW="19431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1850" y="3962400"/>
                        <a:ext cx="7196138" cy="1695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10W.</a:t>
            </a:r>
            <a:fld id="{AEBBE140-696B-4ED3-9F77-625F9EBC9681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10245" name="Text Box 26"/>
          <p:cNvSpPr txBox="1">
            <a:spLocks noChangeArrowheads="1"/>
          </p:cNvSpPr>
          <p:nvPr/>
        </p:nvSpPr>
        <p:spPr bwMode="auto">
          <a:xfrm>
            <a:off x="392113" y="1319213"/>
            <a:ext cx="8210902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 sz="3600" dirty="0"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B</a:t>
            </a:r>
            <a:r>
              <a:rPr lang="en-US" sz="4400" dirty="0">
                <a:latin typeface="Comic Sans MS" pitchFamily="66" charset="0"/>
              </a:rPr>
              <a:t>::= 16-bit words with four </a:t>
            </a:r>
            <a:r>
              <a:rPr lang="en-US" sz="4400" dirty="0" smtClean="0">
                <a:latin typeface="Comic Sans MS" pitchFamily="66" charset="0"/>
              </a:rPr>
              <a:t>1’s</a:t>
            </a:r>
            <a:endParaRPr lang="en-US" sz="4400" dirty="0">
              <a:latin typeface="Comic Sans MS" pitchFamily="66" charset="0"/>
            </a:endParaRPr>
          </a:p>
        </p:txBody>
      </p:sp>
      <p:sp>
        <p:nvSpPr>
          <p:cNvPr id="379934" name="Text Box 30"/>
          <p:cNvSpPr txBox="1">
            <a:spLocks noChangeArrowheads="1"/>
          </p:cNvSpPr>
          <p:nvPr/>
        </p:nvSpPr>
        <p:spPr bwMode="auto">
          <a:xfrm>
            <a:off x="1828800" y="2209800"/>
            <a:ext cx="5333511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0011000000100100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Counting </a:t>
            </a:r>
            <a:r>
              <a:rPr lang="en-US" sz="3600" dirty="0" smtClean="0">
                <a:solidFill>
                  <a:schemeClr val="tx1"/>
                </a:solidFill>
              </a:rPr>
              <a:t>Doughnut Selections</a:t>
            </a:r>
          </a:p>
        </p:txBody>
      </p:sp>
      <p:sp>
        <p:nvSpPr>
          <p:cNvPr id="13" name="Text Box 29"/>
          <p:cNvSpPr txBox="1">
            <a:spLocks noChangeArrowheads="1"/>
          </p:cNvSpPr>
          <p:nvPr/>
        </p:nvSpPr>
        <p:spPr bwMode="auto">
          <a:xfrm>
            <a:off x="1981200" y="4114800"/>
            <a:ext cx="533400" cy="786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1</a:t>
            </a:r>
            <a:endParaRPr lang="en-US" sz="400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14" name="Text Box 29"/>
          <p:cNvSpPr txBox="1">
            <a:spLocks noChangeArrowheads="1"/>
          </p:cNvSpPr>
          <p:nvPr/>
        </p:nvSpPr>
        <p:spPr bwMode="auto">
          <a:xfrm>
            <a:off x="3352800" y="4114800"/>
            <a:ext cx="533400" cy="786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1</a:t>
            </a:r>
            <a:endParaRPr lang="en-US" sz="400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15" name="Text Box 29"/>
          <p:cNvSpPr txBox="1">
            <a:spLocks noChangeArrowheads="1"/>
          </p:cNvSpPr>
          <p:nvPr/>
        </p:nvSpPr>
        <p:spPr bwMode="auto">
          <a:xfrm>
            <a:off x="5867400" y="4114800"/>
            <a:ext cx="533400" cy="786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1</a:t>
            </a:r>
            <a:endParaRPr lang="en-US" sz="400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18" name="Text Box 29"/>
          <p:cNvSpPr txBox="1">
            <a:spLocks noChangeArrowheads="1"/>
          </p:cNvSpPr>
          <p:nvPr/>
        </p:nvSpPr>
        <p:spPr bwMode="auto">
          <a:xfrm>
            <a:off x="6858000" y="4114800"/>
            <a:ext cx="533400" cy="786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1</a:t>
            </a:r>
            <a:endParaRPr lang="en-US" sz="4000" dirty="0">
              <a:solidFill>
                <a:srgbClr val="00800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2000"/>
                                        <p:tgtEl>
                                          <p:spTgt spid="379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934" grpId="0"/>
      <p:bldP spid="13" grpId="0"/>
      <p:bldP spid="14" grpId="0"/>
      <p:bldP spid="15" grpId="0"/>
      <p:bldP spid="1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0921960"/>
              </p:ext>
            </p:extLst>
          </p:nvPr>
        </p:nvGraphicFramePr>
        <p:xfrm>
          <a:off x="881062" y="3943350"/>
          <a:ext cx="7196138" cy="169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17" name="Equation" r:id="rId4" imgW="1943100" imgH="457200" progId="Equation.DSMT4">
                  <p:embed/>
                </p:oleObj>
              </mc:Choice>
              <mc:Fallback>
                <p:oleObj name="Equation" r:id="rId4" imgW="19431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1062" y="3943350"/>
                        <a:ext cx="7196138" cy="1695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" name="Group 29"/>
          <p:cNvGrpSpPr/>
          <p:nvPr/>
        </p:nvGrpSpPr>
        <p:grpSpPr>
          <a:xfrm>
            <a:off x="1219200" y="4078239"/>
            <a:ext cx="6880225" cy="776882"/>
            <a:chOff x="1219200" y="4078239"/>
            <a:chExt cx="6880225" cy="776882"/>
          </a:xfrm>
        </p:grpSpPr>
        <p:sp>
          <p:nvSpPr>
            <p:cNvPr id="21" name="Text Box 29"/>
            <p:cNvSpPr txBox="1">
              <a:spLocks noChangeArrowheads="1"/>
            </p:cNvSpPr>
            <p:nvPr/>
          </p:nvSpPr>
          <p:spPr bwMode="auto">
            <a:xfrm>
              <a:off x="1219200" y="4078239"/>
              <a:ext cx="914400" cy="769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/>
              <a:r>
                <a:rPr lang="en-US" sz="4400" dirty="0" smtClean="0">
                  <a:solidFill>
                    <a:srgbClr val="008000"/>
                  </a:solidFill>
                  <a:latin typeface="Comic Sans MS" pitchFamily="66" charset="0"/>
                </a:rPr>
                <a:t>00</a:t>
              </a:r>
              <a:endParaRPr lang="en-US" sz="4000" dirty="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22" name="Text Box 29"/>
            <p:cNvSpPr txBox="1">
              <a:spLocks noChangeArrowheads="1"/>
            </p:cNvSpPr>
            <p:nvPr/>
          </p:nvSpPr>
          <p:spPr bwMode="auto">
            <a:xfrm>
              <a:off x="3625160" y="4085680"/>
              <a:ext cx="2372415" cy="769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/>
              <a:r>
                <a:rPr lang="en-US" sz="4400" dirty="0" smtClean="0">
                  <a:solidFill>
                    <a:srgbClr val="008000"/>
                  </a:solidFill>
                  <a:latin typeface="Comic Sans MS" pitchFamily="66" charset="0"/>
                </a:rPr>
                <a:t>000000</a:t>
              </a:r>
              <a:endParaRPr lang="en-US" sz="4000" dirty="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23" name="Text Box 29"/>
            <p:cNvSpPr txBox="1">
              <a:spLocks noChangeArrowheads="1"/>
            </p:cNvSpPr>
            <p:nvPr/>
          </p:nvSpPr>
          <p:spPr bwMode="auto">
            <a:xfrm>
              <a:off x="6172200" y="4085680"/>
              <a:ext cx="914400" cy="769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/>
              <a:r>
                <a:rPr lang="en-US" sz="4400" dirty="0" smtClean="0">
                  <a:solidFill>
                    <a:srgbClr val="008000"/>
                  </a:solidFill>
                  <a:latin typeface="Comic Sans MS" pitchFamily="66" charset="0"/>
                </a:rPr>
                <a:t>00</a:t>
              </a:r>
              <a:endParaRPr lang="en-US" sz="4000" dirty="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24" name="Text Box 29"/>
            <p:cNvSpPr txBox="1">
              <a:spLocks noChangeArrowheads="1"/>
            </p:cNvSpPr>
            <p:nvPr/>
          </p:nvSpPr>
          <p:spPr bwMode="auto">
            <a:xfrm>
              <a:off x="7185025" y="4085680"/>
              <a:ext cx="914400" cy="769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/>
              <a:r>
                <a:rPr lang="en-US" sz="4400" dirty="0" smtClean="0">
                  <a:solidFill>
                    <a:srgbClr val="008000"/>
                  </a:solidFill>
                  <a:latin typeface="Comic Sans MS" pitchFamily="66" charset="0"/>
                </a:rPr>
                <a:t>00</a:t>
              </a:r>
              <a:endParaRPr lang="en-US" sz="4000" dirty="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2035175" y="4060776"/>
            <a:ext cx="5470525" cy="816024"/>
            <a:chOff x="2035175" y="4060776"/>
            <a:chExt cx="5470525" cy="816024"/>
          </a:xfrm>
        </p:grpSpPr>
        <p:sp>
          <p:nvSpPr>
            <p:cNvPr id="25" name="Text Box 29"/>
            <p:cNvSpPr txBox="1">
              <a:spLocks noChangeArrowheads="1"/>
            </p:cNvSpPr>
            <p:nvPr/>
          </p:nvSpPr>
          <p:spPr bwMode="auto">
            <a:xfrm>
              <a:off x="2035175" y="4060776"/>
              <a:ext cx="533400" cy="7869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/>
              <a:r>
                <a:rPr lang="en-US" sz="4400" dirty="0" smtClean="0">
                  <a:solidFill>
                    <a:srgbClr val="008000"/>
                  </a:solidFill>
                  <a:latin typeface="Comic Sans MS" pitchFamily="66" charset="0"/>
                </a:rPr>
                <a:t>1</a:t>
              </a:r>
              <a:endParaRPr lang="en-US" sz="4000" dirty="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26" name="Text Box 29"/>
            <p:cNvSpPr txBox="1">
              <a:spLocks noChangeArrowheads="1"/>
            </p:cNvSpPr>
            <p:nvPr/>
          </p:nvSpPr>
          <p:spPr bwMode="auto">
            <a:xfrm>
              <a:off x="3330575" y="4085680"/>
              <a:ext cx="533400" cy="7869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/>
              <a:r>
                <a:rPr lang="en-US" sz="4400" dirty="0" smtClean="0">
                  <a:solidFill>
                    <a:srgbClr val="008000"/>
                  </a:solidFill>
                  <a:latin typeface="Comic Sans MS" pitchFamily="66" charset="0"/>
                </a:rPr>
                <a:t>1</a:t>
              </a:r>
              <a:endParaRPr lang="en-US" sz="4000" dirty="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27" name="Text Box 29"/>
            <p:cNvSpPr txBox="1">
              <a:spLocks noChangeArrowheads="1"/>
            </p:cNvSpPr>
            <p:nvPr/>
          </p:nvSpPr>
          <p:spPr bwMode="auto">
            <a:xfrm>
              <a:off x="5845175" y="4089896"/>
              <a:ext cx="533400" cy="7869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/>
              <a:r>
                <a:rPr lang="en-US" sz="4400" dirty="0" smtClean="0">
                  <a:solidFill>
                    <a:srgbClr val="008000"/>
                  </a:solidFill>
                  <a:latin typeface="Comic Sans MS" pitchFamily="66" charset="0"/>
                </a:rPr>
                <a:t>1</a:t>
              </a:r>
              <a:endParaRPr lang="en-US" sz="4000" dirty="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28" name="Text Box 29"/>
            <p:cNvSpPr txBox="1">
              <a:spLocks noChangeArrowheads="1"/>
            </p:cNvSpPr>
            <p:nvPr/>
          </p:nvSpPr>
          <p:spPr bwMode="auto">
            <a:xfrm>
              <a:off x="6972300" y="4089896"/>
              <a:ext cx="533400" cy="7869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/>
              <a:r>
                <a:rPr lang="en-US" sz="4400" dirty="0" smtClean="0">
                  <a:solidFill>
                    <a:srgbClr val="008000"/>
                  </a:solidFill>
                  <a:latin typeface="Comic Sans MS" pitchFamily="66" charset="0"/>
                </a:rPr>
                <a:t>1</a:t>
              </a:r>
              <a:endParaRPr lang="en-US" sz="4000" dirty="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</p:grpSp>
      <p:sp>
        <p:nvSpPr>
          <p:cNvPr id="1024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10W.</a:t>
            </a:r>
            <a:fld id="{AEBBE140-696B-4ED3-9F77-625F9EBC9681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10245" name="Text Box 26"/>
          <p:cNvSpPr txBox="1">
            <a:spLocks noChangeArrowheads="1"/>
          </p:cNvSpPr>
          <p:nvPr/>
        </p:nvSpPr>
        <p:spPr bwMode="auto">
          <a:xfrm>
            <a:off x="392113" y="1319213"/>
            <a:ext cx="8210902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 sz="3600" dirty="0"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B</a:t>
            </a:r>
            <a:r>
              <a:rPr lang="en-US" sz="4400" dirty="0">
                <a:latin typeface="Comic Sans MS" pitchFamily="66" charset="0"/>
              </a:rPr>
              <a:t>::= 16-bit words with four </a:t>
            </a:r>
            <a:r>
              <a:rPr lang="en-US" sz="4400" dirty="0" smtClean="0">
                <a:latin typeface="Comic Sans MS" pitchFamily="66" charset="0"/>
              </a:rPr>
              <a:t>1’s</a:t>
            </a:r>
            <a:endParaRPr lang="en-US" sz="4400" dirty="0">
              <a:latin typeface="Comic Sans MS" pitchFamily="66" charset="0"/>
            </a:endParaRP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Counting </a:t>
            </a:r>
            <a:r>
              <a:rPr lang="en-US" sz="3600" dirty="0" smtClean="0">
                <a:solidFill>
                  <a:schemeClr val="tx1"/>
                </a:solidFill>
              </a:rPr>
              <a:t>Doughnut Selections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2.59259E-6 L -1.94444E-6 -0.08449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2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3.7037E-7 L -1.38889E-6 -0.08495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10W.</a:t>
            </a:r>
            <a:fld id="{AEBBE140-696B-4ED3-9F77-625F9EBC9681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10245" name="Text Box 26"/>
          <p:cNvSpPr txBox="1">
            <a:spLocks noChangeArrowheads="1"/>
          </p:cNvSpPr>
          <p:nvPr/>
        </p:nvSpPr>
        <p:spPr bwMode="auto">
          <a:xfrm>
            <a:off x="392113" y="1319213"/>
            <a:ext cx="8210902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 sz="3600" dirty="0"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B</a:t>
            </a:r>
            <a:r>
              <a:rPr lang="en-US" sz="4400" dirty="0">
                <a:latin typeface="Comic Sans MS" pitchFamily="66" charset="0"/>
              </a:rPr>
              <a:t>::= 16-bit words with four </a:t>
            </a:r>
            <a:r>
              <a:rPr lang="en-US" sz="4400" dirty="0" smtClean="0">
                <a:latin typeface="Comic Sans MS" pitchFamily="66" charset="0"/>
              </a:rPr>
              <a:t>1’s</a:t>
            </a:r>
            <a:endParaRPr lang="en-US" sz="4400" dirty="0">
              <a:latin typeface="Comic Sans MS" pitchFamily="66" charset="0"/>
            </a:endParaRP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Counting </a:t>
            </a:r>
            <a:r>
              <a:rPr lang="en-US" sz="3600" dirty="0" smtClean="0">
                <a:solidFill>
                  <a:schemeClr val="tx1"/>
                </a:solidFill>
              </a:rPr>
              <a:t>Doughnut Selections</a:t>
            </a:r>
          </a:p>
        </p:txBody>
      </p:sp>
      <p:graphicFrame>
        <p:nvGraphicFramePr>
          <p:cNvPr id="19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316638"/>
              </p:ext>
            </p:extLst>
          </p:nvPr>
        </p:nvGraphicFramePr>
        <p:xfrm>
          <a:off x="881062" y="3943350"/>
          <a:ext cx="7196138" cy="169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97" name="Equation" r:id="rId4" imgW="1943100" imgH="457200" progId="Equation.DSMT4">
                  <p:embed/>
                </p:oleObj>
              </mc:Choice>
              <mc:Fallback>
                <p:oleObj name="Equation" r:id="rId4" imgW="19431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1062" y="3943350"/>
                        <a:ext cx="7196138" cy="1695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" name="Group 19"/>
          <p:cNvGrpSpPr/>
          <p:nvPr/>
        </p:nvGrpSpPr>
        <p:grpSpPr>
          <a:xfrm>
            <a:off x="1219200" y="4078239"/>
            <a:ext cx="6880225" cy="776882"/>
            <a:chOff x="1219200" y="4078239"/>
            <a:chExt cx="6880225" cy="776882"/>
          </a:xfrm>
        </p:grpSpPr>
        <p:sp>
          <p:nvSpPr>
            <p:cNvPr id="21" name="Text Box 29"/>
            <p:cNvSpPr txBox="1">
              <a:spLocks noChangeArrowheads="1"/>
            </p:cNvSpPr>
            <p:nvPr/>
          </p:nvSpPr>
          <p:spPr bwMode="auto">
            <a:xfrm>
              <a:off x="1219200" y="4078239"/>
              <a:ext cx="914400" cy="769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/>
              <a:r>
                <a:rPr lang="en-US" sz="4400" dirty="0" smtClean="0">
                  <a:solidFill>
                    <a:srgbClr val="008000"/>
                  </a:solidFill>
                  <a:latin typeface="Comic Sans MS" pitchFamily="66" charset="0"/>
                </a:rPr>
                <a:t>00</a:t>
              </a:r>
              <a:endParaRPr lang="en-US" sz="4000" dirty="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22" name="Text Box 29"/>
            <p:cNvSpPr txBox="1">
              <a:spLocks noChangeArrowheads="1"/>
            </p:cNvSpPr>
            <p:nvPr/>
          </p:nvSpPr>
          <p:spPr bwMode="auto">
            <a:xfrm>
              <a:off x="3625160" y="4085680"/>
              <a:ext cx="2372415" cy="769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/>
              <a:r>
                <a:rPr lang="en-US" sz="4400" dirty="0" smtClean="0">
                  <a:solidFill>
                    <a:srgbClr val="008000"/>
                  </a:solidFill>
                  <a:latin typeface="Comic Sans MS" pitchFamily="66" charset="0"/>
                </a:rPr>
                <a:t>000000</a:t>
              </a:r>
              <a:endParaRPr lang="en-US" sz="4000" dirty="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23" name="Text Box 29"/>
            <p:cNvSpPr txBox="1">
              <a:spLocks noChangeArrowheads="1"/>
            </p:cNvSpPr>
            <p:nvPr/>
          </p:nvSpPr>
          <p:spPr bwMode="auto">
            <a:xfrm>
              <a:off x="6172200" y="4085680"/>
              <a:ext cx="914400" cy="769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/>
              <a:r>
                <a:rPr lang="en-US" sz="4400" dirty="0" smtClean="0">
                  <a:solidFill>
                    <a:srgbClr val="008000"/>
                  </a:solidFill>
                  <a:latin typeface="Comic Sans MS" pitchFamily="66" charset="0"/>
                </a:rPr>
                <a:t>00</a:t>
              </a:r>
              <a:endParaRPr lang="en-US" sz="4000" dirty="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24" name="Text Box 29"/>
            <p:cNvSpPr txBox="1">
              <a:spLocks noChangeArrowheads="1"/>
            </p:cNvSpPr>
            <p:nvPr/>
          </p:nvSpPr>
          <p:spPr bwMode="auto">
            <a:xfrm>
              <a:off x="7185025" y="4085680"/>
              <a:ext cx="914400" cy="769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/>
              <a:r>
                <a:rPr lang="en-US" sz="4400" dirty="0" smtClean="0">
                  <a:solidFill>
                    <a:srgbClr val="008000"/>
                  </a:solidFill>
                  <a:latin typeface="Comic Sans MS" pitchFamily="66" charset="0"/>
                </a:rPr>
                <a:t>00</a:t>
              </a:r>
              <a:endParaRPr lang="en-US" sz="4000" dirty="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035175" y="4060776"/>
            <a:ext cx="5470525" cy="816024"/>
            <a:chOff x="2035175" y="4060776"/>
            <a:chExt cx="5470525" cy="816024"/>
          </a:xfrm>
        </p:grpSpPr>
        <p:sp>
          <p:nvSpPr>
            <p:cNvPr id="26" name="Text Box 29"/>
            <p:cNvSpPr txBox="1">
              <a:spLocks noChangeArrowheads="1"/>
            </p:cNvSpPr>
            <p:nvPr/>
          </p:nvSpPr>
          <p:spPr bwMode="auto">
            <a:xfrm>
              <a:off x="2035175" y="4060776"/>
              <a:ext cx="533400" cy="7869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/>
              <a:r>
                <a:rPr lang="en-US" sz="4400" dirty="0" smtClean="0">
                  <a:solidFill>
                    <a:srgbClr val="008000"/>
                  </a:solidFill>
                  <a:latin typeface="Comic Sans MS" pitchFamily="66" charset="0"/>
                </a:rPr>
                <a:t>1</a:t>
              </a:r>
              <a:endParaRPr lang="en-US" sz="4000" dirty="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27" name="Text Box 29"/>
            <p:cNvSpPr txBox="1">
              <a:spLocks noChangeArrowheads="1"/>
            </p:cNvSpPr>
            <p:nvPr/>
          </p:nvSpPr>
          <p:spPr bwMode="auto">
            <a:xfrm>
              <a:off x="3330575" y="4085680"/>
              <a:ext cx="533400" cy="7869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/>
              <a:r>
                <a:rPr lang="en-US" sz="4400" dirty="0" smtClean="0">
                  <a:solidFill>
                    <a:srgbClr val="008000"/>
                  </a:solidFill>
                  <a:latin typeface="Comic Sans MS" pitchFamily="66" charset="0"/>
                </a:rPr>
                <a:t>1</a:t>
              </a:r>
              <a:endParaRPr lang="en-US" sz="4000" dirty="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28" name="Text Box 29"/>
            <p:cNvSpPr txBox="1">
              <a:spLocks noChangeArrowheads="1"/>
            </p:cNvSpPr>
            <p:nvPr/>
          </p:nvSpPr>
          <p:spPr bwMode="auto">
            <a:xfrm>
              <a:off x="5845175" y="4089896"/>
              <a:ext cx="533400" cy="7869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/>
              <a:r>
                <a:rPr lang="en-US" sz="4400" dirty="0" smtClean="0">
                  <a:solidFill>
                    <a:srgbClr val="008000"/>
                  </a:solidFill>
                  <a:latin typeface="Comic Sans MS" pitchFamily="66" charset="0"/>
                </a:rPr>
                <a:t>1</a:t>
              </a:r>
              <a:endParaRPr lang="en-US" sz="4000" dirty="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29" name="Text Box 29"/>
            <p:cNvSpPr txBox="1">
              <a:spLocks noChangeArrowheads="1"/>
            </p:cNvSpPr>
            <p:nvPr/>
          </p:nvSpPr>
          <p:spPr bwMode="auto">
            <a:xfrm>
              <a:off x="6972300" y="4089896"/>
              <a:ext cx="533400" cy="7869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/>
              <a:r>
                <a:rPr lang="en-US" sz="4400" dirty="0" smtClean="0">
                  <a:solidFill>
                    <a:srgbClr val="008000"/>
                  </a:solidFill>
                  <a:latin typeface="Comic Sans MS" pitchFamily="66" charset="0"/>
                </a:rPr>
                <a:t>1</a:t>
              </a:r>
              <a:endParaRPr lang="en-US" sz="4000" dirty="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</p:grpSp>
      <p:sp>
        <p:nvSpPr>
          <p:cNvPr id="63" name="Text Box 30"/>
          <p:cNvSpPr txBox="1">
            <a:spLocks noChangeArrowheads="1"/>
          </p:cNvSpPr>
          <p:nvPr/>
        </p:nvSpPr>
        <p:spPr bwMode="auto">
          <a:xfrm>
            <a:off x="1905000" y="2507159"/>
            <a:ext cx="5333511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0011000000100100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2.59259E-6 L -1.94444E-6 -0.08449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2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3.7037E-7 L -1.38889E-6 -0.08495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10W.</a:t>
            </a:r>
            <a:fld id="{F6382285-46B9-4638-A756-AEAB0B54955F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Bijection</a:t>
            </a:r>
            <a:r>
              <a:rPr lang="en-US" dirty="0" smtClean="0"/>
              <a:t> from 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A</a:t>
            </a:r>
            <a:r>
              <a:rPr lang="en-US" dirty="0" smtClean="0"/>
              <a:t> to </a:t>
            </a:r>
            <a:r>
              <a:rPr lang="en-US" dirty="0" smtClean="0">
                <a:solidFill>
                  <a:srgbClr val="008000"/>
                </a:solidFill>
              </a:rPr>
              <a:t>B</a:t>
            </a:r>
          </a:p>
        </p:txBody>
      </p:sp>
      <p:sp>
        <p:nvSpPr>
          <p:cNvPr id="11269" name="Text Box 3"/>
          <p:cNvSpPr txBox="1">
            <a:spLocks noChangeArrowheads="1"/>
          </p:cNvSpPr>
          <p:nvPr/>
        </p:nvSpPr>
        <p:spPr bwMode="auto">
          <a:xfrm>
            <a:off x="392113" y="1416050"/>
            <a:ext cx="2984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 sz="3600"/>
              <a:t> </a:t>
            </a:r>
            <a:endParaRPr lang="en-US" sz="4400"/>
          </a:p>
        </p:txBody>
      </p:sp>
      <p:sp>
        <p:nvSpPr>
          <p:cNvPr id="11270" name="Text Box 7"/>
          <p:cNvSpPr txBox="1">
            <a:spLocks noChangeArrowheads="1"/>
          </p:cNvSpPr>
          <p:nvPr/>
        </p:nvSpPr>
        <p:spPr bwMode="auto">
          <a:xfrm>
            <a:off x="195263" y="1709738"/>
            <a:ext cx="8751887" cy="1471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en-US" dirty="0">
                <a:solidFill>
                  <a:srgbClr val="704B00"/>
                </a:solidFill>
                <a:latin typeface="Comic Sans MS" pitchFamily="66" charset="0"/>
              </a:rPr>
              <a:t>c</a:t>
            </a:r>
            <a:r>
              <a:rPr lang="en-US" dirty="0">
                <a:latin typeface="Comic Sans MS" pitchFamily="66" charset="0"/>
              </a:rPr>
              <a:t> chocolate, </a:t>
            </a:r>
            <a:r>
              <a:rPr lang="en-US" dirty="0">
                <a:solidFill>
                  <a:srgbClr val="FFFF00"/>
                </a:solidFill>
                <a:latin typeface="cmmib7" pitchFamily="34" charset="0"/>
              </a:rPr>
              <a:t>l</a:t>
            </a:r>
            <a:r>
              <a:rPr lang="en-US" dirty="0">
                <a:latin typeface="Comic Sans MS" pitchFamily="66" charset="0"/>
              </a:rPr>
              <a:t> lemon,</a:t>
            </a:r>
            <a:r>
              <a:rPr lang="en-US" dirty="0">
                <a:solidFill>
                  <a:srgbClr val="FF00FF"/>
                </a:solidFill>
                <a:latin typeface="Comic Sans MS" pitchFamily="66" charset="0"/>
              </a:rPr>
              <a:t> s</a:t>
            </a:r>
            <a:r>
              <a:rPr lang="en-US" dirty="0">
                <a:latin typeface="Comic Sans MS" pitchFamily="66" charset="0"/>
              </a:rPr>
              <a:t> sugar, </a:t>
            </a:r>
            <a:r>
              <a:rPr lang="en-US" dirty="0">
                <a:solidFill>
                  <a:srgbClr val="B89500"/>
                </a:solidFill>
                <a:latin typeface="Comic Sans MS" pitchFamily="66" charset="0"/>
              </a:rPr>
              <a:t>g</a:t>
            </a:r>
            <a:r>
              <a:rPr lang="en-US" dirty="0">
                <a:latin typeface="Comic Sans MS" pitchFamily="66" charset="0"/>
              </a:rPr>
              <a:t> glazed, </a:t>
            </a:r>
            <a:r>
              <a:rPr lang="en-US" dirty="0">
                <a:solidFill>
                  <a:srgbClr val="00B0F0"/>
                </a:solidFill>
                <a:latin typeface="Comic Sans MS" pitchFamily="66" charset="0"/>
              </a:rPr>
              <a:t>p</a:t>
            </a:r>
            <a:r>
              <a:rPr lang="en-US" dirty="0">
                <a:latin typeface="Comic Sans MS" pitchFamily="66" charset="0"/>
              </a:rPr>
              <a:t> plain</a:t>
            </a:r>
          </a:p>
          <a:p>
            <a:pPr marL="342900" indent="-342900" algn="ctr"/>
            <a:r>
              <a:rPr lang="en-US" sz="4800" dirty="0">
                <a:latin typeface="Comic Sans MS" pitchFamily="66" charset="0"/>
              </a:rPr>
              <a:t>maps to</a:t>
            </a:r>
          </a:p>
        </p:txBody>
      </p:sp>
      <p:sp>
        <p:nvSpPr>
          <p:cNvPr id="381961" name="Text Box 9"/>
          <p:cNvSpPr txBox="1">
            <a:spLocks noChangeArrowheads="1"/>
          </p:cNvSpPr>
          <p:nvPr/>
        </p:nvSpPr>
        <p:spPr bwMode="auto">
          <a:xfrm>
            <a:off x="1779588" y="3429000"/>
            <a:ext cx="6186309" cy="1200329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 sz="7200" dirty="0">
                <a:latin typeface="Comic Sans MS" pitchFamily="66" charset="0"/>
              </a:rPr>
              <a:t>0</a:t>
            </a:r>
            <a:r>
              <a:rPr lang="en-US" sz="7200" baseline="30000" dirty="0">
                <a:solidFill>
                  <a:srgbClr val="704B00"/>
                </a:solidFill>
                <a:latin typeface="Comic Sans MS" pitchFamily="66" charset="0"/>
              </a:rPr>
              <a:t>c</a:t>
            </a:r>
            <a:r>
              <a:rPr lang="en-US" sz="7200" dirty="0">
                <a:latin typeface="Comic Sans MS" pitchFamily="66" charset="0"/>
              </a:rPr>
              <a:t>10</a:t>
            </a:r>
            <a:r>
              <a:rPr lang="en-US" sz="7200" baseline="30000" dirty="0">
                <a:solidFill>
                  <a:srgbClr val="FFFF00"/>
                </a:solidFill>
                <a:latin typeface="cmmib7" pitchFamily="34" charset="0"/>
              </a:rPr>
              <a:t>l</a:t>
            </a:r>
            <a:r>
              <a:rPr lang="en-US" sz="7200" dirty="0">
                <a:latin typeface="Comic Sans MS" pitchFamily="66" charset="0"/>
              </a:rPr>
              <a:t>10</a:t>
            </a:r>
            <a:r>
              <a:rPr lang="en-US" sz="7200" baseline="30000" dirty="0">
                <a:solidFill>
                  <a:srgbClr val="FF00FF"/>
                </a:solidFill>
                <a:latin typeface="Comic Sans MS" pitchFamily="66" charset="0"/>
              </a:rPr>
              <a:t>s</a:t>
            </a:r>
            <a:r>
              <a:rPr lang="en-US" sz="7200" dirty="0">
                <a:latin typeface="Comic Sans MS" pitchFamily="66" charset="0"/>
              </a:rPr>
              <a:t>10</a:t>
            </a:r>
            <a:r>
              <a:rPr lang="en-US" sz="7200" baseline="30000" dirty="0">
                <a:solidFill>
                  <a:srgbClr val="B89500"/>
                </a:solidFill>
                <a:latin typeface="Comic Sans MS" pitchFamily="66" charset="0"/>
              </a:rPr>
              <a:t>g</a:t>
            </a:r>
            <a:r>
              <a:rPr lang="en-US" sz="7200" dirty="0">
                <a:latin typeface="Comic Sans MS" pitchFamily="66" charset="0"/>
              </a:rPr>
              <a:t>10</a:t>
            </a:r>
            <a:r>
              <a:rPr lang="en-US" sz="7200" baseline="30000" dirty="0">
                <a:solidFill>
                  <a:srgbClr val="00B0F0"/>
                </a:solidFill>
                <a:latin typeface="Comic Sans MS" pitchFamily="66" charset="0"/>
              </a:rPr>
              <a:t>p</a:t>
            </a:r>
          </a:p>
        </p:txBody>
      </p:sp>
      <p:graphicFrame>
        <p:nvGraphicFramePr>
          <p:cNvPr id="381962" name="Object 10"/>
          <p:cNvGraphicFramePr>
            <a:graphicFrameLocks noChangeAspect="1"/>
          </p:cNvGraphicFramePr>
          <p:nvPr/>
        </p:nvGraphicFramePr>
        <p:xfrm>
          <a:off x="3128962" y="4800600"/>
          <a:ext cx="2886075" cy="156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1" name="Equation" r:id="rId4" imgW="469800" imgH="253800" progId="Equation.DSMT4">
                  <p:embed/>
                </p:oleObj>
              </mc:Choice>
              <mc:Fallback>
                <p:oleObj name="Equation" r:id="rId4" imgW="469800" imgH="2538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8962" y="4800600"/>
                        <a:ext cx="2886075" cy="1560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90563" y="4800600"/>
            <a:ext cx="7553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so</a:t>
            </a:r>
            <a:endParaRPr lang="en-US" sz="4400" dirty="0"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81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81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1961" grpId="0"/>
      <p:bldP spid="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10W.</a:t>
            </a:r>
            <a:fld id="{617C8E69-851E-4C8D-9C42-AE5C16D8F86B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385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Pigeonhole</a:t>
            </a:r>
            <a:r>
              <a:rPr lang="en-US" dirty="0"/>
              <a:t> Principle</a:t>
            </a:r>
          </a:p>
        </p:txBody>
      </p:sp>
      <p:sp>
        <p:nvSpPr>
          <p:cNvPr id="385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676400"/>
            <a:ext cx="8991600" cy="3657600"/>
          </a:xfrm>
        </p:spPr>
        <p:txBody>
          <a:bodyPr/>
          <a:lstStyle/>
          <a:p>
            <a:pPr>
              <a:buFontTx/>
              <a:buNone/>
            </a:pPr>
            <a:r>
              <a:rPr lang="en-US" sz="4000" dirty="0"/>
              <a:t>Mapping Rule</a:t>
            </a:r>
            <a:r>
              <a:rPr lang="en-US" sz="4000" dirty="0" smtClean="0"/>
              <a:t>: total </a:t>
            </a:r>
            <a:r>
              <a:rPr lang="en-US" sz="4400" dirty="0" smtClean="0">
                <a:solidFill>
                  <a:srgbClr val="008000"/>
                </a:solidFill>
              </a:rPr>
              <a:t>injection</a:t>
            </a:r>
            <a:r>
              <a:rPr lang="en-US" sz="4400" dirty="0" smtClean="0"/>
              <a:t> from </a:t>
            </a:r>
          </a:p>
          <a:p>
            <a:pPr>
              <a:buFontTx/>
              <a:buNone/>
            </a:pPr>
            <a:r>
              <a:rPr lang="en-US" sz="4400" dirty="0" smtClean="0">
                <a:solidFill>
                  <a:srgbClr val="0033CC"/>
                </a:solidFill>
              </a:rPr>
              <a:t>A</a:t>
            </a:r>
            <a:r>
              <a:rPr lang="en-US" sz="4400" dirty="0" smtClean="0"/>
              <a:t> </a:t>
            </a:r>
            <a:r>
              <a:rPr lang="en-US" sz="4400" dirty="0"/>
              <a:t>to </a:t>
            </a:r>
            <a:r>
              <a:rPr lang="en-US" sz="4400" dirty="0" smtClean="0">
                <a:solidFill>
                  <a:srgbClr val="0033CC"/>
                </a:solidFill>
              </a:rPr>
              <a:t>B</a:t>
            </a:r>
            <a:r>
              <a:rPr lang="en-US" sz="4400" dirty="0" smtClean="0"/>
              <a:t> implies </a:t>
            </a:r>
            <a:r>
              <a:rPr lang="en-US" sz="4400" dirty="0"/>
              <a:t>|</a:t>
            </a:r>
            <a:r>
              <a:rPr lang="en-US" sz="4400" dirty="0">
                <a:solidFill>
                  <a:srgbClr val="0033CC"/>
                </a:solidFill>
              </a:rPr>
              <a:t>A</a:t>
            </a:r>
            <a:r>
              <a:rPr lang="en-US" sz="4400" dirty="0" smtClean="0"/>
              <a:t>|</a:t>
            </a:r>
            <a:r>
              <a:rPr lang="en-US" sz="4400" b="1" dirty="0" smtClean="0">
                <a:latin typeface="cmsy10" pitchFamily="34" charset="0"/>
              </a:rPr>
              <a:t>·</a:t>
            </a:r>
            <a:r>
              <a:rPr lang="en-US" sz="4400" dirty="0" smtClean="0"/>
              <a:t>|</a:t>
            </a:r>
            <a:r>
              <a:rPr lang="en-US" sz="4400" dirty="0">
                <a:solidFill>
                  <a:srgbClr val="0033CC"/>
                </a:solidFill>
              </a:rPr>
              <a:t>B</a:t>
            </a:r>
            <a:r>
              <a:rPr lang="en-US" sz="4400" dirty="0" smtClean="0"/>
              <a:t>|</a:t>
            </a:r>
            <a:r>
              <a:rPr lang="en-US" sz="4800" dirty="0" smtClean="0"/>
              <a:t>.   </a:t>
            </a:r>
            <a:endParaRPr lang="en-US" sz="4800" dirty="0"/>
          </a:p>
          <a:p>
            <a:pPr>
              <a:buFontTx/>
              <a:buNone/>
            </a:pPr>
            <a:r>
              <a:rPr lang="en-US" sz="4800" dirty="0"/>
              <a:t>     </a:t>
            </a:r>
            <a:r>
              <a:rPr lang="en-US" sz="4800" dirty="0" smtClean="0"/>
              <a:t>If  </a:t>
            </a:r>
            <a:r>
              <a:rPr lang="en-US" sz="4800" dirty="0"/>
              <a:t>|</a:t>
            </a:r>
            <a:r>
              <a:rPr lang="en-US" sz="4800" dirty="0">
                <a:solidFill>
                  <a:srgbClr val="0033CC"/>
                </a:solidFill>
              </a:rPr>
              <a:t>A</a:t>
            </a:r>
            <a:r>
              <a:rPr lang="en-US" sz="4800" dirty="0"/>
              <a:t>|</a:t>
            </a:r>
            <a:r>
              <a:rPr lang="en-US" sz="4800" b="1" dirty="0" smtClean="0">
                <a:latin typeface="Euclid Symbol" charset="2"/>
                <a:cs typeface="Euclid Symbol" charset="2"/>
              </a:rPr>
              <a:t> &gt;</a:t>
            </a:r>
            <a:r>
              <a:rPr lang="en-US" sz="4800" dirty="0" smtClean="0"/>
              <a:t> </a:t>
            </a:r>
            <a:r>
              <a:rPr lang="en-US" sz="4800" dirty="0"/>
              <a:t>|</a:t>
            </a:r>
            <a:r>
              <a:rPr lang="en-US" sz="4800" dirty="0">
                <a:solidFill>
                  <a:srgbClr val="0033CC"/>
                </a:solidFill>
              </a:rPr>
              <a:t>B</a:t>
            </a:r>
            <a:r>
              <a:rPr lang="en-US" sz="4800" dirty="0"/>
              <a:t>| , then</a:t>
            </a:r>
          </a:p>
          <a:p>
            <a:pPr algn="ctr">
              <a:buFontTx/>
              <a:buNone/>
            </a:pPr>
            <a:r>
              <a:rPr lang="en-US" sz="4800" dirty="0">
                <a:solidFill>
                  <a:schemeClr val="accent2"/>
                </a:solidFill>
              </a:rPr>
              <a:t>no injection</a:t>
            </a:r>
            <a:r>
              <a:rPr lang="en-US" sz="4800" dirty="0">
                <a:solidFill>
                  <a:srgbClr val="008000"/>
                </a:solidFill>
              </a:rPr>
              <a:t> </a:t>
            </a:r>
            <a:r>
              <a:rPr lang="en-US" sz="4800" dirty="0"/>
              <a:t>from </a:t>
            </a:r>
            <a:r>
              <a:rPr lang="en-US" sz="4800" dirty="0">
                <a:solidFill>
                  <a:srgbClr val="0033CC"/>
                </a:solidFill>
              </a:rPr>
              <a:t>A</a:t>
            </a:r>
            <a:r>
              <a:rPr lang="en-US" sz="4800" dirty="0"/>
              <a:t> to </a:t>
            </a:r>
            <a:r>
              <a:rPr lang="en-US" sz="4800" dirty="0">
                <a:solidFill>
                  <a:srgbClr val="0033CC"/>
                </a:solidFill>
              </a:rPr>
              <a:t>B</a:t>
            </a:r>
            <a:r>
              <a:rPr lang="en-US" sz="4800" dirty="0"/>
              <a:t>.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762000" y="3429000"/>
            <a:ext cx="7772400" cy="1676400"/>
          </a:xfrm>
          <a:prstGeom prst="rect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620000" y="6597650"/>
            <a:ext cx="1524000" cy="261610"/>
          </a:xfrm>
          <a:noFill/>
        </p:spPr>
        <p:txBody>
          <a:bodyPr/>
          <a:lstStyle/>
          <a:p>
            <a:r>
              <a:rPr lang="en-US" sz="1100" dirty="0" err="1" smtClean="0"/>
              <a:t>lec</a:t>
            </a:r>
            <a:r>
              <a:rPr lang="en-US" sz="1100" dirty="0" smtClean="0"/>
              <a:t> </a:t>
            </a:r>
            <a:r>
              <a:rPr lang="en-US" sz="1100" dirty="0" smtClean="0"/>
              <a:t>10W.</a:t>
            </a:r>
            <a:fld id="{8F3B4E78-0FD9-4D6D-9794-087966C32840}" type="slidenum">
              <a:rPr lang="en-US" sz="1100" smtClean="0"/>
              <a:pPr/>
              <a:t>3</a:t>
            </a:fld>
            <a:endParaRPr lang="en-US" sz="1100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/>
              <a:t>Counting in </a:t>
            </a:r>
            <a:r>
              <a:rPr lang="en-US" sz="4400" dirty="0" smtClean="0">
                <a:solidFill>
                  <a:srgbClr val="008000"/>
                </a:solidFill>
              </a:rPr>
              <a:t>Games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533400" y="1981200"/>
            <a:ext cx="8167689" cy="1374775"/>
            <a:chOff x="269875" y="3063875"/>
            <a:chExt cx="7502526" cy="1374775"/>
          </a:xfrm>
        </p:grpSpPr>
        <p:sp>
          <p:nvSpPr>
            <p:cNvPr id="15368" name="Rectangle 10"/>
            <p:cNvSpPr>
              <a:spLocks noChangeArrowheads="1"/>
            </p:cNvSpPr>
            <p:nvPr/>
          </p:nvSpPr>
          <p:spPr bwMode="auto">
            <a:xfrm>
              <a:off x="1150939" y="3063875"/>
              <a:ext cx="6621462" cy="137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>
                <a:lnSpc>
                  <a:spcPct val="90000"/>
                </a:lnSpc>
                <a:buFontTx/>
                <a:buChar char="•"/>
              </a:pPr>
              <a:r>
                <a:rPr lang="en-US" sz="4000" dirty="0" smtClean="0">
                  <a:latin typeface="Comic Sans MS" pitchFamily="66" charset="0"/>
                </a:rPr>
                <a:t># </a:t>
              </a:r>
              <a:r>
                <a:rPr lang="en-US" sz="4000" dirty="0">
                  <a:solidFill>
                    <a:srgbClr val="0066FF"/>
                  </a:solidFill>
                  <a:latin typeface="Comic Sans MS" pitchFamily="66" charset="0"/>
                </a:rPr>
                <a:t>different chess </a:t>
              </a:r>
              <a:r>
                <a:rPr lang="en-US" sz="4000" dirty="0" smtClean="0">
                  <a:solidFill>
                    <a:srgbClr val="0066FF"/>
                  </a:solidFill>
                  <a:latin typeface="Comic Sans MS" pitchFamily="66" charset="0"/>
                </a:rPr>
                <a:t>positions</a:t>
              </a:r>
            </a:p>
            <a:p>
              <a:pPr marL="342900" indent="-342900">
                <a:lnSpc>
                  <a:spcPct val="90000"/>
                </a:lnSpc>
              </a:pPr>
              <a:r>
                <a:rPr lang="en-US" sz="4000" dirty="0" smtClean="0">
                  <a:latin typeface="Comic Sans MS" pitchFamily="66" charset="0"/>
                </a:rPr>
                <a:t>      after </a:t>
              </a:r>
              <a:r>
                <a:rPr lang="en-US" sz="4000" dirty="0">
                  <a:solidFill>
                    <a:schemeClr val="accent5">
                      <a:lumMod val="50000"/>
                    </a:schemeClr>
                  </a:solidFill>
                  <a:latin typeface="Comic Sans MS" pitchFamily="66" charset="0"/>
                </a:rPr>
                <a:t>n</a:t>
              </a:r>
              <a:r>
                <a:rPr lang="en-US" sz="4000" dirty="0">
                  <a:latin typeface="Comic Sans MS" pitchFamily="66" charset="0"/>
                </a:rPr>
                <a:t> </a:t>
              </a:r>
              <a:r>
                <a:rPr lang="en-US" sz="4000" dirty="0" smtClean="0">
                  <a:latin typeface="Comic Sans MS" pitchFamily="66" charset="0"/>
                </a:rPr>
                <a:t> moves</a:t>
              </a:r>
              <a:r>
                <a:rPr lang="en-US" sz="4000" dirty="0">
                  <a:latin typeface="Comic Sans MS" pitchFamily="66" charset="0"/>
                </a:rPr>
                <a:t>?</a:t>
              </a:r>
            </a:p>
          </p:txBody>
        </p:sp>
        <p:pic>
          <p:nvPicPr>
            <p:cNvPr id="15369" name="Picture 11" descr="chess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69875" y="3108325"/>
              <a:ext cx="881063" cy="901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3" name="Group 12"/>
          <p:cNvGrpSpPr/>
          <p:nvPr/>
        </p:nvGrpSpPr>
        <p:grpSpPr>
          <a:xfrm>
            <a:off x="457200" y="3657600"/>
            <a:ext cx="7183437" cy="1371600"/>
            <a:chOff x="893763" y="685800"/>
            <a:chExt cx="7183437" cy="1371600"/>
          </a:xfrm>
        </p:grpSpPr>
        <p:pic>
          <p:nvPicPr>
            <p:cNvPr id="14" name="Picture 4" descr="cube"/>
            <p:cNvPicPr>
              <a:picLocks noChangeAspect="1" noChangeArrowheads="1" noCrop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893763" y="685800"/>
              <a:ext cx="1155700" cy="1155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" name="Rectangle 5"/>
            <p:cNvSpPr>
              <a:spLocks noChangeArrowheads="1"/>
            </p:cNvSpPr>
            <p:nvPr/>
          </p:nvSpPr>
          <p:spPr bwMode="auto">
            <a:xfrm>
              <a:off x="2049463" y="685800"/>
              <a:ext cx="6027737" cy="1371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>
                <a:lnSpc>
                  <a:spcPct val="90000"/>
                </a:lnSpc>
                <a:buFontTx/>
                <a:buChar char="•"/>
              </a:pPr>
              <a:r>
                <a:rPr lang="en-US" sz="4000" dirty="0" smtClean="0">
                  <a:latin typeface="Comic Sans MS" pitchFamily="66" charset="0"/>
                </a:rPr>
                <a:t># </a:t>
              </a:r>
              <a:r>
                <a:rPr lang="en-US" sz="4000" dirty="0">
                  <a:solidFill>
                    <a:srgbClr val="0066FF"/>
                  </a:solidFill>
                  <a:latin typeface="Comic Sans MS" pitchFamily="66" charset="0"/>
                </a:rPr>
                <a:t>different </a:t>
              </a:r>
              <a:r>
                <a:rPr lang="en-US" sz="4000" dirty="0" smtClean="0">
                  <a:solidFill>
                    <a:srgbClr val="0066FF"/>
                  </a:solidFill>
                  <a:latin typeface="Comic Sans MS" pitchFamily="66" charset="0"/>
                </a:rPr>
                <a:t>positions</a:t>
              </a:r>
              <a:r>
                <a:rPr lang="en-US" sz="4000" dirty="0" smtClean="0">
                  <a:latin typeface="Comic Sans MS" pitchFamily="66" charset="0"/>
                </a:rPr>
                <a:t> </a:t>
              </a:r>
            </a:p>
            <a:p>
              <a:pPr marL="342900" indent="-342900">
                <a:lnSpc>
                  <a:spcPct val="90000"/>
                </a:lnSpc>
              </a:pPr>
              <a:r>
                <a:rPr lang="en-US" sz="4000" dirty="0">
                  <a:latin typeface="Comic Sans MS" pitchFamily="66" charset="0"/>
                </a:rPr>
                <a:t> </a:t>
              </a:r>
              <a:r>
                <a:rPr lang="en-US" sz="4000" dirty="0" smtClean="0">
                  <a:latin typeface="Comic Sans MS" pitchFamily="66" charset="0"/>
                </a:rPr>
                <a:t>     for </a:t>
              </a:r>
              <a:r>
                <a:rPr lang="en-US" sz="4000" dirty="0">
                  <a:latin typeface="Comic Sans MS" pitchFamily="66" charset="0"/>
                </a:rPr>
                <a:t>a Rubik’s cube?</a:t>
              </a:r>
            </a:p>
          </p:txBody>
        </p:sp>
      </p:grp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10W.</a:t>
            </a:r>
            <a:fld id="{845CA0E0-B8FA-42CB-A503-BCBE39D9C5F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369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Pigeonhole Principle</a:t>
            </a:r>
          </a:p>
        </p:txBody>
      </p:sp>
      <p:sp>
        <p:nvSpPr>
          <p:cNvPr id="369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2750" y="1447800"/>
            <a:ext cx="7905750" cy="3886200"/>
          </a:xfrm>
        </p:spPr>
        <p:txBody>
          <a:bodyPr/>
          <a:lstStyle/>
          <a:p>
            <a:pPr>
              <a:buFontTx/>
              <a:buNone/>
            </a:pPr>
            <a:r>
              <a:rPr lang="en-US" sz="5400"/>
              <a:t>If </a:t>
            </a:r>
            <a:r>
              <a:rPr lang="en-US" sz="5400">
                <a:solidFill>
                  <a:srgbClr val="3333CC"/>
                </a:solidFill>
              </a:rPr>
              <a:t>more</a:t>
            </a:r>
            <a:r>
              <a:rPr lang="en-US" sz="5400" i="1"/>
              <a:t> </a:t>
            </a:r>
            <a:r>
              <a:rPr lang="en-US" sz="5400"/>
              <a:t>pigeons</a:t>
            </a:r>
          </a:p>
          <a:p>
            <a:pPr>
              <a:buFontTx/>
              <a:buNone/>
            </a:pPr>
            <a:endParaRPr lang="en-US" sz="4800"/>
          </a:p>
          <a:p>
            <a:pPr>
              <a:buFontTx/>
              <a:buNone/>
            </a:pPr>
            <a:r>
              <a:rPr lang="en-US" sz="5400"/>
              <a:t>than pigeonholes,</a:t>
            </a:r>
          </a:p>
          <a:p>
            <a:pPr>
              <a:buFontTx/>
              <a:buNone/>
            </a:pPr>
            <a:endParaRPr lang="en-US" sz="540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12750" y="2590800"/>
            <a:ext cx="8489950" cy="800100"/>
            <a:chOff x="260" y="1712"/>
            <a:chExt cx="5348" cy="504"/>
          </a:xfrm>
        </p:grpSpPr>
        <p:pic>
          <p:nvPicPr>
            <p:cNvPr id="369669" name="Picture 5" descr="j0109541[1]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60" y="1712"/>
              <a:ext cx="1005" cy="504"/>
            </a:xfrm>
            <a:prstGeom prst="rect">
              <a:avLst/>
            </a:prstGeom>
            <a:noFill/>
          </p:spPr>
        </p:pic>
        <p:pic>
          <p:nvPicPr>
            <p:cNvPr id="369670" name="Picture 6" descr="j0109541[1]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340" y="1712"/>
              <a:ext cx="1005" cy="504"/>
            </a:xfrm>
            <a:prstGeom prst="rect">
              <a:avLst/>
            </a:prstGeom>
            <a:noFill/>
          </p:spPr>
        </p:pic>
        <p:pic>
          <p:nvPicPr>
            <p:cNvPr id="369671" name="Picture 7" descr="j0109541[1]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444" y="1712"/>
              <a:ext cx="1005" cy="504"/>
            </a:xfrm>
            <a:prstGeom prst="rect">
              <a:avLst/>
            </a:prstGeom>
            <a:noFill/>
          </p:spPr>
        </p:pic>
        <p:pic>
          <p:nvPicPr>
            <p:cNvPr id="369672" name="Picture 8" descr="j0109541[1]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532" y="1712"/>
              <a:ext cx="1005" cy="504"/>
            </a:xfrm>
            <a:prstGeom prst="rect">
              <a:avLst/>
            </a:prstGeom>
            <a:noFill/>
          </p:spPr>
        </p:pic>
        <p:pic>
          <p:nvPicPr>
            <p:cNvPr id="369673" name="Picture 9" descr="j0109541[1]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603" y="1712"/>
              <a:ext cx="1005" cy="504"/>
            </a:xfrm>
            <a:prstGeom prst="rect">
              <a:avLst/>
            </a:prstGeom>
            <a:noFill/>
          </p:spPr>
        </p:pic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635000" y="4495800"/>
            <a:ext cx="7823200" cy="1117600"/>
            <a:chOff x="616" y="3136"/>
            <a:chExt cx="4928" cy="704"/>
          </a:xfrm>
        </p:grpSpPr>
        <p:grpSp>
          <p:nvGrpSpPr>
            <p:cNvPr id="4" name="Group 11"/>
            <p:cNvGrpSpPr>
              <a:grpSpLocks/>
            </p:cNvGrpSpPr>
            <p:nvPr/>
          </p:nvGrpSpPr>
          <p:grpSpPr bwMode="auto">
            <a:xfrm>
              <a:off x="616" y="3144"/>
              <a:ext cx="1088" cy="696"/>
              <a:chOff x="768" y="3328"/>
              <a:chExt cx="504" cy="496"/>
            </a:xfrm>
          </p:grpSpPr>
          <p:sp>
            <p:nvSpPr>
              <p:cNvPr id="369676" name="Line 12"/>
              <p:cNvSpPr>
                <a:spLocks noChangeShapeType="1"/>
              </p:cNvSpPr>
              <p:nvPr/>
            </p:nvSpPr>
            <p:spPr bwMode="auto">
              <a:xfrm>
                <a:off x="768" y="3336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677" name="Line 13"/>
              <p:cNvSpPr>
                <a:spLocks noChangeShapeType="1"/>
              </p:cNvSpPr>
              <p:nvPr/>
            </p:nvSpPr>
            <p:spPr bwMode="auto">
              <a:xfrm>
                <a:off x="1272" y="3328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369678" name="AutoShape 14"/>
              <p:cNvCxnSpPr>
                <a:cxnSpLocks noChangeShapeType="1"/>
                <a:stCxn id="369676" idx="1"/>
                <a:endCxn id="369677" idx="1"/>
              </p:cNvCxnSpPr>
              <p:nvPr/>
            </p:nvCxnSpPr>
            <p:spPr bwMode="auto">
              <a:xfrm flipV="1">
                <a:off x="768" y="3816"/>
                <a:ext cx="504" cy="8"/>
              </a:xfrm>
              <a:prstGeom prst="straightConnector1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</p:cxnSp>
        </p:grpSp>
        <p:grpSp>
          <p:nvGrpSpPr>
            <p:cNvPr id="5" name="Group 15"/>
            <p:cNvGrpSpPr>
              <a:grpSpLocks/>
            </p:cNvGrpSpPr>
            <p:nvPr/>
          </p:nvGrpSpPr>
          <p:grpSpPr bwMode="auto">
            <a:xfrm>
              <a:off x="1896" y="3144"/>
              <a:ext cx="1088" cy="696"/>
              <a:chOff x="768" y="3328"/>
              <a:chExt cx="504" cy="496"/>
            </a:xfrm>
          </p:grpSpPr>
          <p:sp>
            <p:nvSpPr>
              <p:cNvPr id="369680" name="Line 16"/>
              <p:cNvSpPr>
                <a:spLocks noChangeShapeType="1"/>
              </p:cNvSpPr>
              <p:nvPr/>
            </p:nvSpPr>
            <p:spPr bwMode="auto">
              <a:xfrm>
                <a:off x="768" y="3336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681" name="Line 17"/>
              <p:cNvSpPr>
                <a:spLocks noChangeShapeType="1"/>
              </p:cNvSpPr>
              <p:nvPr/>
            </p:nvSpPr>
            <p:spPr bwMode="auto">
              <a:xfrm>
                <a:off x="1272" y="3328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369682" name="AutoShape 18"/>
              <p:cNvCxnSpPr>
                <a:cxnSpLocks noChangeShapeType="1"/>
                <a:stCxn id="369680" idx="1"/>
                <a:endCxn id="369681" idx="1"/>
              </p:cNvCxnSpPr>
              <p:nvPr/>
            </p:nvCxnSpPr>
            <p:spPr bwMode="auto">
              <a:xfrm flipV="1">
                <a:off x="768" y="3816"/>
                <a:ext cx="504" cy="8"/>
              </a:xfrm>
              <a:prstGeom prst="straightConnector1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</p:cxnSp>
        </p:grpSp>
        <p:grpSp>
          <p:nvGrpSpPr>
            <p:cNvPr id="6" name="Group 19"/>
            <p:cNvGrpSpPr>
              <a:grpSpLocks/>
            </p:cNvGrpSpPr>
            <p:nvPr/>
          </p:nvGrpSpPr>
          <p:grpSpPr bwMode="auto">
            <a:xfrm>
              <a:off x="3160" y="3136"/>
              <a:ext cx="1088" cy="696"/>
              <a:chOff x="768" y="3328"/>
              <a:chExt cx="504" cy="496"/>
            </a:xfrm>
          </p:grpSpPr>
          <p:sp>
            <p:nvSpPr>
              <p:cNvPr id="369684" name="Line 20"/>
              <p:cNvSpPr>
                <a:spLocks noChangeShapeType="1"/>
              </p:cNvSpPr>
              <p:nvPr/>
            </p:nvSpPr>
            <p:spPr bwMode="auto">
              <a:xfrm>
                <a:off x="768" y="3336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685" name="Line 21"/>
              <p:cNvSpPr>
                <a:spLocks noChangeShapeType="1"/>
              </p:cNvSpPr>
              <p:nvPr/>
            </p:nvSpPr>
            <p:spPr bwMode="auto">
              <a:xfrm>
                <a:off x="1272" y="3328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369686" name="AutoShape 22"/>
              <p:cNvCxnSpPr>
                <a:cxnSpLocks noChangeShapeType="1"/>
                <a:stCxn id="369684" idx="1"/>
                <a:endCxn id="369685" idx="1"/>
              </p:cNvCxnSpPr>
              <p:nvPr/>
            </p:nvCxnSpPr>
            <p:spPr bwMode="auto">
              <a:xfrm flipV="1">
                <a:off x="768" y="3816"/>
                <a:ext cx="504" cy="8"/>
              </a:xfrm>
              <a:prstGeom prst="straightConnector1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</p:cxnSp>
        </p:grpSp>
        <p:grpSp>
          <p:nvGrpSpPr>
            <p:cNvPr id="7" name="Group 23"/>
            <p:cNvGrpSpPr>
              <a:grpSpLocks/>
            </p:cNvGrpSpPr>
            <p:nvPr/>
          </p:nvGrpSpPr>
          <p:grpSpPr bwMode="auto">
            <a:xfrm>
              <a:off x="4456" y="3144"/>
              <a:ext cx="1088" cy="696"/>
              <a:chOff x="768" y="3328"/>
              <a:chExt cx="504" cy="496"/>
            </a:xfrm>
          </p:grpSpPr>
          <p:sp>
            <p:nvSpPr>
              <p:cNvPr id="369688" name="Line 24"/>
              <p:cNvSpPr>
                <a:spLocks noChangeShapeType="1"/>
              </p:cNvSpPr>
              <p:nvPr/>
            </p:nvSpPr>
            <p:spPr bwMode="auto">
              <a:xfrm>
                <a:off x="768" y="3336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689" name="Line 25"/>
              <p:cNvSpPr>
                <a:spLocks noChangeShapeType="1"/>
              </p:cNvSpPr>
              <p:nvPr/>
            </p:nvSpPr>
            <p:spPr bwMode="auto">
              <a:xfrm>
                <a:off x="1272" y="3328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369690" name="AutoShape 26"/>
              <p:cNvCxnSpPr>
                <a:cxnSpLocks noChangeShapeType="1"/>
                <a:stCxn id="369688" idx="1"/>
                <a:endCxn id="369689" idx="1"/>
              </p:cNvCxnSpPr>
              <p:nvPr/>
            </p:nvCxnSpPr>
            <p:spPr bwMode="auto">
              <a:xfrm flipV="1">
                <a:off x="768" y="3816"/>
                <a:ext cx="504" cy="8"/>
              </a:xfrm>
              <a:prstGeom prst="straightConnector1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</p:cxnSp>
        </p:grpSp>
      </p:grp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10W.</a:t>
            </a:r>
            <a:fld id="{64FB21FE-007D-46D2-81F9-0E7997E4EF8F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370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Pigeonhole Principle</a:t>
            </a:r>
          </a:p>
        </p:txBody>
      </p:sp>
      <p:sp>
        <p:nvSpPr>
          <p:cNvPr id="370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399" y="1447800"/>
            <a:ext cx="8153401" cy="2362200"/>
          </a:xfrm>
        </p:spPr>
        <p:txBody>
          <a:bodyPr/>
          <a:lstStyle/>
          <a:p>
            <a:pPr>
              <a:buFontTx/>
              <a:buNone/>
            </a:pPr>
            <a:r>
              <a:rPr lang="en-US" sz="6000" dirty="0"/>
              <a:t>then </a:t>
            </a:r>
            <a:r>
              <a:rPr lang="en-US" sz="6000" dirty="0">
                <a:solidFill>
                  <a:srgbClr val="3333CC"/>
                </a:solidFill>
              </a:rPr>
              <a:t>some hole </a:t>
            </a:r>
            <a:r>
              <a:rPr lang="en-US" sz="6000" dirty="0"/>
              <a:t>must have</a:t>
            </a:r>
            <a:r>
              <a:rPr lang="en-US" sz="6000" dirty="0" smtClean="0"/>
              <a:t> </a:t>
            </a:r>
            <a:r>
              <a:rPr lang="en-US" sz="6000" b="1" dirty="0" smtClean="0">
                <a:solidFill>
                  <a:srgbClr val="008000"/>
                </a:solidFill>
                <a:latin typeface="Euclid Symbol" charset="2"/>
                <a:cs typeface="Euclid Symbol" charset="2"/>
              </a:rPr>
              <a:t>≥</a:t>
            </a:r>
            <a:r>
              <a:rPr lang="en-US" sz="6000" dirty="0" smtClean="0"/>
              <a:t> </a:t>
            </a:r>
            <a:r>
              <a:rPr lang="en-US" sz="6000" dirty="0">
                <a:solidFill>
                  <a:srgbClr val="008000"/>
                </a:solidFill>
              </a:rPr>
              <a:t>two</a:t>
            </a:r>
            <a:r>
              <a:rPr lang="en-US" sz="6000" dirty="0"/>
              <a:t> pigeons!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35000" y="3937000"/>
            <a:ext cx="7823200" cy="1625600"/>
            <a:chOff x="616" y="2744"/>
            <a:chExt cx="4928" cy="1024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616" y="3072"/>
              <a:ext cx="1088" cy="696"/>
              <a:chOff x="768" y="3328"/>
              <a:chExt cx="504" cy="496"/>
            </a:xfrm>
          </p:grpSpPr>
          <p:sp>
            <p:nvSpPr>
              <p:cNvPr id="370694" name="Line 6"/>
              <p:cNvSpPr>
                <a:spLocks noChangeShapeType="1"/>
              </p:cNvSpPr>
              <p:nvPr/>
            </p:nvSpPr>
            <p:spPr bwMode="auto">
              <a:xfrm>
                <a:off x="768" y="3336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0695" name="Line 7"/>
              <p:cNvSpPr>
                <a:spLocks noChangeShapeType="1"/>
              </p:cNvSpPr>
              <p:nvPr/>
            </p:nvSpPr>
            <p:spPr bwMode="auto">
              <a:xfrm>
                <a:off x="1272" y="3328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370696" name="AutoShape 8"/>
              <p:cNvCxnSpPr>
                <a:cxnSpLocks noChangeShapeType="1"/>
                <a:stCxn id="370694" idx="1"/>
                <a:endCxn id="370695" idx="1"/>
              </p:cNvCxnSpPr>
              <p:nvPr/>
            </p:nvCxnSpPr>
            <p:spPr bwMode="auto">
              <a:xfrm flipV="1">
                <a:off x="768" y="3816"/>
                <a:ext cx="504" cy="8"/>
              </a:xfrm>
              <a:prstGeom prst="straightConnector1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</p:cxnSp>
        </p:grpSp>
        <p:grpSp>
          <p:nvGrpSpPr>
            <p:cNvPr id="4" name="Group 9"/>
            <p:cNvGrpSpPr>
              <a:grpSpLocks/>
            </p:cNvGrpSpPr>
            <p:nvPr/>
          </p:nvGrpSpPr>
          <p:grpSpPr bwMode="auto">
            <a:xfrm>
              <a:off x="1896" y="3072"/>
              <a:ext cx="1088" cy="696"/>
              <a:chOff x="768" y="3328"/>
              <a:chExt cx="504" cy="496"/>
            </a:xfrm>
          </p:grpSpPr>
          <p:sp>
            <p:nvSpPr>
              <p:cNvPr id="370698" name="Line 10"/>
              <p:cNvSpPr>
                <a:spLocks noChangeShapeType="1"/>
              </p:cNvSpPr>
              <p:nvPr/>
            </p:nvSpPr>
            <p:spPr bwMode="auto">
              <a:xfrm>
                <a:off x="768" y="3336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0699" name="Line 11"/>
              <p:cNvSpPr>
                <a:spLocks noChangeShapeType="1"/>
              </p:cNvSpPr>
              <p:nvPr/>
            </p:nvSpPr>
            <p:spPr bwMode="auto">
              <a:xfrm>
                <a:off x="1272" y="3328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370700" name="AutoShape 12"/>
              <p:cNvCxnSpPr>
                <a:cxnSpLocks noChangeShapeType="1"/>
                <a:stCxn id="370698" idx="1"/>
                <a:endCxn id="370699" idx="1"/>
              </p:cNvCxnSpPr>
              <p:nvPr/>
            </p:nvCxnSpPr>
            <p:spPr bwMode="auto">
              <a:xfrm flipV="1">
                <a:off x="768" y="3816"/>
                <a:ext cx="504" cy="8"/>
              </a:xfrm>
              <a:prstGeom prst="straightConnector1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</p:cxnSp>
        </p:grpSp>
        <p:grpSp>
          <p:nvGrpSpPr>
            <p:cNvPr id="5" name="Group 13"/>
            <p:cNvGrpSpPr>
              <a:grpSpLocks/>
            </p:cNvGrpSpPr>
            <p:nvPr/>
          </p:nvGrpSpPr>
          <p:grpSpPr bwMode="auto">
            <a:xfrm>
              <a:off x="3160" y="3064"/>
              <a:ext cx="1088" cy="696"/>
              <a:chOff x="768" y="3328"/>
              <a:chExt cx="504" cy="496"/>
            </a:xfrm>
          </p:grpSpPr>
          <p:sp>
            <p:nvSpPr>
              <p:cNvPr id="370702" name="Line 14"/>
              <p:cNvSpPr>
                <a:spLocks noChangeShapeType="1"/>
              </p:cNvSpPr>
              <p:nvPr/>
            </p:nvSpPr>
            <p:spPr bwMode="auto">
              <a:xfrm>
                <a:off x="768" y="3336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0703" name="Line 15"/>
              <p:cNvSpPr>
                <a:spLocks noChangeShapeType="1"/>
              </p:cNvSpPr>
              <p:nvPr/>
            </p:nvSpPr>
            <p:spPr bwMode="auto">
              <a:xfrm>
                <a:off x="1272" y="3328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370704" name="AutoShape 16"/>
              <p:cNvCxnSpPr>
                <a:cxnSpLocks noChangeShapeType="1"/>
                <a:stCxn id="370702" idx="1"/>
                <a:endCxn id="370703" idx="1"/>
              </p:cNvCxnSpPr>
              <p:nvPr/>
            </p:nvCxnSpPr>
            <p:spPr bwMode="auto">
              <a:xfrm flipV="1">
                <a:off x="768" y="3816"/>
                <a:ext cx="504" cy="8"/>
              </a:xfrm>
              <a:prstGeom prst="straightConnector1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</p:cxnSp>
        </p:grpSp>
        <p:grpSp>
          <p:nvGrpSpPr>
            <p:cNvPr id="6" name="Group 17"/>
            <p:cNvGrpSpPr>
              <a:grpSpLocks/>
            </p:cNvGrpSpPr>
            <p:nvPr/>
          </p:nvGrpSpPr>
          <p:grpSpPr bwMode="auto">
            <a:xfrm>
              <a:off x="4456" y="3072"/>
              <a:ext cx="1088" cy="696"/>
              <a:chOff x="768" y="3328"/>
              <a:chExt cx="504" cy="496"/>
            </a:xfrm>
          </p:grpSpPr>
          <p:sp>
            <p:nvSpPr>
              <p:cNvPr id="370706" name="Line 18"/>
              <p:cNvSpPr>
                <a:spLocks noChangeShapeType="1"/>
              </p:cNvSpPr>
              <p:nvPr/>
            </p:nvSpPr>
            <p:spPr bwMode="auto">
              <a:xfrm>
                <a:off x="768" y="3336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0707" name="Line 19"/>
              <p:cNvSpPr>
                <a:spLocks noChangeShapeType="1"/>
              </p:cNvSpPr>
              <p:nvPr/>
            </p:nvSpPr>
            <p:spPr bwMode="auto">
              <a:xfrm>
                <a:off x="1272" y="3328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370708" name="AutoShape 20"/>
              <p:cNvCxnSpPr>
                <a:cxnSpLocks noChangeShapeType="1"/>
                <a:stCxn id="370706" idx="1"/>
                <a:endCxn id="370707" idx="1"/>
              </p:cNvCxnSpPr>
              <p:nvPr/>
            </p:nvCxnSpPr>
            <p:spPr bwMode="auto">
              <a:xfrm flipV="1">
                <a:off x="768" y="3816"/>
                <a:ext cx="504" cy="8"/>
              </a:xfrm>
              <a:prstGeom prst="straightConnector1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</p:cxnSp>
        </p:grpSp>
        <p:pic>
          <p:nvPicPr>
            <p:cNvPr id="370709" name="Picture 21" descr="j0109541[1]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60" y="3216"/>
              <a:ext cx="1005" cy="504"/>
            </a:xfrm>
            <a:prstGeom prst="rect">
              <a:avLst/>
            </a:prstGeom>
            <a:noFill/>
          </p:spPr>
        </p:pic>
        <p:pic>
          <p:nvPicPr>
            <p:cNvPr id="370710" name="Picture 22" descr="j0109541[1]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932" y="3232"/>
              <a:ext cx="1005" cy="504"/>
            </a:xfrm>
            <a:prstGeom prst="rect">
              <a:avLst/>
            </a:prstGeom>
            <a:noFill/>
          </p:spPr>
        </p:pic>
        <p:pic>
          <p:nvPicPr>
            <p:cNvPr id="370711" name="Picture 23" descr="j0109541[1]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932" y="2744"/>
              <a:ext cx="1005" cy="504"/>
            </a:xfrm>
            <a:prstGeom prst="rect">
              <a:avLst/>
            </a:prstGeom>
            <a:noFill/>
          </p:spPr>
        </p:pic>
        <p:pic>
          <p:nvPicPr>
            <p:cNvPr id="370712" name="Picture 24" descr="j0109541[1]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212" y="3168"/>
              <a:ext cx="1005" cy="504"/>
            </a:xfrm>
            <a:prstGeom prst="rect">
              <a:avLst/>
            </a:prstGeom>
            <a:noFill/>
          </p:spPr>
        </p:pic>
        <p:pic>
          <p:nvPicPr>
            <p:cNvPr id="370713" name="Picture 25" descr="j0109541[1]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491" y="3200"/>
              <a:ext cx="1005" cy="504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10W.</a:t>
            </a:r>
            <a:fld id="{0696654E-63A2-45A9-8B2E-517C6AD3CD9A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377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earlier colored graph claim</a:t>
            </a:r>
            <a:endParaRPr lang="en-US" dirty="0"/>
          </a:p>
        </p:txBody>
      </p:sp>
      <p:sp>
        <p:nvSpPr>
          <p:cNvPr id="377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623300" cy="2336800"/>
          </a:xfrm>
        </p:spPr>
        <p:txBody>
          <a:bodyPr/>
          <a:lstStyle/>
          <a:p>
            <a:pPr>
              <a:buFontTx/>
              <a:buNone/>
            </a:pPr>
            <a:r>
              <a:rPr lang="en-US" sz="4400" dirty="0" smtClean="0"/>
              <a:t>graph </a:t>
            </a:r>
            <a:r>
              <a:rPr lang="en-US" sz="4400" dirty="0"/>
              <a:t>with </a:t>
            </a:r>
            <a:r>
              <a:rPr lang="en-US" sz="4400" dirty="0" smtClean="0"/>
              <a:t>edges colored </a:t>
            </a:r>
            <a:r>
              <a:rPr lang="en-US" sz="4400" dirty="0">
                <a:solidFill>
                  <a:srgbClr val="C00000"/>
                </a:solidFill>
              </a:rPr>
              <a:t>red</a:t>
            </a:r>
            <a:r>
              <a:rPr lang="en-US" sz="4400" dirty="0"/>
              <a:t> </a:t>
            </a:r>
            <a:endParaRPr lang="en-US" sz="4400" dirty="0" smtClean="0"/>
          </a:p>
          <a:p>
            <a:pPr>
              <a:buFontTx/>
              <a:buNone/>
            </a:pPr>
            <a:r>
              <a:rPr lang="en-US" sz="4400" dirty="0" smtClean="0"/>
              <a:t>or 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blue</a:t>
            </a:r>
            <a:r>
              <a:rPr lang="en-US" sz="4400" dirty="0" smtClean="0"/>
              <a:t>.  degree 5 vertex must</a:t>
            </a:r>
          </a:p>
          <a:p>
            <a:pPr>
              <a:buFontTx/>
              <a:buNone/>
            </a:pPr>
            <a:r>
              <a:rPr lang="en-US" sz="4400" dirty="0" smtClean="0"/>
              <a:t>have </a:t>
            </a:r>
            <a:r>
              <a:rPr lang="en-US" sz="4400" dirty="0" smtClean="0">
                <a:solidFill>
                  <a:srgbClr val="FF00FF"/>
                </a:solidFill>
              </a:rPr>
              <a:t>3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4400" dirty="0" smtClean="0"/>
              <a:t>edges of the same color </a:t>
            </a:r>
            <a:endParaRPr lang="en-US" sz="4400" dirty="0">
              <a:solidFill>
                <a:srgbClr val="0066FF"/>
              </a:solidFill>
            </a:endParaRPr>
          </a:p>
        </p:txBody>
      </p:sp>
      <p:grpSp>
        <p:nvGrpSpPr>
          <p:cNvPr id="42" name="Group 31"/>
          <p:cNvGrpSpPr>
            <a:grpSpLocks/>
          </p:cNvGrpSpPr>
          <p:nvPr/>
        </p:nvGrpSpPr>
        <p:grpSpPr bwMode="auto">
          <a:xfrm>
            <a:off x="3498850" y="3708400"/>
            <a:ext cx="2133600" cy="2463800"/>
            <a:chOff x="2200" y="2530"/>
            <a:chExt cx="1344" cy="1552"/>
          </a:xfrm>
        </p:grpSpPr>
        <p:grpSp>
          <p:nvGrpSpPr>
            <p:cNvPr id="43" name="Group 30"/>
            <p:cNvGrpSpPr>
              <a:grpSpLocks/>
            </p:cNvGrpSpPr>
            <p:nvPr/>
          </p:nvGrpSpPr>
          <p:grpSpPr bwMode="auto">
            <a:xfrm>
              <a:off x="2200" y="2530"/>
              <a:ext cx="1344" cy="1552"/>
              <a:chOff x="2200" y="2530"/>
              <a:chExt cx="1344" cy="1552"/>
            </a:xfrm>
          </p:grpSpPr>
          <p:sp>
            <p:nvSpPr>
              <p:cNvPr id="55" name="Oval 5"/>
              <p:cNvSpPr>
                <a:spLocks noChangeArrowheads="1"/>
              </p:cNvSpPr>
              <p:nvPr/>
            </p:nvSpPr>
            <p:spPr bwMode="auto">
              <a:xfrm>
                <a:off x="2200" y="2896"/>
                <a:ext cx="131" cy="13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" name="Oval 6"/>
              <p:cNvSpPr>
                <a:spLocks noChangeArrowheads="1"/>
              </p:cNvSpPr>
              <p:nvPr/>
            </p:nvSpPr>
            <p:spPr bwMode="auto">
              <a:xfrm>
                <a:off x="2802" y="2530"/>
                <a:ext cx="131" cy="131"/>
              </a:xfrm>
              <a:prstGeom prst="ellipse">
                <a:avLst/>
              </a:prstGeom>
              <a:solidFill>
                <a:schemeClr val="folHlink"/>
              </a:solidFill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" name="Oval 7"/>
              <p:cNvSpPr>
                <a:spLocks noChangeArrowheads="1"/>
              </p:cNvSpPr>
              <p:nvPr/>
            </p:nvSpPr>
            <p:spPr bwMode="auto">
              <a:xfrm>
                <a:off x="3413" y="2896"/>
                <a:ext cx="131" cy="13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" name="Oval 8"/>
              <p:cNvSpPr>
                <a:spLocks noChangeArrowheads="1"/>
              </p:cNvSpPr>
              <p:nvPr/>
            </p:nvSpPr>
            <p:spPr bwMode="auto">
              <a:xfrm>
                <a:off x="2200" y="3552"/>
                <a:ext cx="131" cy="13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" name="Oval 9"/>
              <p:cNvSpPr>
                <a:spLocks noChangeArrowheads="1"/>
              </p:cNvSpPr>
              <p:nvPr/>
            </p:nvSpPr>
            <p:spPr bwMode="auto">
              <a:xfrm>
                <a:off x="3413" y="3552"/>
                <a:ext cx="131" cy="13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" name="Oval 10"/>
              <p:cNvSpPr>
                <a:spLocks noChangeArrowheads="1"/>
              </p:cNvSpPr>
              <p:nvPr/>
            </p:nvSpPr>
            <p:spPr bwMode="auto">
              <a:xfrm>
                <a:off x="2802" y="3951"/>
                <a:ext cx="131" cy="13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61" name="AutoShape 11"/>
              <p:cNvCxnSpPr>
                <a:cxnSpLocks noChangeShapeType="1"/>
                <a:stCxn id="55" idx="7"/>
                <a:endCxn id="56" idx="2"/>
              </p:cNvCxnSpPr>
              <p:nvPr/>
            </p:nvCxnSpPr>
            <p:spPr bwMode="auto">
              <a:xfrm flipV="1">
                <a:off x="2312" y="2596"/>
                <a:ext cx="478" cy="319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</p:cxnSp>
          <p:cxnSp>
            <p:nvCxnSpPr>
              <p:cNvPr id="62" name="AutoShape 12"/>
              <p:cNvCxnSpPr>
                <a:cxnSpLocks noChangeShapeType="1"/>
                <a:stCxn id="56" idx="6"/>
                <a:endCxn id="57" idx="1"/>
              </p:cNvCxnSpPr>
              <p:nvPr/>
            </p:nvCxnSpPr>
            <p:spPr bwMode="auto">
              <a:xfrm>
                <a:off x="2946" y="2596"/>
                <a:ext cx="486" cy="319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</p:cxnSp>
          <p:cxnSp>
            <p:nvCxnSpPr>
              <p:cNvPr id="63" name="AutoShape 13"/>
              <p:cNvCxnSpPr>
                <a:cxnSpLocks noChangeShapeType="1"/>
                <a:stCxn id="60" idx="0"/>
                <a:endCxn id="56" idx="4"/>
              </p:cNvCxnSpPr>
              <p:nvPr/>
            </p:nvCxnSpPr>
            <p:spPr bwMode="auto">
              <a:xfrm flipV="1">
                <a:off x="2868" y="2673"/>
                <a:ext cx="0" cy="1278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</p:cxnSp>
          <p:cxnSp>
            <p:nvCxnSpPr>
              <p:cNvPr id="64" name="AutoShape 14"/>
              <p:cNvCxnSpPr>
                <a:cxnSpLocks noChangeShapeType="1"/>
                <a:stCxn id="56" idx="3"/>
                <a:endCxn id="58" idx="7"/>
              </p:cNvCxnSpPr>
              <p:nvPr/>
            </p:nvCxnSpPr>
            <p:spPr bwMode="auto">
              <a:xfrm flipH="1">
                <a:off x="2312" y="2654"/>
                <a:ext cx="509" cy="917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</p:cxnSp>
          <p:cxnSp>
            <p:nvCxnSpPr>
              <p:cNvPr id="65" name="AutoShape 15"/>
              <p:cNvCxnSpPr>
                <a:cxnSpLocks noChangeShapeType="1"/>
                <a:stCxn id="56" idx="5"/>
                <a:endCxn id="59" idx="1"/>
              </p:cNvCxnSpPr>
              <p:nvPr/>
            </p:nvCxnSpPr>
            <p:spPr bwMode="auto">
              <a:xfrm>
                <a:off x="2914" y="2654"/>
                <a:ext cx="518" cy="917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</p:cxnSp>
        </p:grpSp>
        <p:sp>
          <p:nvSpPr>
            <p:cNvPr id="44" name="Oval 18"/>
            <p:cNvSpPr>
              <a:spLocks noChangeArrowheads="1"/>
            </p:cNvSpPr>
            <p:nvPr/>
          </p:nvSpPr>
          <p:spPr bwMode="auto">
            <a:xfrm>
              <a:off x="2200" y="2896"/>
              <a:ext cx="131" cy="13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Oval 19"/>
            <p:cNvSpPr>
              <a:spLocks noChangeArrowheads="1"/>
            </p:cNvSpPr>
            <p:nvPr/>
          </p:nvSpPr>
          <p:spPr bwMode="auto">
            <a:xfrm>
              <a:off x="2802" y="2530"/>
              <a:ext cx="131" cy="131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Oval 20"/>
            <p:cNvSpPr>
              <a:spLocks noChangeArrowheads="1"/>
            </p:cNvSpPr>
            <p:nvPr/>
          </p:nvSpPr>
          <p:spPr bwMode="auto">
            <a:xfrm>
              <a:off x="3413" y="2896"/>
              <a:ext cx="131" cy="13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Oval 21"/>
            <p:cNvSpPr>
              <a:spLocks noChangeArrowheads="1"/>
            </p:cNvSpPr>
            <p:nvPr/>
          </p:nvSpPr>
          <p:spPr bwMode="auto">
            <a:xfrm>
              <a:off x="2200" y="3552"/>
              <a:ext cx="131" cy="13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Oval 22"/>
            <p:cNvSpPr>
              <a:spLocks noChangeArrowheads="1"/>
            </p:cNvSpPr>
            <p:nvPr/>
          </p:nvSpPr>
          <p:spPr bwMode="auto">
            <a:xfrm>
              <a:off x="3413" y="3552"/>
              <a:ext cx="131" cy="13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Oval 23"/>
            <p:cNvSpPr>
              <a:spLocks noChangeArrowheads="1"/>
            </p:cNvSpPr>
            <p:nvPr/>
          </p:nvSpPr>
          <p:spPr bwMode="auto">
            <a:xfrm>
              <a:off x="2802" y="3951"/>
              <a:ext cx="131" cy="13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0" name="AutoShape 24"/>
            <p:cNvCxnSpPr>
              <a:cxnSpLocks noChangeShapeType="1"/>
              <a:stCxn id="44" idx="7"/>
              <a:endCxn id="45" idx="2"/>
            </p:cNvCxnSpPr>
            <p:nvPr/>
          </p:nvCxnSpPr>
          <p:spPr bwMode="auto">
            <a:xfrm flipV="1">
              <a:off x="2312" y="2596"/>
              <a:ext cx="478" cy="319"/>
            </a:xfrm>
            <a:prstGeom prst="straightConnector1">
              <a:avLst/>
            </a:prstGeom>
            <a:noFill/>
            <a:ln w="28575">
              <a:solidFill>
                <a:srgbClr val="0066FF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1" name="AutoShape 25"/>
            <p:cNvCxnSpPr>
              <a:cxnSpLocks noChangeShapeType="1"/>
              <a:stCxn id="45" idx="6"/>
              <a:endCxn id="46" idx="1"/>
            </p:cNvCxnSpPr>
            <p:nvPr/>
          </p:nvCxnSpPr>
          <p:spPr bwMode="auto">
            <a:xfrm>
              <a:off x="2946" y="2596"/>
              <a:ext cx="486" cy="319"/>
            </a:xfrm>
            <a:prstGeom prst="straightConnector1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2" name="AutoShape 26"/>
            <p:cNvCxnSpPr>
              <a:cxnSpLocks noChangeShapeType="1"/>
              <a:stCxn id="49" idx="0"/>
              <a:endCxn id="45" idx="4"/>
            </p:cNvCxnSpPr>
            <p:nvPr/>
          </p:nvCxnSpPr>
          <p:spPr bwMode="auto">
            <a:xfrm flipV="1">
              <a:off x="2868" y="2673"/>
              <a:ext cx="0" cy="1278"/>
            </a:xfrm>
            <a:prstGeom prst="straightConnector1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3" name="AutoShape 27"/>
            <p:cNvCxnSpPr>
              <a:cxnSpLocks noChangeShapeType="1"/>
              <a:stCxn id="45" idx="3"/>
              <a:endCxn id="47" idx="7"/>
            </p:cNvCxnSpPr>
            <p:nvPr/>
          </p:nvCxnSpPr>
          <p:spPr bwMode="auto">
            <a:xfrm flipH="1">
              <a:off x="2312" y="2654"/>
              <a:ext cx="509" cy="917"/>
            </a:xfrm>
            <a:prstGeom prst="straightConnector1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4" name="AutoShape 28"/>
            <p:cNvCxnSpPr>
              <a:cxnSpLocks noChangeShapeType="1"/>
              <a:stCxn id="45" idx="5"/>
              <a:endCxn id="48" idx="1"/>
            </p:cNvCxnSpPr>
            <p:nvPr/>
          </p:nvCxnSpPr>
          <p:spPr bwMode="auto">
            <a:xfrm>
              <a:off x="2914" y="2654"/>
              <a:ext cx="518" cy="917"/>
            </a:xfrm>
            <a:prstGeom prst="straightConnector1">
              <a:avLst/>
            </a:prstGeom>
            <a:noFill/>
            <a:ln w="28575">
              <a:solidFill>
                <a:srgbClr val="0066FF"/>
              </a:solidFill>
              <a:round/>
              <a:headEnd/>
              <a:tailEnd type="none" w="lg" len="lg"/>
            </a:ln>
            <a:effectLst/>
          </p:spPr>
        </p:cxnSp>
      </p:grp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10W.</a:t>
            </a:r>
            <a:fld id="{FFB56D1A-619E-4CBF-8825-888C645FEF12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i="1" dirty="0" smtClean="0"/>
              <a:t>example</a:t>
            </a:r>
            <a:r>
              <a:rPr lang="en-US" sz="4400" i="1" dirty="0"/>
              <a:t>: </a:t>
            </a:r>
            <a:r>
              <a:rPr lang="en-US" sz="4800" dirty="0"/>
              <a:t>5 Card Draw</a:t>
            </a:r>
          </a:p>
        </p:txBody>
      </p:sp>
      <p:sp>
        <p:nvSpPr>
          <p:cNvPr id="371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3700" y="2209800"/>
            <a:ext cx="7226300" cy="3352800"/>
          </a:xfrm>
        </p:spPr>
        <p:txBody>
          <a:bodyPr/>
          <a:lstStyle/>
          <a:p>
            <a:pPr>
              <a:buFontTx/>
              <a:buNone/>
            </a:pPr>
            <a:r>
              <a:rPr lang="en-US" sz="5400" dirty="0" smtClean="0"/>
              <a:t>set </a:t>
            </a:r>
            <a:r>
              <a:rPr lang="en-US" sz="5400" dirty="0"/>
              <a:t>of 5 cards:</a:t>
            </a:r>
          </a:p>
          <a:p>
            <a:r>
              <a:rPr lang="en-US" sz="5400" dirty="0"/>
              <a:t>must have</a:t>
            </a:r>
            <a:r>
              <a:rPr lang="en-US" sz="5400" dirty="0" smtClean="0"/>
              <a:t> </a:t>
            </a:r>
            <a:r>
              <a:rPr lang="en-US" sz="5400" b="1" dirty="0" smtClean="0">
                <a:solidFill>
                  <a:srgbClr val="3333CC"/>
                </a:solidFill>
                <a:latin typeface="cmsy10" pitchFamily="34" charset="0"/>
              </a:rPr>
              <a:t> </a:t>
            </a:r>
            <a:r>
              <a:rPr lang="en-US" sz="5400" dirty="0">
                <a:solidFill>
                  <a:srgbClr val="3333CC"/>
                </a:solidFill>
              </a:rPr>
              <a:t>2</a:t>
            </a:r>
          </a:p>
          <a:p>
            <a:pPr>
              <a:buFontTx/>
              <a:buNone/>
            </a:pPr>
            <a:r>
              <a:rPr lang="en-US" sz="5400" dirty="0"/>
              <a:t>with the </a:t>
            </a:r>
            <a:r>
              <a:rPr lang="en-US" sz="6000" dirty="0">
                <a:solidFill>
                  <a:srgbClr val="3333CC"/>
                </a:solidFill>
              </a:rPr>
              <a:t>same suit</a:t>
            </a:r>
            <a:r>
              <a:rPr lang="en-US" sz="6000" dirty="0"/>
              <a:t>.</a:t>
            </a:r>
          </a:p>
        </p:txBody>
      </p:sp>
      <p:pic>
        <p:nvPicPr>
          <p:cNvPr id="371716" name="Picture 4" descr="sl1221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59550" y="1447800"/>
            <a:ext cx="2136775" cy="2709863"/>
          </a:xfrm>
          <a:prstGeom prst="rect">
            <a:avLst/>
          </a:prstGeom>
          <a:noFill/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10W.</a:t>
            </a:r>
            <a:fld id="{26C4B2EC-EBDF-4F84-A6B8-96296CC9F715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372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/>
              <a:t>5 Card Draw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654300" y="2171700"/>
            <a:ext cx="5537200" cy="1028700"/>
            <a:chOff x="1672" y="1368"/>
            <a:chExt cx="3488" cy="648"/>
          </a:xfrm>
        </p:grpSpPr>
        <p:sp>
          <p:nvSpPr>
            <p:cNvPr id="372740" name="Rectangle 4" descr="Zig zag"/>
            <p:cNvSpPr>
              <a:spLocks noChangeArrowheads="1"/>
            </p:cNvSpPr>
            <p:nvPr/>
          </p:nvSpPr>
          <p:spPr bwMode="auto">
            <a:xfrm>
              <a:off x="1672" y="1368"/>
              <a:ext cx="472" cy="632"/>
            </a:xfrm>
            <a:prstGeom prst="rect">
              <a:avLst/>
            </a:prstGeom>
            <a:pattFill prst="zigZag">
              <a:fgClr>
                <a:srgbClr val="0066FF"/>
              </a:fgClr>
              <a:bgClr>
                <a:schemeClr val="bg1"/>
              </a:bgClr>
            </a:pattFill>
            <a:ln w="9525">
              <a:solidFill>
                <a:srgbClr val="0066FF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2741" name="Rectangle 5" descr="Zig zag"/>
            <p:cNvSpPr>
              <a:spLocks noChangeArrowheads="1"/>
            </p:cNvSpPr>
            <p:nvPr/>
          </p:nvSpPr>
          <p:spPr bwMode="auto">
            <a:xfrm>
              <a:off x="3176" y="1368"/>
              <a:ext cx="472" cy="632"/>
            </a:xfrm>
            <a:prstGeom prst="rect">
              <a:avLst/>
            </a:prstGeom>
            <a:pattFill prst="zigZag">
              <a:fgClr>
                <a:srgbClr val="0066FF"/>
              </a:fgClr>
              <a:bgClr>
                <a:schemeClr val="bg1"/>
              </a:bgClr>
            </a:pattFill>
            <a:ln w="9525">
              <a:solidFill>
                <a:srgbClr val="0066FF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2742" name="Rectangle 6" descr="Zig zag"/>
            <p:cNvSpPr>
              <a:spLocks noChangeArrowheads="1"/>
            </p:cNvSpPr>
            <p:nvPr/>
          </p:nvSpPr>
          <p:spPr bwMode="auto">
            <a:xfrm>
              <a:off x="2400" y="1384"/>
              <a:ext cx="472" cy="632"/>
            </a:xfrm>
            <a:prstGeom prst="rect">
              <a:avLst/>
            </a:prstGeom>
            <a:pattFill prst="zigZag">
              <a:fgClr>
                <a:srgbClr val="0066FF"/>
              </a:fgClr>
              <a:bgClr>
                <a:schemeClr val="bg1"/>
              </a:bgClr>
            </a:pattFill>
            <a:ln w="9525">
              <a:solidFill>
                <a:srgbClr val="0066FF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2743" name="Rectangle 7" descr="Zig zag"/>
            <p:cNvSpPr>
              <a:spLocks noChangeArrowheads="1"/>
            </p:cNvSpPr>
            <p:nvPr/>
          </p:nvSpPr>
          <p:spPr bwMode="auto">
            <a:xfrm>
              <a:off x="4688" y="1376"/>
              <a:ext cx="472" cy="632"/>
            </a:xfrm>
            <a:prstGeom prst="rect">
              <a:avLst/>
            </a:prstGeom>
            <a:pattFill prst="zigZag">
              <a:fgClr>
                <a:srgbClr val="0066FF"/>
              </a:fgClr>
              <a:bgClr>
                <a:schemeClr val="bg1"/>
              </a:bgClr>
            </a:pattFill>
            <a:ln w="9525">
              <a:solidFill>
                <a:srgbClr val="0066FF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2744" name="Rectangle 8" descr="Zig zag"/>
            <p:cNvSpPr>
              <a:spLocks noChangeArrowheads="1"/>
            </p:cNvSpPr>
            <p:nvPr/>
          </p:nvSpPr>
          <p:spPr bwMode="auto">
            <a:xfrm>
              <a:off x="3920" y="1384"/>
              <a:ext cx="472" cy="632"/>
            </a:xfrm>
            <a:prstGeom prst="rect">
              <a:avLst/>
            </a:prstGeom>
            <a:pattFill prst="zigZag">
              <a:fgClr>
                <a:srgbClr val="0066FF"/>
              </a:fgClr>
              <a:bgClr>
                <a:schemeClr val="bg1"/>
              </a:bgClr>
            </a:pattFill>
            <a:ln w="9525">
              <a:solidFill>
                <a:srgbClr val="0066FF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3048000" y="4178300"/>
            <a:ext cx="4949825" cy="1635125"/>
            <a:chOff x="1968" y="2568"/>
            <a:chExt cx="3118" cy="1030"/>
          </a:xfrm>
        </p:grpSpPr>
        <p:grpSp>
          <p:nvGrpSpPr>
            <p:cNvPr id="4" name="Group 10"/>
            <p:cNvGrpSpPr>
              <a:grpSpLocks/>
            </p:cNvGrpSpPr>
            <p:nvPr/>
          </p:nvGrpSpPr>
          <p:grpSpPr bwMode="auto">
            <a:xfrm>
              <a:off x="1968" y="2568"/>
              <a:ext cx="528" cy="520"/>
              <a:chOff x="768" y="3328"/>
              <a:chExt cx="504" cy="496"/>
            </a:xfrm>
          </p:grpSpPr>
          <p:sp>
            <p:nvSpPr>
              <p:cNvPr id="372747" name="Line 11"/>
              <p:cNvSpPr>
                <a:spLocks noChangeShapeType="1"/>
              </p:cNvSpPr>
              <p:nvPr/>
            </p:nvSpPr>
            <p:spPr bwMode="auto">
              <a:xfrm>
                <a:off x="768" y="3336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748" name="Line 12"/>
              <p:cNvSpPr>
                <a:spLocks noChangeShapeType="1"/>
              </p:cNvSpPr>
              <p:nvPr/>
            </p:nvSpPr>
            <p:spPr bwMode="auto">
              <a:xfrm>
                <a:off x="1272" y="3328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372749" name="AutoShape 13"/>
              <p:cNvCxnSpPr>
                <a:cxnSpLocks noChangeShapeType="1"/>
                <a:stCxn id="372747" idx="1"/>
                <a:endCxn id="372748" idx="1"/>
              </p:cNvCxnSpPr>
              <p:nvPr/>
            </p:nvCxnSpPr>
            <p:spPr bwMode="auto">
              <a:xfrm flipV="1">
                <a:off x="768" y="3816"/>
                <a:ext cx="504" cy="8"/>
              </a:xfrm>
              <a:prstGeom prst="straightConnector1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</p:cxnSp>
        </p:grpSp>
        <p:grpSp>
          <p:nvGrpSpPr>
            <p:cNvPr id="5" name="Group 14"/>
            <p:cNvGrpSpPr>
              <a:grpSpLocks/>
            </p:cNvGrpSpPr>
            <p:nvPr/>
          </p:nvGrpSpPr>
          <p:grpSpPr bwMode="auto">
            <a:xfrm>
              <a:off x="2808" y="2576"/>
              <a:ext cx="528" cy="520"/>
              <a:chOff x="768" y="3328"/>
              <a:chExt cx="504" cy="496"/>
            </a:xfrm>
          </p:grpSpPr>
          <p:sp>
            <p:nvSpPr>
              <p:cNvPr id="372751" name="Line 15"/>
              <p:cNvSpPr>
                <a:spLocks noChangeShapeType="1"/>
              </p:cNvSpPr>
              <p:nvPr/>
            </p:nvSpPr>
            <p:spPr bwMode="auto">
              <a:xfrm>
                <a:off x="768" y="3336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752" name="Line 16"/>
              <p:cNvSpPr>
                <a:spLocks noChangeShapeType="1"/>
              </p:cNvSpPr>
              <p:nvPr/>
            </p:nvSpPr>
            <p:spPr bwMode="auto">
              <a:xfrm>
                <a:off x="1272" y="3328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372753" name="AutoShape 17"/>
              <p:cNvCxnSpPr>
                <a:cxnSpLocks noChangeShapeType="1"/>
                <a:stCxn id="372751" idx="1"/>
                <a:endCxn id="372752" idx="1"/>
              </p:cNvCxnSpPr>
              <p:nvPr/>
            </p:nvCxnSpPr>
            <p:spPr bwMode="auto">
              <a:xfrm flipV="1">
                <a:off x="768" y="3816"/>
                <a:ext cx="504" cy="8"/>
              </a:xfrm>
              <a:prstGeom prst="straightConnector1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</p:cxnSp>
        </p:grpSp>
        <p:grpSp>
          <p:nvGrpSpPr>
            <p:cNvPr id="6" name="Group 18"/>
            <p:cNvGrpSpPr>
              <a:grpSpLocks/>
            </p:cNvGrpSpPr>
            <p:nvPr/>
          </p:nvGrpSpPr>
          <p:grpSpPr bwMode="auto">
            <a:xfrm>
              <a:off x="3624" y="2568"/>
              <a:ext cx="528" cy="520"/>
              <a:chOff x="768" y="3328"/>
              <a:chExt cx="504" cy="496"/>
            </a:xfrm>
          </p:grpSpPr>
          <p:sp>
            <p:nvSpPr>
              <p:cNvPr id="372755" name="Line 19"/>
              <p:cNvSpPr>
                <a:spLocks noChangeShapeType="1"/>
              </p:cNvSpPr>
              <p:nvPr/>
            </p:nvSpPr>
            <p:spPr bwMode="auto">
              <a:xfrm>
                <a:off x="768" y="3336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756" name="Line 20"/>
              <p:cNvSpPr>
                <a:spLocks noChangeShapeType="1"/>
              </p:cNvSpPr>
              <p:nvPr/>
            </p:nvSpPr>
            <p:spPr bwMode="auto">
              <a:xfrm>
                <a:off x="1272" y="3328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372757" name="AutoShape 21"/>
              <p:cNvCxnSpPr>
                <a:cxnSpLocks noChangeShapeType="1"/>
                <a:stCxn id="372755" idx="1"/>
                <a:endCxn id="372756" idx="1"/>
              </p:cNvCxnSpPr>
              <p:nvPr/>
            </p:nvCxnSpPr>
            <p:spPr bwMode="auto">
              <a:xfrm flipV="1">
                <a:off x="768" y="3816"/>
                <a:ext cx="504" cy="8"/>
              </a:xfrm>
              <a:prstGeom prst="straightConnector1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</p:cxnSp>
        </p:grpSp>
        <p:grpSp>
          <p:nvGrpSpPr>
            <p:cNvPr id="7" name="Group 22"/>
            <p:cNvGrpSpPr>
              <a:grpSpLocks/>
            </p:cNvGrpSpPr>
            <p:nvPr/>
          </p:nvGrpSpPr>
          <p:grpSpPr bwMode="auto">
            <a:xfrm>
              <a:off x="4392" y="2568"/>
              <a:ext cx="528" cy="520"/>
              <a:chOff x="768" y="3328"/>
              <a:chExt cx="504" cy="496"/>
            </a:xfrm>
          </p:grpSpPr>
          <p:sp>
            <p:nvSpPr>
              <p:cNvPr id="372759" name="Line 23"/>
              <p:cNvSpPr>
                <a:spLocks noChangeShapeType="1"/>
              </p:cNvSpPr>
              <p:nvPr/>
            </p:nvSpPr>
            <p:spPr bwMode="auto">
              <a:xfrm>
                <a:off x="768" y="3336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760" name="Line 24"/>
              <p:cNvSpPr>
                <a:spLocks noChangeShapeType="1"/>
              </p:cNvSpPr>
              <p:nvPr/>
            </p:nvSpPr>
            <p:spPr bwMode="auto">
              <a:xfrm>
                <a:off x="1272" y="3328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372761" name="AutoShape 25"/>
              <p:cNvCxnSpPr>
                <a:cxnSpLocks noChangeShapeType="1"/>
                <a:stCxn id="372759" idx="1"/>
                <a:endCxn id="372760" idx="1"/>
              </p:cNvCxnSpPr>
              <p:nvPr/>
            </p:nvCxnSpPr>
            <p:spPr bwMode="auto">
              <a:xfrm flipV="1">
                <a:off x="768" y="3816"/>
                <a:ext cx="504" cy="8"/>
              </a:xfrm>
              <a:prstGeom prst="straightConnector1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</p:cxnSp>
        </p:grpSp>
        <p:sp>
          <p:nvSpPr>
            <p:cNvPr id="372762" name="Text Box 26"/>
            <p:cNvSpPr txBox="1">
              <a:spLocks noChangeArrowheads="1"/>
            </p:cNvSpPr>
            <p:nvPr/>
          </p:nvSpPr>
          <p:spPr bwMode="auto">
            <a:xfrm>
              <a:off x="2054" y="2964"/>
              <a:ext cx="3032" cy="6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6000">
                  <a:cs typeface="Times New Roman" pitchFamily="18" charset="0"/>
                </a:rPr>
                <a:t>♠     </a:t>
              </a:r>
              <a:r>
                <a:rPr lang="en-US" sz="6000">
                  <a:solidFill>
                    <a:schemeClr val="accent2"/>
                  </a:solidFill>
                </a:rPr>
                <a:t>♥</a:t>
              </a:r>
              <a:r>
                <a:rPr lang="en-US" sz="3600"/>
                <a:t>       </a:t>
              </a:r>
              <a:r>
                <a:rPr lang="en-US" sz="6000">
                  <a:cs typeface="Times New Roman" pitchFamily="18" charset="0"/>
                </a:rPr>
                <a:t>♣    </a:t>
              </a:r>
              <a:r>
                <a:rPr lang="en-US" sz="6000">
                  <a:solidFill>
                    <a:schemeClr val="accent2"/>
                  </a:solidFill>
                  <a:cs typeface="Times New Roman" pitchFamily="18" charset="0"/>
                </a:rPr>
                <a:t>♦</a:t>
              </a:r>
            </a:p>
          </p:txBody>
        </p:sp>
      </p:grpSp>
      <p:sp>
        <p:nvSpPr>
          <p:cNvPr id="372763" name="Text Box 27"/>
          <p:cNvSpPr txBox="1">
            <a:spLocks noChangeArrowheads="1"/>
          </p:cNvSpPr>
          <p:nvPr/>
        </p:nvSpPr>
        <p:spPr bwMode="auto">
          <a:xfrm>
            <a:off x="441325" y="2139950"/>
            <a:ext cx="2105063" cy="341632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3600" dirty="0">
                <a:latin typeface="Comic Sans MS" pitchFamily="66" charset="0"/>
              </a:rPr>
              <a:t>5 cards</a:t>
            </a:r>
          </a:p>
          <a:p>
            <a:pPr>
              <a:spcBef>
                <a:spcPct val="0"/>
              </a:spcBef>
            </a:pPr>
            <a:r>
              <a:rPr lang="en-US" sz="3600" dirty="0">
                <a:latin typeface="Comic Sans MS" pitchFamily="66" charset="0"/>
              </a:rPr>
              <a:t>(pigeons)</a:t>
            </a:r>
          </a:p>
          <a:p>
            <a:pPr>
              <a:spcBef>
                <a:spcPct val="0"/>
              </a:spcBef>
            </a:pPr>
            <a:endParaRPr lang="en-US" sz="3600" dirty="0">
              <a:latin typeface="Comic Sans MS" pitchFamily="66" charset="0"/>
            </a:endParaRPr>
          </a:p>
          <a:p>
            <a:pPr>
              <a:spcBef>
                <a:spcPct val="0"/>
              </a:spcBef>
            </a:pPr>
            <a:endParaRPr lang="en-US" sz="3600" dirty="0">
              <a:latin typeface="Comic Sans MS" pitchFamily="66" charset="0"/>
            </a:endParaRPr>
          </a:p>
          <a:p>
            <a:pPr>
              <a:spcBef>
                <a:spcPct val="0"/>
              </a:spcBef>
            </a:pPr>
            <a:r>
              <a:rPr lang="en-US" sz="3600" dirty="0">
                <a:latin typeface="Comic Sans MS" pitchFamily="66" charset="0"/>
              </a:rPr>
              <a:t>4 suits</a:t>
            </a:r>
          </a:p>
          <a:p>
            <a:pPr>
              <a:spcBef>
                <a:spcPct val="0"/>
              </a:spcBef>
            </a:pPr>
            <a:r>
              <a:rPr lang="en-US" sz="3600" dirty="0">
                <a:latin typeface="Comic Sans MS" pitchFamily="66" charset="0"/>
              </a:rPr>
              <a:t>(holes)</a:t>
            </a:r>
          </a:p>
        </p:txBody>
      </p:sp>
      <p:grpSp>
        <p:nvGrpSpPr>
          <p:cNvPr id="8" name="Group 28"/>
          <p:cNvGrpSpPr>
            <a:grpSpLocks/>
          </p:cNvGrpSpPr>
          <p:nvPr/>
        </p:nvGrpSpPr>
        <p:grpSpPr bwMode="auto">
          <a:xfrm>
            <a:off x="3073400" y="3238500"/>
            <a:ext cx="4584700" cy="965200"/>
            <a:chOff x="1936" y="2040"/>
            <a:chExt cx="2888" cy="608"/>
          </a:xfrm>
        </p:grpSpPr>
        <p:sp>
          <p:nvSpPr>
            <p:cNvPr id="372765" name="Line 29"/>
            <p:cNvSpPr>
              <a:spLocks noChangeShapeType="1"/>
            </p:cNvSpPr>
            <p:nvPr/>
          </p:nvSpPr>
          <p:spPr bwMode="auto">
            <a:xfrm>
              <a:off x="1936" y="2040"/>
              <a:ext cx="224" cy="5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2766" name="Line 30"/>
            <p:cNvSpPr>
              <a:spLocks noChangeShapeType="1"/>
            </p:cNvSpPr>
            <p:nvPr/>
          </p:nvSpPr>
          <p:spPr bwMode="auto">
            <a:xfrm>
              <a:off x="2632" y="2096"/>
              <a:ext cx="360" cy="55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2767" name="Line 31"/>
            <p:cNvSpPr>
              <a:spLocks noChangeShapeType="1"/>
            </p:cNvSpPr>
            <p:nvPr/>
          </p:nvSpPr>
          <p:spPr bwMode="auto">
            <a:xfrm flipH="1">
              <a:off x="4704" y="2088"/>
              <a:ext cx="120" cy="55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2768" name="Line 32"/>
            <p:cNvSpPr>
              <a:spLocks noChangeShapeType="1"/>
            </p:cNvSpPr>
            <p:nvPr/>
          </p:nvSpPr>
          <p:spPr bwMode="auto">
            <a:xfrm flipH="1">
              <a:off x="3864" y="2088"/>
              <a:ext cx="256" cy="4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2769" name="Line 33"/>
            <p:cNvSpPr>
              <a:spLocks noChangeShapeType="1"/>
            </p:cNvSpPr>
            <p:nvPr/>
          </p:nvSpPr>
          <p:spPr bwMode="auto">
            <a:xfrm flipH="1">
              <a:off x="3064" y="2080"/>
              <a:ext cx="256" cy="56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10W.</a:t>
            </a:r>
            <a:fld id="{2047D62D-029E-4D15-8766-64706C394813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373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>
                <a:solidFill>
                  <a:schemeClr val="tx1"/>
                </a:solidFill>
              </a:rPr>
              <a:t>10 </a:t>
            </a:r>
            <a:r>
              <a:rPr lang="en-US" sz="4800"/>
              <a:t>Card Draw</a:t>
            </a:r>
          </a:p>
        </p:txBody>
      </p:sp>
      <p:sp>
        <p:nvSpPr>
          <p:cNvPr id="373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286000"/>
            <a:ext cx="8013700" cy="2298700"/>
          </a:xfrm>
        </p:spPr>
        <p:txBody>
          <a:bodyPr/>
          <a:lstStyle/>
          <a:p>
            <a:pPr>
              <a:buFontTx/>
              <a:buNone/>
            </a:pPr>
            <a:r>
              <a:rPr lang="en-US" sz="5400">
                <a:solidFill>
                  <a:srgbClr val="3333CC"/>
                </a:solidFill>
              </a:rPr>
              <a:t>10 </a:t>
            </a:r>
            <a:r>
              <a:rPr lang="en-US" sz="5400"/>
              <a:t>cards: how many have </a:t>
            </a:r>
          </a:p>
          <a:p>
            <a:pPr>
              <a:buFontTx/>
              <a:buNone/>
            </a:pPr>
            <a:r>
              <a:rPr lang="en-US" sz="5400"/>
              <a:t> the same suit?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10W.</a:t>
            </a:r>
            <a:fld id="{5CD33F37-20A9-45F8-AF45-45B40495E381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374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/>
              <a:t>10 Card Draw</a:t>
            </a:r>
          </a:p>
        </p:txBody>
      </p:sp>
      <p:sp>
        <p:nvSpPr>
          <p:cNvPr id="374814" name="Text Box 30"/>
          <p:cNvSpPr txBox="1">
            <a:spLocks noChangeArrowheads="1"/>
          </p:cNvSpPr>
          <p:nvPr/>
        </p:nvSpPr>
        <p:spPr bwMode="auto">
          <a:xfrm>
            <a:off x="609600" y="4648200"/>
            <a:ext cx="7924800" cy="175432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5400" b="1" dirty="0" smtClean="0">
                <a:solidFill>
                  <a:schemeClr val="accent2"/>
                </a:solidFill>
                <a:latin typeface="+mj-lt"/>
                <a:cs typeface="Times New Roman" pitchFamily="18" charset="0"/>
              </a:rPr>
              <a:t>&lt;</a:t>
            </a:r>
            <a:r>
              <a:rPr lang="en-US" sz="5400" dirty="0" smtClean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5400" dirty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3 </a:t>
            </a:r>
            <a:r>
              <a:rPr lang="en-US" sz="5400" dirty="0">
                <a:latin typeface="Comic Sans MS" pitchFamily="66" charset="0"/>
              </a:rPr>
              <a:t>cards in every </a:t>
            </a:r>
            <a:r>
              <a:rPr lang="en-US" sz="5400" dirty="0" smtClean="0">
                <a:latin typeface="Comic Sans MS" pitchFamily="66" charset="0"/>
              </a:rPr>
              <a:t>hole?</a:t>
            </a:r>
          </a:p>
          <a:p>
            <a:pPr algn="ctr">
              <a:spcBef>
                <a:spcPct val="0"/>
              </a:spcBef>
            </a:pPr>
            <a:r>
              <a:rPr lang="en-US" sz="5400" dirty="0" smtClean="0">
                <a:solidFill>
                  <a:srgbClr val="FF0000"/>
                </a:solidFill>
                <a:latin typeface="Comic Sans MS" pitchFamily="66" charset="0"/>
              </a:rPr>
              <a:t>NO!</a:t>
            </a:r>
            <a:endParaRPr lang="en-US" sz="54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1316038" y="2971800"/>
            <a:ext cx="4949825" cy="1635125"/>
            <a:chOff x="1968" y="2568"/>
            <a:chExt cx="3118" cy="1030"/>
          </a:xfrm>
        </p:grpSpPr>
        <p:grpSp>
          <p:nvGrpSpPr>
            <p:cNvPr id="4" name="Group 4"/>
            <p:cNvGrpSpPr>
              <a:grpSpLocks/>
            </p:cNvGrpSpPr>
            <p:nvPr/>
          </p:nvGrpSpPr>
          <p:grpSpPr bwMode="auto">
            <a:xfrm>
              <a:off x="1968" y="2568"/>
              <a:ext cx="528" cy="520"/>
              <a:chOff x="768" y="3328"/>
              <a:chExt cx="504" cy="496"/>
            </a:xfrm>
          </p:grpSpPr>
          <p:sp>
            <p:nvSpPr>
              <p:cNvPr id="374789" name="Line 5"/>
              <p:cNvSpPr>
                <a:spLocks noChangeShapeType="1"/>
              </p:cNvSpPr>
              <p:nvPr/>
            </p:nvSpPr>
            <p:spPr bwMode="auto">
              <a:xfrm>
                <a:off x="768" y="3336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4790" name="Line 6"/>
              <p:cNvSpPr>
                <a:spLocks noChangeShapeType="1"/>
              </p:cNvSpPr>
              <p:nvPr/>
            </p:nvSpPr>
            <p:spPr bwMode="auto">
              <a:xfrm>
                <a:off x="1272" y="3328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374791" name="AutoShape 7"/>
              <p:cNvCxnSpPr>
                <a:cxnSpLocks noChangeShapeType="1"/>
                <a:stCxn id="374789" idx="1"/>
                <a:endCxn id="374790" idx="1"/>
              </p:cNvCxnSpPr>
              <p:nvPr/>
            </p:nvCxnSpPr>
            <p:spPr bwMode="auto">
              <a:xfrm flipV="1">
                <a:off x="768" y="3816"/>
                <a:ext cx="504" cy="8"/>
              </a:xfrm>
              <a:prstGeom prst="straightConnector1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</p:cxnSp>
        </p:grpSp>
        <p:grpSp>
          <p:nvGrpSpPr>
            <p:cNvPr id="5" name="Group 8"/>
            <p:cNvGrpSpPr>
              <a:grpSpLocks/>
            </p:cNvGrpSpPr>
            <p:nvPr/>
          </p:nvGrpSpPr>
          <p:grpSpPr bwMode="auto">
            <a:xfrm>
              <a:off x="2808" y="2576"/>
              <a:ext cx="528" cy="520"/>
              <a:chOff x="768" y="3328"/>
              <a:chExt cx="504" cy="496"/>
            </a:xfrm>
          </p:grpSpPr>
          <p:sp>
            <p:nvSpPr>
              <p:cNvPr id="374793" name="Line 9"/>
              <p:cNvSpPr>
                <a:spLocks noChangeShapeType="1"/>
              </p:cNvSpPr>
              <p:nvPr/>
            </p:nvSpPr>
            <p:spPr bwMode="auto">
              <a:xfrm>
                <a:off x="768" y="3336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4794" name="Line 10"/>
              <p:cNvSpPr>
                <a:spLocks noChangeShapeType="1"/>
              </p:cNvSpPr>
              <p:nvPr/>
            </p:nvSpPr>
            <p:spPr bwMode="auto">
              <a:xfrm>
                <a:off x="1272" y="3328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374795" name="AutoShape 11"/>
              <p:cNvCxnSpPr>
                <a:cxnSpLocks noChangeShapeType="1"/>
                <a:stCxn id="374793" idx="1"/>
                <a:endCxn id="374794" idx="1"/>
              </p:cNvCxnSpPr>
              <p:nvPr/>
            </p:nvCxnSpPr>
            <p:spPr bwMode="auto">
              <a:xfrm flipV="1">
                <a:off x="768" y="3816"/>
                <a:ext cx="504" cy="8"/>
              </a:xfrm>
              <a:prstGeom prst="straightConnector1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</p:cxnSp>
        </p:grpSp>
        <p:grpSp>
          <p:nvGrpSpPr>
            <p:cNvPr id="6" name="Group 12"/>
            <p:cNvGrpSpPr>
              <a:grpSpLocks/>
            </p:cNvGrpSpPr>
            <p:nvPr/>
          </p:nvGrpSpPr>
          <p:grpSpPr bwMode="auto">
            <a:xfrm>
              <a:off x="3624" y="2568"/>
              <a:ext cx="528" cy="520"/>
              <a:chOff x="768" y="3328"/>
              <a:chExt cx="504" cy="496"/>
            </a:xfrm>
          </p:grpSpPr>
          <p:sp>
            <p:nvSpPr>
              <p:cNvPr id="374797" name="Line 13"/>
              <p:cNvSpPr>
                <a:spLocks noChangeShapeType="1"/>
              </p:cNvSpPr>
              <p:nvPr/>
            </p:nvSpPr>
            <p:spPr bwMode="auto">
              <a:xfrm>
                <a:off x="768" y="3336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4798" name="Line 14"/>
              <p:cNvSpPr>
                <a:spLocks noChangeShapeType="1"/>
              </p:cNvSpPr>
              <p:nvPr/>
            </p:nvSpPr>
            <p:spPr bwMode="auto">
              <a:xfrm>
                <a:off x="1272" y="3328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374799" name="AutoShape 15"/>
              <p:cNvCxnSpPr>
                <a:cxnSpLocks noChangeShapeType="1"/>
                <a:stCxn id="374797" idx="1"/>
                <a:endCxn id="374798" idx="1"/>
              </p:cNvCxnSpPr>
              <p:nvPr/>
            </p:nvCxnSpPr>
            <p:spPr bwMode="auto">
              <a:xfrm flipV="1">
                <a:off x="768" y="3816"/>
                <a:ext cx="504" cy="8"/>
              </a:xfrm>
              <a:prstGeom prst="straightConnector1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</p:cxnSp>
        </p:grpSp>
        <p:grpSp>
          <p:nvGrpSpPr>
            <p:cNvPr id="7" name="Group 16"/>
            <p:cNvGrpSpPr>
              <a:grpSpLocks/>
            </p:cNvGrpSpPr>
            <p:nvPr/>
          </p:nvGrpSpPr>
          <p:grpSpPr bwMode="auto">
            <a:xfrm>
              <a:off x="4392" y="2568"/>
              <a:ext cx="528" cy="520"/>
              <a:chOff x="768" y="3328"/>
              <a:chExt cx="504" cy="496"/>
            </a:xfrm>
          </p:grpSpPr>
          <p:sp>
            <p:nvSpPr>
              <p:cNvPr id="374801" name="Line 17"/>
              <p:cNvSpPr>
                <a:spLocks noChangeShapeType="1"/>
              </p:cNvSpPr>
              <p:nvPr/>
            </p:nvSpPr>
            <p:spPr bwMode="auto">
              <a:xfrm>
                <a:off x="768" y="3336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4802" name="Line 18"/>
              <p:cNvSpPr>
                <a:spLocks noChangeShapeType="1"/>
              </p:cNvSpPr>
              <p:nvPr/>
            </p:nvSpPr>
            <p:spPr bwMode="auto">
              <a:xfrm>
                <a:off x="1272" y="3328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374803" name="AutoShape 19"/>
              <p:cNvCxnSpPr>
                <a:cxnSpLocks noChangeShapeType="1"/>
                <a:stCxn id="374801" idx="1"/>
                <a:endCxn id="374802" idx="1"/>
              </p:cNvCxnSpPr>
              <p:nvPr/>
            </p:nvCxnSpPr>
            <p:spPr bwMode="auto">
              <a:xfrm flipV="1">
                <a:off x="768" y="3816"/>
                <a:ext cx="504" cy="8"/>
              </a:xfrm>
              <a:prstGeom prst="straightConnector1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</p:cxnSp>
        </p:grpSp>
        <p:sp>
          <p:nvSpPr>
            <p:cNvPr id="374804" name="Text Box 20"/>
            <p:cNvSpPr txBox="1">
              <a:spLocks noChangeArrowheads="1"/>
            </p:cNvSpPr>
            <p:nvPr/>
          </p:nvSpPr>
          <p:spPr bwMode="auto">
            <a:xfrm>
              <a:off x="2054" y="2964"/>
              <a:ext cx="3032" cy="6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6000">
                  <a:cs typeface="Times New Roman" pitchFamily="18" charset="0"/>
                </a:rPr>
                <a:t>♠     </a:t>
              </a:r>
              <a:r>
                <a:rPr lang="en-US" sz="6000">
                  <a:solidFill>
                    <a:schemeClr val="accent2"/>
                  </a:solidFill>
                </a:rPr>
                <a:t>♥</a:t>
              </a:r>
              <a:r>
                <a:rPr lang="en-US" sz="3600"/>
                <a:t>       </a:t>
              </a:r>
              <a:r>
                <a:rPr lang="en-US" sz="6000">
                  <a:cs typeface="Times New Roman" pitchFamily="18" charset="0"/>
                </a:rPr>
                <a:t>♣    </a:t>
              </a:r>
              <a:r>
                <a:rPr lang="en-US" sz="6000">
                  <a:solidFill>
                    <a:schemeClr val="accent2"/>
                  </a:solidFill>
                  <a:cs typeface="Times New Roman" pitchFamily="18" charset="0"/>
                </a:rPr>
                <a:t>♦</a:t>
              </a:r>
            </a:p>
          </p:txBody>
        </p:sp>
      </p:grpSp>
      <p:grpSp>
        <p:nvGrpSpPr>
          <p:cNvPr id="8" name="Group 21"/>
          <p:cNvGrpSpPr>
            <a:grpSpLocks/>
          </p:cNvGrpSpPr>
          <p:nvPr/>
        </p:nvGrpSpPr>
        <p:grpSpPr bwMode="auto">
          <a:xfrm>
            <a:off x="1481138" y="2108200"/>
            <a:ext cx="4373562" cy="1506538"/>
            <a:chOff x="1448" y="1328"/>
            <a:chExt cx="2755" cy="949"/>
          </a:xfrm>
        </p:grpSpPr>
        <p:sp>
          <p:nvSpPr>
            <p:cNvPr id="374806" name="Rectangle 22" descr="Zig zag"/>
            <p:cNvSpPr>
              <a:spLocks noChangeArrowheads="1"/>
            </p:cNvSpPr>
            <p:nvPr/>
          </p:nvSpPr>
          <p:spPr bwMode="auto">
            <a:xfrm>
              <a:off x="1456" y="1856"/>
              <a:ext cx="332" cy="421"/>
            </a:xfrm>
            <a:prstGeom prst="rect">
              <a:avLst/>
            </a:prstGeom>
            <a:pattFill prst="zigZag">
              <a:fgClr>
                <a:srgbClr val="0066FF"/>
              </a:fgClr>
              <a:bgClr>
                <a:schemeClr val="bg1"/>
              </a:bgClr>
            </a:pattFill>
            <a:ln w="9525">
              <a:solidFill>
                <a:srgbClr val="0066FF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4807" name="Rectangle 23" descr="Zig zag"/>
            <p:cNvSpPr>
              <a:spLocks noChangeArrowheads="1"/>
            </p:cNvSpPr>
            <p:nvPr/>
          </p:nvSpPr>
          <p:spPr bwMode="auto">
            <a:xfrm>
              <a:off x="3099" y="1816"/>
              <a:ext cx="332" cy="421"/>
            </a:xfrm>
            <a:prstGeom prst="rect">
              <a:avLst/>
            </a:prstGeom>
            <a:pattFill prst="zigZag">
              <a:fgClr>
                <a:srgbClr val="0066FF"/>
              </a:fgClr>
              <a:bgClr>
                <a:schemeClr val="bg1"/>
              </a:bgClr>
            </a:pattFill>
            <a:ln w="9525">
              <a:solidFill>
                <a:srgbClr val="0066FF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4808" name="Rectangle 24" descr="Zig zag"/>
            <p:cNvSpPr>
              <a:spLocks noChangeArrowheads="1"/>
            </p:cNvSpPr>
            <p:nvPr/>
          </p:nvSpPr>
          <p:spPr bwMode="auto">
            <a:xfrm>
              <a:off x="2265" y="1835"/>
              <a:ext cx="332" cy="421"/>
            </a:xfrm>
            <a:prstGeom prst="rect">
              <a:avLst/>
            </a:prstGeom>
            <a:pattFill prst="zigZag">
              <a:fgClr>
                <a:srgbClr val="0066FF"/>
              </a:fgClr>
              <a:bgClr>
                <a:schemeClr val="bg1"/>
              </a:bgClr>
            </a:pattFill>
            <a:ln w="9525">
              <a:solidFill>
                <a:srgbClr val="0066FF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4809" name="Rectangle 25" descr="Zig zag"/>
            <p:cNvSpPr>
              <a:spLocks noChangeArrowheads="1"/>
            </p:cNvSpPr>
            <p:nvPr/>
          </p:nvSpPr>
          <p:spPr bwMode="auto">
            <a:xfrm>
              <a:off x="3871" y="1819"/>
              <a:ext cx="332" cy="421"/>
            </a:xfrm>
            <a:prstGeom prst="rect">
              <a:avLst/>
            </a:prstGeom>
            <a:pattFill prst="zigZag">
              <a:fgClr>
                <a:srgbClr val="0066FF"/>
              </a:fgClr>
              <a:bgClr>
                <a:schemeClr val="bg1"/>
              </a:bgClr>
            </a:pattFill>
            <a:ln w="9525">
              <a:solidFill>
                <a:srgbClr val="0066FF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4810" name="Rectangle 26" descr="Zig zag"/>
            <p:cNvSpPr>
              <a:spLocks noChangeArrowheads="1"/>
            </p:cNvSpPr>
            <p:nvPr/>
          </p:nvSpPr>
          <p:spPr bwMode="auto">
            <a:xfrm>
              <a:off x="1448" y="1368"/>
              <a:ext cx="332" cy="421"/>
            </a:xfrm>
            <a:prstGeom prst="rect">
              <a:avLst/>
            </a:prstGeom>
            <a:pattFill prst="zigZag">
              <a:fgClr>
                <a:srgbClr val="0066FF"/>
              </a:fgClr>
              <a:bgClr>
                <a:schemeClr val="bg1"/>
              </a:bgClr>
            </a:pattFill>
            <a:ln w="9525">
              <a:solidFill>
                <a:srgbClr val="0066FF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4811" name="Rectangle 27" descr="Zig zag"/>
            <p:cNvSpPr>
              <a:spLocks noChangeArrowheads="1"/>
            </p:cNvSpPr>
            <p:nvPr/>
          </p:nvSpPr>
          <p:spPr bwMode="auto">
            <a:xfrm>
              <a:off x="3091" y="1328"/>
              <a:ext cx="332" cy="421"/>
            </a:xfrm>
            <a:prstGeom prst="rect">
              <a:avLst/>
            </a:prstGeom>
            <a:pattFill prst="zigZag">
              <a:fgClr>
                <a:srgbClr val="0066FF"/>
              </a:fgClr>
              <a:bgClr>
                <a:schemeClr val="bg1"/>
              </a:bgClr>
            </a:pattFill>
            <a:ln w="9525">
              <a:solidFill>
                <a:srgbClr val="0066FF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4812" name="Rectangle 28" descr="Zig zag"/>
            <p:cNvSpPr>
              <a:spLocks noChangeArrowheads="1"/>
            </p:cNvSpPr>
            <p:nvPr/>
          </p:nvSpPr>
          <p:spPr bwMode="auto">
            <a:xfrm>
              <a:off x="2257" y="1347"/>
              <a:ext cx="332" cy="421"/>
            </a:xfrm>
            <a:prstGeom prst="rect">
              <a:avLst/>
            </a:prstGeom>
            <a:pattFill prst="zigZag">
              <a:fgClr>
                <a:srgbClr val="0066FF"/>
              </a:fgClr>
              <a:bgClr>
                <a:schemeClr val="bg1"/>
              </a:bgClr>
            </a:pattFill>
            <a:ln w="9525">
              <a:solidFill>
                <a:srgbClr val="0066FF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4813" name="Rectangle 29" descr="Zig zag"/>
            <p:cNvSpPr>
              <a:spLocks noChangeArrowheads="1"/>
            </p:cNvSpPr>
            <p:nvPr/>
          </p:nvSpPr>
          <p:spPr bwMode="auto">
            <a:xfrm>
              <a:off x="3863" y="1331"/>
              <a:ext cx="332" cy="421"/>
            </a:xfrm>
            <a:prstGeom prst="rect">
              <a:avLst/>
            </a:prstGeom>
            <a:pattFill prst="zigZag">
              <a:fgClr>
                <a:srgbClr val="0066FF"/>
              </a:fgClr>
              <a:bgClr>
                <a:schemeClr val="bg1"/>
              </a:bgClr>
            </a:pattFill>
            <a:ln w="9525">
              <a:solidFill>
                <a:srgbClr val="0066FF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" name="Group 31"/>
          <p:cNvGrpSpPr>
            <a:grpSpLocks/>
          </p:cNvGrpSpPr>
          <p:nvPr/>
        </p:nvGrpSpPr>
        <p:grpSpPr bwMode="auto">
          <a:xfrm>
            <a:off x="6927850" y="2722563"/>
            <a:ext cx="844550" cy="1049338"/>
            <a:chOff x="4879" y="1715"/>
            <a:chExt cx="532" cy="661"/>
          </a:xfrm>
          <a:effectLst>
            <a:outerShdw blurRad="50800" dist="50800" dir="5400000" algn="ctr" rotWithShape="0">
              <a:srgbClr val="FF0000"/>
            </a:outerShdw>
          </a:effectLst>
        </p:grpSpPr>
        <p:sp>
          <p:nvSpPr>
            <p:cNvPr id="374816" name="Rectangle 32" descr="Zig zag"/>
            <p:cNvSpPr>
              <a:spLocks noChangeArrowheads="1"/>
            </p:cNvSpPr>
            <p:nvPr/>
          </p:nvSpPr>
          <p:spPr bwMode="auto">
            <a:xfrm>
              <a:off x="4879" y="1715"/>
              <a:ext cx="332" cy="421"/>
            </a:xfrm>
            <a:prstGeom prst="rect">
              <a:avLst/>
            </a:prstGeom>
            <a:pattFill prst="zigZag">
              <a:fgClr>
                <a:srgbClr val="0066FF"/>
              </a:fgClr>
              <a:bgClr>
                <a:schemeClr val="bg1"/>
              </a:bgClr>
            </a:pattFill>
            <a:ln w="9525">
              <a:solidFill>
                <a:srgbClr val="0066FF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4817" name="Rectangle 33" descr="Zig zag"/>
            <p:cNvSpPr>
              <a:spLocks noChangeArrowheads="1"/>
            </p:cNvSpPr>
            <p:nvPr/>
          </p:nvSpPr>
          <p:spPr bwMode="auto">
            <a:xfrm>
              <a:off x="5079" y="1955"/>
              <a:ext cx="332" cy="421"/>
            </a:xfrm>
            <a:prstGeom prst="rect">
              <a:avLst/>
            </a:prstGeom>
            <a:pattFill prst="zigZag">
              <a:fgClr>
                <a:srgbClr val="0066FF"/>
              </a:fgClr>
              <a:bgClr>
                <a:schemeClr val="bg1"/>
              </a:bgClr>
            </a:pattFill>
            <a:ln w="9525">
              <a:solidFill>
                <a:srgbClr val="0066FF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8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8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4814" grpId="0" uiExpand="1" build="allAtOnce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10W.</a:t>
            </a:r>
            <a:fld id="{D3E316F6-DF61-4693-B623-52B972212521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399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solidFill>
                  <a:srgbClr val="3333CC"/>
                </a:solidFill>
              </a:rPr>
              <a:t>10</a:t>
            </a:r>
            <a:r>
              <a:rPr lang="en-US" sz="4800" dirty="0"/>
              <a:t> Card Draw</a:t>
            </a:r>
          </a:p>
        </p:txBody>
      </p:sp>
      <p:sp>
        <p:nvSpPr>
          <p:cNvPr id="399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5463" y="1447800"/>
            <a:ext cx="8077200" cy="4114800"/>
          </a:xfrm>
        </p:spPr>
        <p:txBody>
          <a:bodyPr/>
          <a:lstStyle/>
          <a:p>
            <a:r>
              <a:rPr lang="en-US" sz="4800" dirty="0"/>
              <a:t># cards with same </a:t>
            </a:r>
            <a:r>
              <a:rPr lang="en-US" sz="4800" dirty="0" smtClean="0"/>
              <a:t>suit </a:t>
            </a:r>
            <a:r>
              <a:rPr lang="en-US" sz="4800" b="1" dirty="0" smtClean="0">
                <a:solidFill>
                  <a:schemeClr val="accent5">
                    <a:lumMod val="50000"/>
                  </a:schemeClr>
                </a:solidFill>
                <a:latin typeface="Euclid Symbol" charset="2"/>
                <a:cs typeface="Euclid Symbol" charset="2"/>
              </a:rPr>
              <a:t>≥</a:t>
            </a:r>
            <a:endParaRPr lang="en-US" sz="4800" b="1" dirty="0">
              <a:solidFill>
                <a:schemeClr val="accent5">
                  <a:lumMod val="50000"/>
                </a:schemeClr>
              </a:solidFill>
              <a:sym typeface="Euclid Symbol" pitchFamily="18" charset="2"/>
            </a:endParaRPr>
          </a:p>
        </p:txBody>
      </p:sp>
      <p:graphicFrame>
        <p:nvGraphicFramePr>
          <p:cNvPr id="399364" name="Object 4"/>
          <p:cNvGraphicFramePr>
            <a:graphicFrameLocks noChangeAspect="1"/>
          </p:cNvGraphicFramePr>
          <p:nvPr/>
        </p:nvGraphicFramePr>
        <p:xfrm>
          <a:off x="2757488" y="2178050"/>
          <a:ext cx="2554287" cy="2065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86" name="Equation" r:id="rId4" imgW="596900" imgH="482600" progId="Equation.DSMT4">
                  <p:embed/>
                </p:oleObj>
              </mc:Choice>
              <mc:Fallback>
                <p:oleObj name="Equation" r:id="rId4" imgW="596900" imgH="4826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7488" y="2178050"/>
                        <a:ext cx="2554287" cy="2065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1851255" y="3912237"/>
            <a:ext cx="4887913" cy="1528763"/>
            <a:chOff x="864" y="2688"/>
            <a:chExt cx="3079" cy="963"/>
          </a:xfrm>
        </p:grpSpPr>
        <p:sp>
          <p:nvSpPr>
            <p:cNvPr id="399366" name="Freeform 6"/>
            <p:cNvSpPr>
              <a:spLocks/>
            </p:cNvSpPr>
            <p:nvPr/>
          </p:nvSpPr>
          <p:spPr bwMode="auto">
            <a:xfrm rot="-1543620">
              <a:off x="1680" y="2688"/>
              <a:ext cx="464" cy="672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64" y="384"/>
                </a:cxn>
                <a:cxn ang="0">
                  <a:pos x="400" y="480"/>
                </a:cxn>
                <a:cxn ang="0">
                  <a:pos x="448" y="672"/>
                </a:cxn>
              </a:cxnLst>
              <a:rect l="0" t="0" r="r" b="b"/>
              <a:pathLst>
                <a:path w="464" h="672">
                  <a:moveTo>
                    <a:pt x="16" y="0"/>
                  </a:moveTo>
                  <a:cubicBezTo>
                    <a:pt x="8" y="152"/>
                    <a:pt x="0" y="304"/>
                    <a:pt x="64" y="384"/>
                  </a:cubicBezTo>
                  <a:cubicBezTo>
                    <a:pt x="128" y="464"/>
                    <a:pt x="336" y="432"/>
                    <a:pt x="400" y="480"/>
                  </a:cubicBezTo>
                  <a:cubicBezTo>
                    <a:pt x="464" y="528"/>
                    <a:pt x="456" y="600"/>
                    <a:pt x="448" y="672"/>
                  </a:cubicBezTo>
                </a:path>
              </a:pathLst>
            </a:custGeom>
            <a:noFill/>
            <a:ln w="31750" cap="flat" cmpd="sng">
              <a:solidFill>
                <a:schemeClr val="tx1"/>
              </a:solidFill>
              <a:prstDash val="sysDot"/>
              <a:round/>
              <a:headEnd type="triangle" w="lg" len="lg"/>
              <a:tailEnd type="none" w="med" len="med"/>
            </a:ln>
            <a:effectLst/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99367" name="Text Box 7"/>
            <p:cNvSpPr txBox="1">
              <a:spLocks noChangeArrowheads="1"/>
            </p:cNvSpPr>
            <p:nvPr/>
          </p:nvSpPr>
          <p:spPr bwMode="auto">
            <a:xfrm>
              <a:off x="864" y="3283"/>
              <a:ext cx="3079" cy="368"/>
            </a:xfrm>
            <a:prstGeom prst="rect">
              <a:avLst/>
            </a:prstGeom>
            <a:noFill/>
            <a:ln w="31750">
              <a:noFill/>
              <a:prstDash val="sysDot"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342900" indent="-342900"/>
              <a:r>
                <a:rPr lang="en-US" dirty="0">
                  <a:latin typeface="Comic Sans MS" pitchFamily="66" charset="0"/>
                </a:rPr>
                <a:t>“ceiling,” means round up</a:t>
              </a:r>
            </a:p>
          </p:txBody>
        </p:sp>
      </p:grp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10W.</a:t>
            </a:r>
            <a:fld id="{72CAA7DA-673E-4241-A128-598225151065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375810" name="Rectangle 2"/>
          <p:cNvSpPr>
            <a:spLocks noGrp="1" noChangeArrowheads="1"/>
          </p:cNvSpPr>
          <p:nvPr>
            <p:ph type="title"/>
          </p:nvPr>
        </p:nvSpPr>
        <p:spPr>
          <a:xfrm>
            <a:off x="1181100" y="431800"/>
            <a:ext cx="7543800" cy="1143000"/>
          </a:xfrm>
        </p:spPr>
        <p:txBody>
          <a:bodyPr/>
          <a:lstStyle/>
          <a:p>
            <a:r>
              <a:rPr lang="en-US" sz="3600" dirty="0"/>
              <a:t>Generalized Pigeonhole Principle</a:t>
            </a:r>
          </a:p>
        </p:txBody>
      </p:sp>
      <p:sp>
        <p:nvSpPr>
          <p:cNvPr id="375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8001000" cy="2514600"/>
          </a:xfrm>
        </p:spPr>
        <p:txBody>
          <a:bodyPr/>
          <a:lstStyle/>
          <a:p>
            <a:pPr>
              <a:buFontTx/>
              <a:buNone/>
            </a:pPr>
            <a:r>
              <a:rPr lang="en-US" sz="5400" dirty="0"/>
              <a:t>If </a:t>
            </a:r>
            <a:r>
              <a:rPr lang="en-US" sz="5400" dirty="0">
                <a:solidFill>
                  <a:srgbClr val="3333CC"/>
                </a:solidFill>
              </a:rPr>
              <a:t>n</a:t>
            </a:r>
            <a:r>
              <a:rPr lang="en-US" sz="5400" dirty="0"/>
              <a:t> pigeons and </a:t>
            </a:r>
            <a:r>
              <a:rPr lang="en-US" sz="5400" dirty="0">
                <a:solidFill>
                  <a:srgbClr val="3333CC"/>
                </a:solidFill>
              </a:rPr>
              <a:t>h</a:t>
            </a:r>
            <a:r>
              <a:rPr lang="en-US" sz="5400" dirty="0"/>
              <a:t> holes,</a:t>
            </a:r>
          </a:p>
          <a:p>
            <a:r>
              <a:rPr lang="en-US" sz="5400" dirty="0"/>
              <a:t>then some hole </a:t>
            </a:r>
            <a:r>
              <a:rPr lang="en-US" sz="5400" dirty="0" smtClean="0"/>
              <a:t>has </a:t>
            </a:r>
            <a:r>
              <a:rPr lang="en-US" sz="5400" b="1" dirty="0" smtClean="0">
                <a:solidFill>
                  <a:srgbClr val="0000F1"/>
                </a:solidFill>
                <a:latin typeface="Euclid Symbol" charset="2"/>
                <a:cs typeface="Euclid Symbol" charset="2"/>
              </a:rPr>
              <a:t>≥</a:t>
            </a:r>
            <a:endParaRPr lang="en-US" sz="5400" b="1" dirty="0">
              <a:solidFill>
                <a:srgbClr val="0000F1"/>
              </a:solidFill>
            </a:endParaRPr>
          </a:p>
        </p:txBody>
      </p:sp>
      <p:graphicFrame>
        <p:nvGraphicFramePr>
          <p:cNvPr id="375812" name="Object 4"/>
          <p:cNvGraphicFramePr>
            <a:graphicFrameLocks noChangeAspect="1"/>
          </p:cNvGraphicFramePr>
          <p:nvPr/>
        </p:nvGraphicFramePr>
        <p:xfrm>
          <a:off x="2895600" y="3441700"/>
          <a:ext cx="1589087" cy="234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10" name="Equation" r:id="rId4" imgW="291960" imgH="431640" progId="Equation.DSMT4">
                  <p:embed/>
                </p:oleObj>
              </mc:Choice>
              <mc:Fallback>
                <p:oleObj name="Equation" r:id="rId4" imgW="291960" imgH="4316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3441700"/>
                        <a:ext cx="1589087" cy="2349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5813" name="Text Box 5"/>
          <p:cNvSpPr txBox="1">
            <a:spLocks noChangeArrowheads="1"/>
          </p:cNvSpPr>
          <p:nvPr/>
        </p:nvSpPr>
        <p:spPr bwMode="auto">
          <a:xfrm>
            <a:off x="4648200" y="3949700"/>
            <a:ext cx="3017173" cy="101566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6000" dirty="0">
                <a:latin typeface="Comic Sans MS" pitchFamily="66" charset="0"/>
              </a:rPr>
              <a:t>pigeons.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5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75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5813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4800"/>
              <a:t>Team Problems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752600"/>
            <a:ext cx="8610600" cy="4343400"/>
          </a:xfrm>
        </p:spPr>
        <p:txBody>
          <a:bodyPr/>
          <a:lstStyle/>
          <a:p>
            <a:pPr algn="ctr" eaLnBrk="1" hangingPunct="1"/>
            <a:r>
              <a:rPr lang="en-US" sz="10600" dirty="0"/>
              <a:t>Problems</a:t>
            </a:r>
          </a:p>
          <a:p>
            <a:pPr algn="ctr" eaLnBrk="1" hangingPunct="1"/>
            <a:r>
              <a:rPr lang="en-US" sz="10600" smtClean="0"/>
              <a:t>1</a:t>
            </a:r>
            <a:r>
              <a:rPr lang="en-US" sz="10600" b="1" smtClean="0">
                <a:latin typeface="Euclid Symbol" charset="2"/>
                <a:cs typeface="Euclid Symbol" charset="2"/>
                <a:sym typeface="Euclid Symbol" pitchFamily="18" charset="2"/>
              </a:rPr>
              <a:t>−</a:t>
            </a:r>
            <a:r>
              <a:rPr lang="en-US" sz="10600" smtClean="0">
                <a:sym typeface="Euclid Symbol" pitchFamily="18" charset="2"/>
              </a:rPr>
              <a:t>4</a:t>
            </a:r>
            <a:endParaRPr lang="en-US" sz="10600" dirty="0"/>
          </a:p>
        </p:txBody>
      </p:sp>
      <p:sp>
        <p:nvSpPr>
          <p:cNvPr id="61444" name="Text Box 4"/>
          <p:cNvSpPr txBox="1">
            <a:spLocks noGrp="1"/>
          </p:cNvSpPr>
          <p:nvPr/>
        </p:nvSpPr>
        <p:spPr bwMode="auto">
          <a:xfrm>
            <a:off x="7772400" y="6553200"/>
            <a:ext cx="1295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mic Sans MS" pitchFamily="66" charset="0"/>
              </a:rPr>
              <a:t>lec</a:t>
            </a:r>
            <a:r>
              <a:rPr lang="en-US" sz="1400" dirty="0" smtClean="0">
                <a:latin typeface="Comic Sans MS" pitchFamily="66" charset="0"/>
              </a:rPr>
              <a:t> </a:t>
            </a:r>
            <a:r>
              <a:rPr lang="en-US" sz="1400" dirty="0" smtClean="0">
                <a:latin typeface="Comic Sans MS" pitchFamily="66" charset="0"/>
              </a:rPr>
              <a:t>10W.</a:t>
            </a:r>
            <a:r>
              <a:rPr lang="en-US" sz="1200" dirty="0" smtClean="0">
                <a:latin typeface="Comic Sans MS" pitchFamily="66" charset="0"/>
              </a:rPr>
              <a:t>36</a:t>
            </a:r>
            <a:endParaRPr lang="en-US" sz="1200" dirty="0"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10W.</a:t>
            </a:r>
            <a:fld id="{E724F065-34A1-4E2F-BB17-E3787F8CEBB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Counting in </a:t>
            </a:r>
            <a:r>
              <a:rPr lang="en-US" smtClean="0">
                <a:solidFill>
                  <a:srgbClr val="008000"/>
                </a:solidFill>
              </a:rPr>
              <a:t>Algorithms</a:t>
            </a:r>
          </a:p>
        </p:txBody>
      </p:sp>
      <p:sp>
        <p:nvSpPr>
          <p:cNvPr id="16388" name="Rectangle 3"/>
          <p:cNvSpPr>
            <a:spLocks noChangeArrowheads="1"/>
          </p:cNvSpPr>
          <p:nvPr/>
        </p:nvSpPr>
        <p:spPr bwMode="auto">
          <a:xfrm>
            <a:off x="685800" y="2971800"/>
            <a:ext cx="7315200" cy="280076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marL="292100" indent="-292100">
              <a:buFontTx/>
              <a:buChar char="•"/>
            </a:pPr>
            <a:r>
              <a:rPr lang="en-US" sz="4400" dirty="0">
                <a:latin typeface="Comic Sans MS" pitchFamily="66" charset="0"/>
              </a:rPr>
              <a:t>Optimization: To optimize </a:t>
            </a:r>
            <a:r>
              <a:rPr lang="en-US" sz="4400" dirty="0" smtClean="0">
                <a:latin typeface="Comic Sans MS" pitchFamily="66" charset="0"/>
              </a:rPr>
              <a:t>cost </a:t>
            </a:r>
            <a:r>
              <a:rPr lang="en-US" sz="4400" dirty="0">
                <a:latin typeface="Comic Sans MS" pitchFamily="66" charset="0"/>
              </a:rPr>
              <a:t>function on integer points in </a:t>
            </a:r>
            <a:r>
              <a:rPr lang="en-US" sz="4400" dirty="0" smtClean="0">
                <a:latin typeface="Comic Sans MS" pitchFamily="66" charset="0"/>
              </a:rPr>
              <a:t>region</a:t>
            </a:r>
            <a:r>
              <a:rPr lang="en-US" sz="4400" dirty="0">
                <a:latin typeface="Comic Sans MS" pitchFamily="66" charset="0"/>
              </a:rPr>
              <a:t>, </a:t>
            </a:r>
            <a:r>
              <a:rPr lang="en-US" sz="4400" u="sng" dirty="0">
                <a:latin typeface="Comic Sans MS" pitchFamily="66" charset="0"/>
              </a:rPr>
              <a:t>find</a:t>
            </a:r>
            <a:r>
              <a:rPr lang="en-US" sz="4400" dirty="0">
                <a:latin typeface="Comic Sans MS" pitchFamily="66" charset="0"/>
              </a:rPr>
              <a:t> all of those points.</a:t>
            </a:r>
          </a:p>
        </p:txBody>
      </p:sp>
      <p:sp>
        <p:nvSpPr>
          <p:cNvPr id="16389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8001000" cy="1981200"/>
          </a:xfrm>
        </p:spPr>
        <p:txBody>
          <a:bodyPr/>
          <a:lstStyle/>
          <a:p>
            <a:pPr marL="292100" indent="-292100" eaLnBrk="1" hangingPunct="1">
              <a:buFont typeface="Arial" pitchFamily="34" charset="0"/>
              <a:buChar char="•"/>
            </a:pPr>
            <a:r>
              <a:rPr lang="en-US" sz="4400" dirty="0" smtClean="0"/>
              <a:t>Physics: # </a:t>
            </a:r>
            <a:r>
              <a:rPr lang="en-US" sz="4400" dirty="0" err="1" smtClean="0"/>
              <a:t>matchings</a:t>
            </a:r>
            <a:r>
              <a:rPr lang="en-US" sz="4400" dirty="0" smtClean="0"/>
              <a:t> in a graph?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10W.</a:t>
            </a:r>
            <a:fld id="{C38EFF70-A23C-4A5E-8861-2243249243F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95400"/>
            <a:ext cx="8763000" cy="4343400"/>
          </a:xfrm>
        </p:spPr>
        <p:txBody>
          <a:bodyPr/>
          <a:lstStyle/>
          <a:p>
            <a:pPr marL="292100" indent="-292100" eaLnBrk="1" hangingPunct="1">
              <a:buFont typeface="Arial" pitchFamily="34" charset="0"/>
              <a:buChar char="•"/>
            </a:pPr>
            <a:r>
              <a:rPr lang="en-US" sz="4800" dirty="0" smtClean="0"/>
              <a:t># ops to update a data </a:t>
            </a:r>
          </a:p>
          <a:p>
            <a:pPr marL="292100" indent="-292100" eaLnBrk="1" hangingPunct="1">
              <a:spcBef>
                <a:spcPts val="0"/>
              </a:spcBef>
            </a:pPr>
            <a:r>
              <a:rPr lang="en-US" sz="4800" dirty="0" smtClean="0"/>
              <a:t>     structure (# comparisons    	needed to</a:t>
            </a:r>
            <a:r>
              <a:rPr lang="en-US" sz="4800" i="1" dirty="0" smtClean="0">
                <a:solidFill>
                  <a:srgbClr val="008000"/>
                </a:solidFill>
              </a:rPr>
              <a:t> </a:t>
            </a:r>
            <a:r>
              <a:rPr lang="en-US" sz="4800" dirty="0" smtClean="0"/>
              <a:t>sort </a:t>
            </a:r>
            <a:r>
              <a:rPr lang="en-US" sz="4800" dirty="0" smtClean="0">
                <a:solidFill>
                  <a:srgbClr val="0033CC"/>
                </a:solidFill>
              </a:rPr>
              <a:t>n</a:t>
            </a:r>
            <a:r>
              <a:rPr lang="en-US" sz="4800" dirty="0" smtClean="0"/>
              <a:t> items)</a:t>
            </a:r>
          </a:p>
          <a:p>
            <a:pPr marL="292100" indent="-292100" eaLnBrk="1" hangingPunct="1">
              <a:buFont typeface="Arial" pitchFamily="34" charset="0"/>
              <a:buChar char="•"/>
            </a:pPr>
            <a:r>
              <a:rPr lang="en-US" sz="4800" dirty="0" smtClean="0"/>
              <a:t># steps in a computation (#    </a:t>
            </a:r>
          </a:p>
          <a:p>
            <a:pPr marL="292100" indent="-292100" eaLnBrk="1" hangingPunct="1">
              <a:spcBef>
                <a:spcPts val="0"/>
              </a:spcBef>
            </a:pPr>
            <a:r>
              <a:rPr lang="en-US" sz="4800" dirty="0" smtClean="0"/>
              <a:t>      multiplies to compute </a:t>
            </a:r>
            <a:r>
              <a:rPr lang="en-US" sz="4800" dirty="0" err="1" smtClean="0"/>
              <a:t>d</a:t>
            </a:r>
            <a:r>
              <a:rPr lang="en-US" sz="4800" baseline="30000" dirty="0" err="1" smtClean="0">
                <a:solidFill>
                  <a:srgbClr val="0033CC"/>
                </a:solidFill>
              </a:rPr>
              <a:t>n</a:t>
            </a:r>
            <a:r>
              <a:rPr lang="en-US" sz="4800" dirty="0" smtClean="0"/>
              <a:t>)</a:t>
            </a:r>
            <a:r>
              <a:rPr lang="en-US" sz="4800" i="1" dirty="0" smtClean="0"/>
              <a:t> </a:t>
            </a:r>
            <a:endParaRPr lang="en-US" sz="4800" dirty="0" smtClean="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Counting in </a:t>
            </a:r>
            <a:r>
              <a:rPr lang="en-US" dirty="0" smtClean="0">
                <a:solidFill>
                  <a:srgbClr val="008000"/>
                </a:solidFill>
              </a:rPr>
              <a:t>Algorithms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74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74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74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Counting in </a:t>
            </a:r>
            <a:r>
              <a:rPr lang="en-US" dirty="0" smtClean="0">
                <a:solidFill>
                  <a:srgbClr val="008000"/>
                </a:solidFill>
              </a:rPr>
              <a:t>Cryptography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587994" y="2209800"/>
            <a:ext cx="784702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latin typeface="Comic Sans MS" pitchFamily="66" charset="0"/>
              </a:rPr>
              <a:t># possible passwords</a:t>
            </a:r>
          </a:p>
          <a:p>
            <a:pPr>
              <a:lnSpc>
                <a:spcPct val="150000"/>
              </a:lnSpc>
            </a:pPr>
            <a:r>
              <a:rPr lang="en-US" sz="6000" dirty="0" smtClean="0">
                <a:latin typeface="Comic Sans MS" pitchFamily="66" charset="0"/>
              </a:rPr>
              <a:t># possible keys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620000" y="6597650"/>
            <a:ext cx="1524000" cy="274638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10W.</a:t>
            </a:r>
            <a:fld id="{F5E7BC75-7CCD-43B9-9102-762D8D8CA728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10W.</a:t>
            </a:r>
            <a:fld id="{F5E7BC75-7CCD-43B9-9102-762D8D8CA72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Counting in </a:t>
            </a:r>
            <a:r>
              <a:rPr lang="en-US" smtClean="0">
                <a:solidFill>
                  <a:srgbClr val="008000"/>
                </a:solidFill>
              </a:rPr>
              <a:t>Graph Theory</a:t>
            </a:r>
          </a:p>
        </p:txBody>
      </p:sp>
      <p:grpSp>
        <p:nvGrpSpPr>
          <p:cNvPr id="18436" name="Group 90"/>
          <p:cNvGrpSpPr>
            <a:grpSpLocks/>
          </p:cNvGrpSpPr>
          <p:nvPr/>
        </p:nvGrpSpPr>
        <p:grpSpPr bwMode="auto">
          <a:xfrm>
            <a:off x="7734300" y="4495800"/>
            <a:ext cx="952500" cy="927100"/>
            <a:chOff x="4909" y="1116"/>
            <a:chExt cx="600" cy="584"/>
          </a:xfrm>
        </p:grpSpPr>
        <p:sp>
          <p:nvSpPr>
            <p:cNvPr id="18496" name="Oval 4"/>
            <p:cNvSpPr>
              <a:spLocks noChangeArrowheads="1"/>
            </p:cNvSpPr>
            <p:nvPr/>
          </p:nvSpPr>
          <p:spPr bwMode="auto">
            <a:xfrm>
              <a:off x="4933" y="1116"/>
              <a:ext cx="104" cy="10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8497" name="Oval 6"/>
            <p:cNvSpPr>
              <a:spLocks noChangeArrowheads="1"/>
            </p:cNvSpPr>
            <p:nvPr/>
          </p:nvSpPr>
          <p:spPr bwMode="auto">
            <a:xfrm>
              <a:off x="5229" y="1596"/>
              <a:ext cx="104" cy="10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8498" name="Oval 7"/>
            <p:cNvSpPr>
              <a:spLocks noChangeArrowheads="1"/>
            </p:cNvSpPr>
            <p:nvPr/>
          </p:nvSpPr>
          <p:spPr bwMode="auto">
            <a:xfrm>
              <a:off x="5341" y="1116"/>
              <a:ext cx="104" cy="10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8499" name="Oval 8"/>
            <p:cNvSpPr>
              <a:spLocks noChangeArrowheads="1"/>
            </p:cNvSpPr>
            <p:nvPr/>
          </p:nvSpPr>
          <p:spPr bwMode="auto">
            <a:xfrm>
              <a:off x="5405" y="1388"/>
              <a:ext cx="104" cy="10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8500" name="Oval 9"/>
            <p:cNvSpPr>
              <a:spLocks noChangeArrowheads="1"/>
            </p:cNvSpPr>
            <p:nvPr/>
          </p:nvSpPr>
          <p:spPr bwMode="auto">
            <a:xfrm>
              <a:off x="4909" y="1428"/>
              <a:ext cx="104" cy="10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8000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cxnSp>
          <p:nvCxnSpPr>
            <p:cNvPr id="18501" name="AutoShape 11"/>
            <p:cNvCxnSpPr>
              <a:cxnSpLocks noChangeShapeType="1"/>
              <a:stCxn id="18496" idx="5"/>
              <a:endCxn id="18499" idx="1"/>
            </p:cNvCxnSpPr>
            <p:nvPr/>
          </p:nvCxnSpPr>
          <p:spPr bwMode="auto">
            <a:xfrm>
              <a:off x="5022" y="1205"/>
              <a:ext cx="398" cy="19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8502" name="AutoShape 12"/>
            <p:cNvCxnSpPr>
              <a:cxnSpLocks noChangeShapeType="1"/>
              <a:stCxn id="18498" idx="4"/>
              <a:endCxn id="18497" idx="0"/>
            </p:cNvCxnSpPr>
            <p:nvPr/>
          </p:nvCxnSpPr>
          <p:spPr bwMode="auto">
            <a:xfrm flipH="1">
              <a:off x="5281" y="1220"/>
              <a:ext cx="112" cy="37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8503" name="AutoShape 13"/>
            <p:cNvCxnSpPr>
              <a:cxnSpLocks noChangeShapeType="1"/>
              <a:stCxn id="18496" idx="6"/>
              <a:endCxn id="18498" idx="2"/>
            </p:cNvCxnSpPr>
            <p:nvPr/>
          </p:nvCxnSpPr>
          <p:spPr bwMode="auto">
            <a:xfrm>
              <a:off x="5037" y="1168"/>
              <a:ext cx="30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8504" name="AutoShape 14"/>
            <p:cNvCxnSpPr>
              <a:cxnSpLocks noChangeShapeType="1"/>
              <a:stCxn id="18500" idx="5"/>
              <a:endCxn id="18497" idx="1"/>
            </p:cNvCxnSpPr>
            <p:nvPr/>
          </p:nvCxnSpPr>
          <p:spPr bwMode="auto">
            <a:xfrm>
              <a:off x="4998" y="1517"/>
              <a:ext cx="246" cy="9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8505" name="AutoShape 15"/>
            <p:cNvCxnSpPr>
              <a:cxnSpLocks noChangeShapeType="1"/>
              <a:stCxn id="18496" idx="4"/>
              <a:endCxn id="18500" idx="0"/>
            </p:cNvCxnSpPr>
            <p:nvPr/>
          </p:nvCxnSpPr>
          <p:spPr bwMode="auto">
            <a:xfrm flipH="1">
              <a:off x="4961" y="1220"/>
              <a:ext cx="24" cy="20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grpSp>
        <p:nvGrpSpPr>
          <p:cNvPr id="18437" name="Group 89"/>
          <p:cNvGrpSpPr>
            <a:grpSpLocks/>
          </p:cNvGrpSpPr>
          <p:nvPr/>
        </p:nvGrpSpPr>
        <p:grpSpPr bwMode="auto">
          <a:xfrm>
            <a:off x="6411913" y="4495800"/>
            <a:ext cx="952500" cy="927100"/>
            <a:chOff x="4076" y="1116"/>
            <a:chExt cx="600" cy="584"/>
          </a:xfrm>
        </p:grpSpPr>
        <p:sp>
          <p:nvSpPr>
            <p:cNvPr id="18485" name="Oval 36"/>
            <p:cNvSpPr>
              <a:spLocks noChangeArrowheads="1"/>
            </p:cNvSpPr>
            <p:nvPr/>
          </p:nvSpPr>
          <p:spPr bwMode="auto">
            <a:xfrm>
              <a:off x="4100" y="1116"/>
              <a:ext cx="104" cy="10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8486" name="Oval 37"/>
            <p:cNvSpPr>
              <a:spLocks noChangeArrowheads="1"/>
            </p:cNvSpPr>
            <p:nvPr/>
          </p:nvSpPr>
          <p:spPr bwMode="auto">
            <a:xfrm>
              <a:off x="4396" y="1596"/>
              <a:ext cx="104" cy="10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8487" name="Oval 38"/>
            <p:cNvSpPr>
              <a:spLocks noChangeArrowheads="1"/>
            </p:cNvSpPr>
            <p:nvPr/>
          </p:nvSpPr>
          <p:spPr bwMode="auto">
            <a:xfrm>
              <a:off x="4508" y="1116"/>
              <a:ext cx="104" cy="10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8488" name="Oval 39"/>
            <p:cNvSpPr>
              <a:spLocks noChangeArrowheads="1"/>
            </p:cNvSpPr>
            <p:nvPr/>
          </p:nvSpPr>
          <p:spPr bwMode="auto">
            <a:xfrm>
              <a:off x="4572" y="1388"/>
              <a:ext cx="104" cy="10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8489" name="Oval 40"/>
            <p:cNvSpPr>
              <a:spLocks noChangeArrowheads="1"/>
            </p:cNvSpPr>
            <p:nvPr/>
          </p:nvSpPr>
          <p:spPr bwMode="auto">
            <a:xfrm>
              <a:off x="4076" y="1428"/>
              <a:ext cx="104" cy="10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8000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cxnSp>
          <p:nvCxnSpPr>
            <p:cNvPr id="18490" name="AutoShape 41"/>
            <p:cNvCxnSpPr>
              <a:cxnSpLocks noChangeShapeType="1"/>
              <a:stCxn id="18489" idx="6"/>
              <a:endCxn id="18488" idx="2"/>
            </p:cNvCxnSpPr>
            <p:nvPr/>
          </p:nvCxnSpPr>
          <p:spPr bwMode="auto">
            <a:xfrm flipV="1">
              <a:off x="4180" y="1440"/>
              <a:ext cx="392" cy="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8491" name="AutoShape 42"/>
            <p:cNvCxnSpPr>
              <a:cxnSpLocks noChangeShapeType="1"/>
              <a:stCxn id="18487" idx="4"/>
              <a:endCxn id="18486" idx="0"/>
            </p:cNvCxnSpPr>
            <p:nvPr/>
          </p:nvCxnSpPr>
          <p:spPr bwMode="auto">
            <a:xfrm flipH="1">
              <a:off x="4448" y="1220"/>
              <a:ext cx="112" cy="37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8492" name="AutoShape 43"/>
            <p:cNvCxnSpPr>
              <a:cxnSpLocks noChangeShapeType="1"/>
              <a:stCxn id="18485" idx="6"/>
              <a:endCxn id="18487" idx="2"/>
            </p:cNvCxnSpPr>
            <p:nvPr/>
          </p:nvCxnSpPr>
          <p:spPr bwMode="auto">
            <a:xfrm>
              <a:off x="4204" y="1168"/>
              <a:ext cx="30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8493" name="AutoShape 44"/>
            <p:cNvCxnSpPr>
              <a:cxnSpLocks noChangeShapeType="1"/>
              <a:stCxn id="18489" idx="5"/>
              <a:endCxn id="18486" idx="1"/>
            </p:cNvCxnSpPr>
            <p:nvPr/>
          </p:nvCxnSpPr>
          <p:spPr bwMode="auto">
            <a:xfrm>
              <a:off x="4165" y="1517"/>
              <a:ext cx="246" cy="9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8494" name="AutoShape 45"/>
            <p:cNvCxnSpPr>
              <a:cxnSpLocks noChangeShapeType="1"/>
              <a:stCxn id="18485" idx="4"/>
              <a:endCxn id="18489" idx="0"/>
            </p:cNvCxnSpPr>
            <p:nvPr/>
          </p:nvCxnSpPr>
          <p:spPr bwMode="auto">
            <a:xfrm flipH="1">
              <a:off x="4128" y="1220"/>
              <a:ext cx="24" cy="20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8495" name="AutoShape 46"/>
            <p:cNvCxnSpPr>
              <a:cxnSpLocks noChangeShapeType="1"/>
              <a:stCxn id="18485" idx="5"/>
              <a:endCxn id="18486" idx="1"/>
            </p:cNvCxnSpPr>
            <p:nvPr/>
          </p:nvCxnSpPr>
          <p:spPr bwMode="auto">
            <a:xfrm>
              <a:off x="4189" y="1205"/>
              <a:ext cx="222" cy="40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sp>
        <p:nvSpPr>
          <p:cNvPr id="18438" name="Text Box 91"/>
          <p:cNvSpPr txBox="1">
            <a:spLocks noChangeArrowheads="1"/>
          </p:cNvSpPr>
          <p:nvPr/>
        </p:nvSpPr>
        <p:spPr bwMode="auto">
          <a:xfrm>
            <a:off x="304800" y="4660900"/>
            <a:ext cx="601503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8925" indent="-288925">
              <a:buFontTx/>
              <a:buChar char="•"/>
            </a:pPr>
            <a:r>
              <a:rPr lang="en-US" sz="3600" dirty="0" smtClean="0">
                <a:latin typeface="Comic Sans MS" pitchFamily="66" charset="0"/>
              </a:rPr>
              <a:t>#</a:t>
            </a:r>
            <a:r>
              <a:rPr lang="en-US" sz="3600" dirty="0" smtClean="0">
                <a:solidFill>
                  <a:srgbClr val="0066FF"/>
                </a:solidFill>
                <a:latin typeface="Comic Sans MS" pitchFamily="66" charset="0"/>
              </a:rPr>
              <a:t> n node </a:t>
            </a:r>
            <a:r>
              <a:rPr lang="en-US" sz="3600" dirty="0">
                <a:solidFill>
                  <a:srgbClr val="0066FF"/>
                </a:solidFill>
                <a:latin typeface="Comic Sans MS" pitchFamily="66" charset="0"/>
              </a:rPr>
              <a:t>graphs</a:t>
            </a:r>
            <a:r>
              <a:rPr lang="en-US" sz="3600" dirty="0">
                <a:latin typeface="Comic Sans MS" pitchFamily="66" charset="0"/>
              </a:rPr>
              <a:t>?</a:t>
            </a:r>
          </a:p>
        </p:txBody>
      </p:sp>
      <p:grpSp>
        <p:nvGrpSpPr>
          <p:cNvPr id="18439" name="Group 49"/>
          <p:cNvGrpSpPr>
            <a:grpSpLocks/>
          </p:cNvGrpSpPr>
          <p:nvPr/>
        </p:nvGrpSpPr>
        <p:grpSpPr bwMode="auto">
          <a:xfrm>
            <a:off x="6319838" y="1550988"/>
            <a:ext cx="952500" cy="927100"/>
            <a:chOff x="4032" y="1184"/>
            <a:chExt cx="600" cy="584"/>
          </a:xfrm>
        </p:grpSpPr>
        <p:sp>
          <p:nvSpPr>
            <p:cNvPr id="18474" name="Oval 50"/>
            <p:cNvSpPr>
              <a:spLocks noChangeArrowheads="1"/>
            </p:cNvSpPr>
            <p:nvPr/>
          </p:nvSpPr>
          <p:spPr bwMode="auto">
            <a:xfrm>
              <a:off x="4056" y="1184"/>
              <a:ext cx="104" cy="10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8475" name="Oval 51"/>
            <p:cNvSpPr>
              <a:spLocks noChangeArrowheads="1"/>
            </p:cNvSpPr>
            <p:nvPr/>
          </p:nvSpPr>
          <p:spPr bwMode="auto">
            <a:xfrm>
              <a:off x="4352" y="1664"/>
              <a:ext cx="104" cy="10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8476" name="Oval 52"/>
            <p:cNvSpPr>
              <a:spLocks noChangeArrowheads="1"/>
            </p:cNvSpPr>
            <p:nvPr/>
          </p:nvSpPr>
          <p:spPr bwMode="auto">
            <a:xfrm>
              <a:off x="4464" y="1184"/>
              <a:ext cx="104" cy="10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8477" name="Oval 53"/>
            <p:cNvSpPr>
              <a:spLocks noChangeArrowheads="1"/>
            </p:cNvSpPr>
            <p:nvPr/>
          </p:nvSpPr>
          <p:spPr bwMode="auto">
            <a:xfrm>
              <a:off x="4528" y="1456"/>
              <a:ext cx="104" cy="10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8478" name="Oval 54"/>
            <p:cNvSpPr>
              <a:spLocks noChangeArrowheads="1"/>
            </p:cNvSpPr>
            <p:nvPr/>
          </p:nvSpPr>
          <p:spPr bwMode="auto">
            <a:xfrm>
              <a:off x="4032" y="1496"/>
              <a:ext cx="104" cy="10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8000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cxnSp>
          <p:nvCxnSpPr>
            <p:cNvPr id="18479" name="AutoShape 55"/>
            <p:cNvCxnSpPr>
              <a:cxnSpLocks noChangeShapeType="1"/>
              <a:stCxn id="18478" idx="6"/>
              <a:endCxn id="18477" idx="2"/>
            </p:cNvCxnSpPr>
            <p:nvPr/>
          </p:nvCxnSpPr>
          <p:spPr bwMode="auto">
            <a:xfrm flipV="1">
              <a:off x="4136" y="1508"/>
              <a:ext cx="392" cy="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8480" name="AutoShape 56"/>
            <p:cNvCxnSpPr>
              <a:cxnSpLocks noChangeShapeType="1"/>
              <a:stCxn id="18476" idx="4"/>
              <a:endCxn id="18475" idx="0"/>
            </p:cNvCxnSpPr>
            <p:nvPr/>
          </p:nvCxnSpPr>
          <p:spPr bwMode="auto">
            <a:xfrm flipH="1">
              <a:off x="4404" y="1288"/>
              <a:ext cx="112" cy="37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8481" name="AutoShape 57"/>
            <p:cNvCxnSpPr>
              <a:cxnSpLocks noChangeShapeType="1"/>
              <a:stCxn id="18474" idx="6"/>
              <a:endCxn id="18476" idx="2"/>
            </p:cNvCxnSpPr>
            <p:nvPr/>
          </p:nvCxnSpPr>
          <p:spPr bwMode="auto">
            <a:xfrm>
              <a:off x="4160" y="1236"/>
              <a:ext cx="30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8482" name="AutoShape 58"/>
            <p:cNvCxnSpPr>
              <a:cxnSpLocks noChangeShapeType="1"/>
              <a:stCxn id="18478" idx="5"/>
              <a:endCxn id="18475" idx="1"/>
            </p:cNvCxnSpPr>
            <p:nvPr/>
          </p:nvCxnSpPr>
          <p:spPr bwMode="auto">
            <a:xfrm>
              <a:off x="4121" y="1585"/>
              <a:ext cx="246" cy="9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8483" name="AutoShape 59"/>
            <p:cNvCxnSpPr>
              <a:cxnSpLocks noChangeShapeType="1"/>
              <a:stCxn id="18474" idx="4"/>
              <a:endCxn id="18478" idx="0"/>
            </p:cNvCxnSpPr>
            <p:nvPr/>
          </p:nvCxnSpPr>
          <p:spPr bwMode="auto">
            <a:xfrm flipH="1">
              <a:off x="4084" y="1288"/>
              <a:ext cx="24" cy="20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8484" name="AutoShape 60"/>
            <p:cNvCxnSpPr>
              <a:cxnSpLocks noChangeShapeType="1"/>
              <a:stCxn id="18474" idx="5"/>
              <a:endCxn id="18475" idx="1"/>
            </p:cNvCxnSpPr>
            <p:nvPr/>
          </p:nvCxnSpPr>
          <p:spPr bwMode="auto">
            <a:xfrm>
              <a:off x="4145" y="1273"/>
              <a:ext cx="222" cy="40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grpSp>
        <p:nvGrpSpPr>
          <p:cNvPr id="18440" name="Group 85"/>
          <p:cNvGrpSpPr>
            <a:grpSpLocks/>
          </p:cNvGrpSpPr>
          <p:nvPr/>
        </p:nvGrpSpPr>
        <p:grpSpPr bwMode="auto">
          <a:xfrm>
            <a:off x="7642225" y="1550988"/>
            <a:ext cx="952500" cy="927100"/>
            <a:chOff x="4939" y="2092"/>
            <a:chExt cx="600" cy="584"/>
          </a:xfrm>
        </p:grpSpPr>
        <p:sp>
          <p:nvSpPr>
            <p:cNvPr id="18463" name="Oval 62"/>
            <p:cNvSpPr>
              <a:spLocks noChangeArrowheads="1"/>
            </p:cNvSpPr>
            <p:nvPr/>
          </p:nvSpPr>
          <p:spPr bwMode="auto">
            <a:xfrm>
              <a:off x="4963" y="2092"/>
              <a:ext cx="104" cy="10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8464" name="Oval 63"/>
            <p:cNvSpPr>
              <a:spLocks noChangeArrowheads="1"/>
            </p:cNvSpPr>
            <p:nvPr/>
          </p:nvSpPr>
          <p:spPr bwMode="auto">
            <a:xfrm>
              <a:off x="5259" y="2572"/>
              <a:ext cx="104" cy="10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8465" name="Oval 64"/>
            <p:cNvSpPr>
              <a:spLocks noChangeArrowheads="1"/>
            </p:cNvSpPr>
            <p:nvPr/>
          </p:nvSpPr>
          <p:spPr bwMode="auto">
            <a:xfrm>
              <a:off x="5371" y="2092"/>
              <a:ext cx="104" cy="10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8466" name="Oval 65"/>
            <p:cNvSpPr>
              <a:spLocks noChangeArrowheads="1"/>
            </p:cNvSpPr>
            <p:nvPr/>
          </p:nvSpPr>
          <p:spPr bwMode="auto">
            <a:xfrm>
              <a:off x="5435" y="2364"/>
              <a:ext cx="104" cy="10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8467" name="Oval 66"/>
            <p:cNvSpPr>
              <a:spLocks noChangeArrowheads="1"/>
            </p:cNvSpPr>
            <p:nvPr/>
          </p:nvSpPr>
          <p:spPr bwMode="auto">
            <a:xfrm>
              <a:off x="4939" y="2404"/>
              <a:ext cx="104" cy="10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8000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cxnSp>
          <p:nvCxnSpPr>
            <p:cNvPr id="18468" name="AutoShape 67"/>
            <p:cNvCxnSpPr>
              <a:cxnSpLocks noChangeShapeType="1"/>
              <a:stCxn id="18463" idx="5"/>
              <a:endCxn id="18466" idx="1"/>
            </p:cNvCxnSpPr>
            <p:nvPr/>
          </p:nvCxnSpPr>
          <p:spPr bwMode="auto">
            <a:xfrm>
              <a:off x="5052" y="2181"/>
              <a:ext cx="398" cy="19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8469" name="AutoShape 68"/>
            <p:cNvCxnSpPr>
              <a:cxnSpLocks noChangeShapeType="1"/>
              <a:stCxn id="18466" idx="3"/>
              <a:endCxn id="18464" idx="7"/>
            </p:cNvCxnSpPr>
            <p:nvPr/>
          </p:nvCxnSpPr>
          <p:spPr bwMode="auto">
            <a:xfrm flipH="1">
              <a:off x="5348" y="2453"/>
              <a:ext cx="102" cy="1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8470" name="AutoShape 69"/>
            <p:cNvCxnSpPr>
              <a:cxnSpLocks noChangeShapeType="1"/>
              <a:stCxn id="18463" idx="6"/>
              <a:endCxn id="18465" idx="2"/>
            </p:cNvCxnSpPr>
            <p:nvPr/>
          </p:nvCxnSpPr>
          <p:spPr bwMode="auto">
            <a:xfrm>
              <a:off x="5067" y="2144"/>
              <a:ext cx="30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8471" name="AutoShape 70"/>
            <p:cNvCxnSpPr>
              <a:cxnSpLocks noChangeShapeType="1"/>
              <a:stCxn id="18467" idx="5"/>
              <a:endCxn id="18464" idx="1"/>
            </p:cNvCxnSpPr>
            <p:nvPr/>
          </p:nvCxnSpPr>
          <p:spPr bwMode="auto">
            <a:xfrm>
              <a:off x="5028" y="2493"/>
              <a:ext cx="246" cy="9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8472" name="AutoShape 71"/>
            <p:cNvCxnSpPr>
              <a:cxnSpLocks noChangeShapeType="1"/>
              <a:stCxn id="18463" idx="4"/>
              <a:endCxn id="18467" idx="0"/>
            </p:cNvCxnSpPr>
            <p:nvPr/>
          </p:nvCxnSpPr>
          <p:spPr bwMode="auto">
            <a:xfrm flipH="1">
              <a:off x="4991" y="2196"/>
              <a:ext cx="24" cy="20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8473" name="AutoShape 72"/>
            <p:cNvCxnSpPr>
              <a:cxnSpLocks noChangeShapeType="1"/>
              <a:stCxn id="18466" idx="2"/>
              <a:endCxn id="18467" idx="6"/>
            </p:cNvCxnSpPr>
            <p:nvPr/>
          </p:nvCxnSpPr>
          <p:spPr bwMode="auto">
            <a:xfrm flipH="1">
              <a:off x="5043" y="2416"/>
              <a:ext cx="392" cy="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sp>
        <p:nvSpPr>
          <p:cNvPr id="18441" name="Text Box 93"/>
          <p:cNvSpPr txBox="1">
            <a:spLocks noChangeArrowheads="1"/>
          </p:cNvSpPr>
          <p:nvPr/>
        </p:nvSpPr>
        <p:spPr bwMode="auto">
          <a:xfrm>
            <a:off x="304800" y="1447800"/>
            <a:ext cx="6135688" cy="1311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8925" indent="-288925">
              <a:buFontTx/>
              <a:buChar char="•"/>
            </a:pPr>
            <a:r>
              <a:rPr lang="en-US" sz="3600" dirty="0" smtClean="0">
                <a:latin typeface="Comic Sans MS" pitchFamily="66" charset="0"/>
              </a:rPr>
              <a:t>#</a:t>
            </a:r>
            <a:r>
              <a:rPr lang="en-US" sz="3600" dirty="0" smtClean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3600" dirty="0">
                <a:solidFill>
                  <a:srgbClr val="0066FF"/>
                </a:solidFill>
                <a:latin typeface="Comic Sans MS" pitchFamily="66" charset="0"/>
              </a:rPr>
              <a:t>mappings </a:t>
            </a:r>
            <a:r>
              <a:rPr lang="en-US" sz="3600" dirty="0">
                <a:latin typeface="Comic Sans MS" pitchFamily="66" charset="0"/>
              </a:rPr>
              <a:t>between </a:t>
            </a:r>
            <a:r>
              <a:rPr lang="en-US" sz="3600" dirty="0" smtClean="0">
                <a:latin typeface="Comic Sans MS" pitchFamily="66" charset="0"/>
              </a:rPr>
              <a:t>two</a:t>
            </a:r>
          </a:p>
          <a:p>
            <a:pPr marL="288925" indent="-288925"/>
            <a:r>
              <a:rPr lang="en-US" sz="3600" dirty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sz="3600" dirty="0" smtClean="0">
                <a:solidFill>
                  <a:srgbClr val="0033CC"/>
                </a:solidFill>
                <a:latin typeface="Comic Sans MS" pitchFamily="66" charset="0"/>
              </a:rPr>
              <a:t>  n</a:t>
            </a:r>
            <a:r>
              <a:rPr lang="en-US" sz="3600" dirty="0" smtClean="0">
                <a:latin typeface="Comic Sans MS" pitchFamily="66" charset="0"/>
              </a:rPr>
              <a:t> node </a:t>
            </a:r>
            <a:r>
              <a:rPr lang="en-US" sz="3600" dirty="0">
                <a:latin typeface="Comic Sans MS" pitchFamily="66" charset="0"/>
              </a:rPr>
              <a:t>graphs?</a:t>
            </a:r>
            <a:endParaRPr lang="en-US" sz="3600" dirty="0">
              <a:solidFill>
                <a:srgbClr val="0066FF"/>
              </a:solidFill>
              <a:latin typeface="Comic Sans MS" pitchFamily="66" charset="0"/>
            </a:endParaRPr>
          </a:p>
        </p:txBody>
      </p:sp>
      <p:grpSp>
        <p:nvGrpSpPr>
          <p:cNvPr id="18442" name="Group 74"/>
          <p:cNvGrpSpPr>
            <a:grpSpLocks/>
          </p:cNvGrpSpPr>
          <p:nvPr/>
        </p:nvGrpSpPr>
        <p:grpSpPr bwMode="auto">
          <a:xfrm>
            <a:off x="6329363" y="2965450"/>
            <a:ext cx="950912" cy="1174750"/>
            <a:chOff x="4176" y="3188"/>
            <a:chExt cx="491" cy="740"/>
          </a:xfrm>
        </p:grpSpPr>
        <p:sp>
          <p:nvSpPr>
            <p:cNvPr id="18454" name="Oval 26"/>
            <p:cNvSpPr>
              <a:spLocks noChangeArrowheads="1"/>
            </p:cNvSpPr>
            <p:nvPr/>
          </p:nvSpPr>
          <p:spPr bwMode="auto">
            <a:xfrm>
              <a:off x="4176" y="3188"/>
              <a:ext cx="104" cy="10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8455" name="Oval 27"/>
            <p:cNvSpPr>
              <a:spLocks noChangeArrowheads="1"/>
            </p:cNvSpPr>
            <p:nvPr/>
          </p:nvSpPr>
          <p:spPr bwMode="auto">
            <a:xfrm>
              <a:off x="4177" y="3824"/>
              <a:ext cx="104" cy="10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8456" name="Oval 28"/>
            <p:cNvSpPr>
              <a:spLocks noChangeArrowheads="1"/>
            </p:cNvSpPr>
            <p:nvPr/>
          </p:nvSpPr>
          <p:spPr bwMode="auto">
            <a:xfrm>
              <a:off x="4563" y="3188"/>
              <a:ext cx="104" cy="10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8457" name="Oval 29"/>
            <p:cNvSpPr>
              <a:spLocks noChangeArrowheads="1"/>
            </p:cNvSpPr>
            <p:nvPr/>
          </p:nvSpPr>
          <p:spPr bwMode="auto">
            <a:xfrm>
              <a:off x="4563" y="3506"/>
              <a:ext cx="104" cy="10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8458" name="Oval 30"/>
            <p:cNvSpPr>
              <a:spLocks noChangeArrowheads="1"/>
            </p:cNvSpPr>
            <p:nvPr/>
          </p:nvSpPr>
          <p:spPr bwMode="auto">
            <a:xfrm>
              <a:off x="4176" y="3506"/>
              <a:ext cx="104" cy="10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8000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cxnSp>
          <p:nvCxnSpPr>
            <p:cNvPr id="18459" name="AutoShape 31"/>
            <p:cNvCxnSpPr>
              <a:cxnSpLocks noChangeShapeType="1"/>
              <a:stCxn id="18458" idx="5"/>
              <a:endCxn id="18462" idx="1"/>
            </p:cNvCxnSpPr>
            <p:nvPr/>
          </p:nvCxnSpPr>
          <p:spPr bwMode="auto">
            <a:xfrm>
              <a:off x="4265" y="3595"/>
              <a:ext cx="312" cy="24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8460" name="AutoShape 33"/>
            <p:cNvCxnSpPr>
              <a:cxnSpLocks noChangeShapeType="1"/>
              <a:stCxn id="18454" idx="6"/>
              <a:endCxn id="18456" idx="2"/>
            </p:cNvCxnSpPr>
            <p:nvPr/>
          </p:nvCxnSpPr>
          <p:spPr bwMode="auto">
            <a:xfrm>
              <a:off x="4280" y="3240"/>
              <a:ext cx="283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8461" name="AutoShape 34"/>
            <p:cNvCxnSpPr>
              <a:cxnSpLocks noChangeShapeType="1"/>
              <a:stCxn id="18457" idx="3"/>
              <a:endCxn id="18455" idx="7"/>
            </p:cNvCxnSpPr>
            <p:nvPr/>
          </p:nvCxnSpPr>
          <p:spPr bwMode="auto">
            <a:xfrm flipH="1">
              <a:off x="4266" y="3595"/>
              <a:ext cx="312" cy="24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</p:cxnSp>
        <p:sp>
          <p:nvSpPr>
            <p:cNvPr id="18462" name="Oval 73"/>
            <p:cNvSpPr>
              <a:spLocks noChangeArrowheads="1"/>
            </p:cNvSpPr>
            <p:nvPr/>
          </p:nvSpPr>
          <p:spPr bwMode="auto">
            <a:xfrm>
              <a:off x="4562" y="3824"/>
              <a:ext cx="104" cy="10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</p:grpSp>
      <p:grpSp>
        <p:nvGrpSpPr>
          <p:cNvPr id="18443" name="Group 86"/>
          <p:cNvGrpSpPr>
            <a:grpSpLocks/>
          </p:cNvGrpSpPr>
          <p:nvPr/>
        </p:nvGrpSpPr>
        <p:grpSpPr bwMode="auto">
          <a:xfrm>
            <a:off x="7651750" y="2965450"/>
            <a:ext cx="950913" cy="1174750"/>
            <a:chOff x="4964" y="3188"/>
            <a:chExt cx="491" cy="740"/>
          </a:xfrm>
        </p:grpSpPr>
        <p:sp>
          <p:nvSpPr>
            <p:cNvPr id="18445" name="Oval 76"/>
            <p:cNvSpPr>
              <a:spLocks noChangeArrowheads="1"/>
            </p:cNvSpPr>
            <p:nvPr/>
          </p:nvSpPr>
          <p:spPr bwMode="auto">
            <a:xfrm>
              <a:off x="4964" y="3188"/>
              <a:ext cx="104" cy="10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8446" name="Oval 77"/>
            <p:cNvSpPr>
              <a:spLocks noChangeArrowheads="1"/>
            </p:cNvSpPr>
            <p:nvPr/>
          </p:nvSpPr>
          <p:spPr bwMode="auto">
            <a:xfrm>
              <a:off x="4965" y="3824"/>
              <a:ext cx="104" cy="10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8447" name="Oval 78"/>
            <p:cNvSpPr>
              <a:spLocks noChangeArrowheads="1"/>
            </p:cNvSpPr>
            <p:nvPr/>
          </p:nvSpPr>
          <p:spPr bwMode="auto">
            <a:xfrm>
              <a:off x="5351" y="3188"/>
              <a:ext cx="104" cy="10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8448" name="Oval 79"/>
            <p:cNvSpPr>
              <a:spLocks noChangeArrowheads="1"/>
            </p:cNvSpPr>
            <p:nvPr/>
          </p:nvSpPr>
          <p:spPr bwMode="auto">
            <a:xfrm>
              <a:off x="5351" y="3506"/>
              <a:ext cx="104" cy="10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8449" name="Oval 80"/>
            <p:cNvSpPr>
              <a:spLocks noChangeArrowheads="1"/>
            </p:cNvSpPr>
            <p:nvPr/>
          </p:nvSpPr>
          <p:spPr bwMode="auto">
            <a:xfrm>
              <a:off x="4964" y="3506"/>
              <a:ext cx="104" cy="10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8000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cxnSp>
          <p:nvCxnSpPr>
            <p:cNvPr id="18450" name="AutoShape 81"/>
            <p:cNvCxnSpPr>
              <a:cxnSpLocks noChangeShapeType="1"/>
              <a:stCxn id="18445" idx="5"/>
              <a:endCxn id="18453" idx="1"/>
            </p:cNvCxnSpPr>
            <p:nvPr/>
          </p:nvCxnSpPr>
          <p:spPr bwMode="auto">
            <a:xfrm>
              <a:off x="5053" y="3277"/>
              <a:ext cx="312" cy="5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8451" name="AutoShape 82"/>
            <p:cNvCxnSpPr>
              <a:cxnSpLocks noChangeShapeType="1"/>
              <a:stCxn id="18449" idx="7"/>
              <a:endCxn id="18447" idx="3"/>
            </p:cNvCxnSpPr>
            <p:nvPr/>
          </p:nvCxnSpPr>
          <p:spPr bwMode="auto">
            <a:xfrm flipV="1">
              <a:off x="5053" y="3277"/>
              <a:ext cx="313" cy="24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8452" name="AutoShape 83"/>
            <p:cNvCxnSpPr>
              <a:cxnSpLocks noChangeShapeType="1"/>
              <a:stCxn id="18448" idx="3"/>
              <a:endCxn id="18446" idx="7"/>
            </p:cNvCxnSpPr>
            <p:nvPr/>
          </p:nvCxnSpPr>
          <p:spPr bwMode="auto">
            <a:xfrm flipH="1">
              <a:off x="5054" y="3595"/>
              <a:ext cx="312" cy="24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</p:cxnSp>
        <p:sp>
          <p:nvSpPr>
            <p:cNvPr id="18453" name="Oval 84"/>
            <p:cNvSpPr>
              <a:spLocks noChangeArrowheads="1"/>
            </p:cNvSpPr>
            <p:nvPr/>
          </p:nvSpPr>
          <p:spPr bwMode="auto">
            <a:xfrm>
              <a:off x="5350" y="3824"/>
              <a:ext cx="104" cy="10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</p:grpSp>
      <p:sp>
        <p:nvSpPr>
          <p:cNvPr id="18444" name="Text Box 94"/>
          <p:cNvSpPr txBox="1">
            <a:spLocks noChangeArrowheads="1"/>
          </p:cNvSpPr>
          <p:nvPr/>
        </p:nvSpPr>
        <p:spPr bwMode="auto">
          <a:xfrm>
            <a:off x="304800" y="3016250"/>
            <a:ext cx="594995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88925" indent="-288925">
              <a:buFontTx/>
              <a:buChar char="•"/>
            </a:pPr>
            <a:r>
              <a:rPr lang="en-US" sz="3600" dirty="0" smtClean="0">
                <a:latin typeface="Comic Sans MS" pitchFamily="66" charset="0"/>
              </a:rPr>
              <a:t>#</a:t>
            </a:r>
            <a:r>
              <a:rPr lang="en-US" sz="3600" dirty="0" smtClean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3600" dirty="0" err="1">
                <a:solidFill>
                  <a:srgbClr val="0066FF"/>
                </a:solidFill>
                <a:latin typeface="Comic Sans MS" pitchFamily="66" charset="0"/>
              </a:rPr>
              <a:t>matchings</a:t>
            </a:r>
            <a:r>
              <a:rPr lang="en-US" sz="3600" dirty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3600" dirty="0">
                <a:latin typeface="Comic Sans MS" pitchFamily="66" charset="0"/>
              </a:rPr>
              <a:t>among </a:t>
            </a:r>
            <a:r>
              <a:rPr lang="en-US" sz="3600" dirty="0">
                <a:solidFill>
                  <a:srgbClr val="0033CC"/>
                </a:solidFill>
                <a:latin typeface="Comic Sans MS" pitchFamily="66" charset="0"/>
              </a:rPr>
              <a:t>n</a:t>
            </a:r>
            <a:r>
              <a:rPr lang="en-US" sz="3600" dirty="0">
                <a:latin typeface="Comic Sans MS" pitchFamily="66" charset="0"/>
              </a:rPr>
              <a:t> boys and</a:t>
            </a:r>
            <a:r>
              <a:rPr lang="en-US" sz="3600" dirty="0">
                <a:solidFill>
                  <a:srgbClr val="0033CC"/>
                </a:solidFill>
                <a:latin typeface="Comic Sans MS" pitchFamily="66" charset="0"/>
              </a:rPr>
              <a:t> n</a:t>
            </a:r>
            <a:r>
              <a:rPr lang="en-US" sz="3600" dirty="0">
                <a:latin typeface="Comic Sans MS" pitchFamily="66" charset="0"/>
              </a:rPr>
              <a:t> girls?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10W.</a:t>
            </a:r>
            <a:fld id="{51B5FB57-820D-4FCE-AE7E-3D18D1451027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Sum Rule</a:t>
            </a:r>
          </a:p>
        </p:txBody>
      </p:sp>
      <p:sp>
        <p:nvSpPr>
          <p:cNvPr id="318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3429000"/>
            <a:ext cx="7620000" cy="2751522"/>
          </a:xfrm>
          <a:noFill/>
        </p:spPr>
        <p:txBody>
          <a:bodyPr>
            <a:spAutoFit/>
          </a:bodyPr>
          <a:lstStyle/>
          <a:p>
            <a:pPr algn="ctr" eaLnBrk="1" hangingPunct="1">
              <a:buFontTx/>
              <a:buNone/>
            </a:pPr>
            <a:r>
              <a:rPr lang="en-US" sz="5400" dirty="0" smtClean="0"/>
              <a:t>If sets A and B are </a:t>
            </a:r>
            <a:r>
              <a:rPr lang="en-US" sz="5400" dirty="0" smtClean="0">
                <a:solidFill>
                  <a:srgbClr val="04A804"/>
                </a:solidFill>
              </a:rPr>
              <a:t>disjoint</a:t>
            </a:r>
            <a:r>
              <a:rPr lang="en-US" sz="5400" dirty="0" smtClean="0"/>
              <a:t>, then </a:t>
            </a:r>
          </a:p>
          <a:p>
            <a:pPr algn="ctr" eaLnBrk="1" hangingPunct="1">
              <a:buFontTx/>
              <a:buNone/>
            </a:pPr>
            <a:r>
              <a:rPr lang="en-US" sz="5400" dirty="0" smtClean="0"/>
              <a:t> </a:t>
            </a:r>
            <a:r>
              <a:rPr lang="en-US" sz="5400" dirty="0" smtClean="0">
                <a:solidFill>
                  <a:srgbClr val="0033CC"/>
                </a:solidFill>
              </a:rPr>
              <a:t>|</a:t>
            </a:r>
            <a:r>
              <a:rPr lang="en-US" sz="5400" dirty="0" smtClean="0"/>
              <a:t>A </a:t>
            </a:r>
            <a:r>
              <a:rPr lang="en-US" sz="5400" dirty="0" smtClean="0">
                <a:solidFill>
                  <a:srgbClr val="0033CC"/>
                </a:solidFill>
                <a:sym typeface="Symbol" pitchFamily="18" charset="2"/>
              </a:rPr>
              <a:t>∪</a:t>
            </a:r>
            <a:r>
              <a:rPr lang="en-US" sz="5400" dirty="0" smtClean="0"/>
              <a:t> B</a:t>
            </a:r>
            <a:r>
              <a:rPr lang="en-US" sz="5400" dirty="0" smtClean="0">
                <a:solidFill>
                  <a:srgbClr val="0033CC"/>
                </a:solidFill>
              </a:rPr>
              <a:t>|</a:t>
            </a:r>
            <a:r>
              <a:rPr lang="en-US" sz="5400" dirty="0" smtClean="0"/>
              <a:t> = </a:t>
            </a:r>
            <a:r>
              <a:rPr lang="en-US" sz="5400" dirty="0" smtClean="0">
                <a:solidFill>
                  <a:srgbClr val="0033CC"/>
                </a:solidFill>
              </a:rPr>
              <a:t>|</a:t>
            </a:r>
            <a:r>
              <a:rPr lang="en-US" sz="5400" dirty="0" smtClean="0"/>
              <a:t>A</a:t>
            </a:r>
            <a:r>
              <a:rPr lang="en-US" sz="5400" dirty="0" smtClean="0">
                <a:solidFill>
                  <a:srgbClr val="0033CC"/>
                </a:solidFill>
              </a:rPr>
              <a:t>| + |</a:t>
            </a:r>
            <a:r>
              <a:rPr lang="en-US" sz="5400" dirty="0" smtClean="0"/>
              <a:t>B</a:t>
            </a:r>
            <a:r>
              <a:rPr lang="en-US" sz="5400" dirty="0" smtClean="0">
                <a:solidFill>
                  <a:srgbClr val="0033CC"/>
                </a:solidFill>
              </a:rPr>
              <a:t>|</a:t>
            </a:r>
          </a:p>
        </p:txBody>
      </p:sp>
      <p:grpSp>
        <p:nvGrpSpPr>
          <p:cNvPr id="19461" name="Group 15"/>
          <p:cNvGrpSpPr>
            <a:grpSpLocks/>
          </p:cNvGrpSpPr>
          <p:nvPr/>
        </p:nvGrpSpPr>
        <p:grpSpPr bwMode="auto">
          <a:xfrm>
            <a:off x="2616200" y="1485900"/>
            <a:ext cx="3898900" cy="1638300"/>
            <a:chOff x="1648" y="2380"/>
            <a:chExt cx="2456" cy="1032"/>
          </a:xfrm>
        </p:grpSpPr>
        <p:grpSp>
          <p:nvGrpSpPr>
            <p:cNvPr id="19464" name="Group 14"/>
            <p:cNvGrpSpPr>
              <a:grpSpLocks/>
            </p:cNvGrpSpPr>
            <p:nvPr/>
          </p:nvGrpSpPr>
          <p:grpSpPr bwMode="auto">
            <a:xfrm>
              <a:off x="1648" y="2380"/>
              <a:ext cx="1016" cy="1032"/>
              <a:chOff x="1648" y="2380"/>
              <a:chExt cx="1016" cy="1032"/>
            </a:xfrm>
          </p:grpSpPr>
          <p:sp>
            <p:nvSpPr>
              <p:cNvPr id="19468" name="Oval 10"/>
              <p:cNvSpPr>
                <a:spLocks noChangeArrowheads="1"/>
              </p:cNvSpPr>
              <p:nvPr/>
            </p:nvSpPr>
            <p:spPr bwMode="auto">
              <a:xfrm>
                <a:off x="1648" y="2380"/>
                <a:ext cx="1016" cy="1032"/>
              </a:xfrm>
              <a:prstGeom prst="ellipse">
                <a:avLst/>
              </a:prstGeom>
              <a:solidFill>
                <a:srgbClr val="0066FF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endParaRPr lang="en-US" sz="36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9469" name="Text Box 6"/>
              <p:cNvSpPr txBox="1">
                <a:spLocks noChangeArrowheads="1"/>
              </p:cNvSpPr>
              <p:nvPr/>
            </p:nvSpPr>
            <p:spPr bwMode="auto">
              <a:xfrm>
                <a:off x="2010" y="2668"/>
                <a:ext cx="329" cy="4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3600" dirty="0">
                    <a:latin typeface="Comic Sans MS" pitchFamily="66" charset="0"/>
                  </a:rPr>
                  <a:t>A</a:t>
                </a:r>
              </a:p>
            </p:txBody>
          </p:sp>
        </p:grpSp>
        <p:grpSp>
          <p:nvGrpSpPr>
            <p:cNvPr id="19465" name="Group 13"/>
            <p:cNvGrpSpPr>
              <a:grpSpLocks/>
            </p:cNvGrpSpPr>
            <p:nvPr/>
          </p:nvGrpSpPr>
          <p:grpSpPr bwMode="auto">
            <a:xfrm>
              <a:off x="3088" y="2380"/>
              <a:ext cx="1016" cy="1032"/>
              <a:chOff x="3088" y="2380"/>
              <a:chExt cx="1016" cy="1032"/>
            </a:xfrm>
          </p:grpSpPr>
          <p:sp>
            <p:nvSpPr>
              <p:cNvPr id="19466" name="Oval 5"/>
              <p:cNvSpPr>
                <a:spLocks noChangeArrowheads="1"/>
              </p:cNvSpPr>
              <p:nvPr/>
            </p:nvSpPr>
            <p:spPr bwMode="auto">
              <a:xfrm>
                <a:off x="3088" y="2380"/>
                <a:ext cx="1016" cy="1032"/>
              </a:xfrm>
              <a:prstGeom prst="ellipse">
                <a:avLst/>
              </a:prstGeom>
              <a:solidFill>
                <a:schemeClr val="accent2">
                  <a:alpha val="50195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endParaRPr lang="en-US" sz="36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9467" name="Text Box 7"/>
              <p:cNvSpPr txBox="1">
                <a:spLocks noChangeArrowheads="1"/>
              </p:cNvSpPr>
              <p:nvPr/>
            </p:nvSpPr>
            <p:spPr bwMode="auto">
              <a:xfrm>
                <a:off x="3450" y="2620"/>
                <a:ext cx="300" cy="4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3600" dirty="0">
                    <a:latin typeface="Comic Sans MS" pitchFamily="66" charset="0"/>
                  </a:rPr>
                  <a:t>B</a:t>
                </a:r>
              </a:p>
            </p:txBody>
          </p:sp>
        </p:grpSp>
      </p:grpSp>
      <p:sp>
        <p:nvSpPr>
          <p:cNvPr id="318481" name="Line 17"/>
          <p:cNvSpPr>
            <a:spLocks noChangeShapeType="1"/>
          </p:cNvSpPr>
          <p:nvPr/>
        </p:nvSpPr>
        <p:spPr bwMode="auto">
          <a:xfrm>
            <a:off x="4572000" y="1143000"/>
            <a:ext cx="0" cy="2209800"/>
          </a:xfrm>
          <a:prstGeom prst="line">
            <a:avLst/>
          </a:prstGeom>
          <a:noFill/>
          <a:ln w="38100">
            <a:solidFill>
              <a:srgbClr val="008000"/>
            </a:solidFill>
            <a:prstDash val="dash"/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1143000" y="3352800"/>
            <a:ext cx="7162800" cy="3244850"/>
          </a:xfrm>
          <a:prstGeom prst="rect">
            <a:avLst/>
          </a:prstGeom>
          <a:noFill/>
          <a:ln w="38100" cap="flat" cmpd="sng" algn="ctr">
            <a:solidFill>
              <a:srgbClr val="FF00FF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318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481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620000" y="6597650"/>
            <a:ext cx="1524000" cy="261610"/>
          </a:xfrm>
          <a:noFill/>
        </p:spPr>
        <p:txBody>
          <a:bodyPr/>
          <a:lstStyle/>
          <a:p>
            <a:r>
              <a:rPr lang="en-US" sz="1100" dirty="0" err="1" smtClean="0"/>
              <a:t>lec</a:t>
            </a:r>
            <a:r>
              <a:rPr lang="en-US" sz="1100" dirty="0" smtClean="0"/>
              <a:t> </a:t>
            </a:r>
            <a:r>
              <a:rPr lang="en-US" sz="1100" dirty="0" smtClean="0"/>
              <a:t>10W.</a:t>
            </a:r>
            <a:fld id="{8C9AB104-7168-4BC9-BC2B-31EA894A1A1E}" type="slidenum">
              <a:rPr lang="en-US" sz="1100" smtClean="0"/>
              <a:pPr/>
              <a:t>9</a:t>
            </a:fld>
            <a:endParaRPr lang="en-US" sz="1100" dirty="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The Sum Rule</a:t>
            </a:r>
          </a:p>
        </p:txBody>
      </p:sp>
      <p:sp>
        <p:nvSpPr>
          <p:cNvPr id="362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001000" cy="4267200"/>
          </a:xfrm>
        </p:spPr>
        <p:txBody>
          <a:bodyPr/>
          <a:lstStyle/>
          <a:p>
            <a:pPr eaLnBrk="1" hangingPunct="1">
              <a:buFont typeface="Arial" pitchFamily="34" charset="0"/>
              <a:buChar char="•"/>
            </a:pPr>
            <a:r>
              <a:rPr lang="en-US" dirty="0" smtClean="0"/>
              <a:t>Class has 43 women, 54 men so</a:t>
            </a:r>
          </a:p>
          <a:p>
            <a:pPr eaLnBrk="1" hangingPunct="1">
              <a:buFontTx/>
              <a:buNone/>
            </a:pPr>
            <a:r>
              <a:rPr lang="en-US" dirty="0" smtClean="0"/>
              <a:t>	total enrollment = 43 + 54 = 97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dirty="0" smtClean="0"/>
              <a:t>26 lower case letters, 26 upper case letters, and 10 digits, so</a:t>
            </a:r>
          </a:p>
          <a:p>
            <a:pPr eaLnBrk="1" hangingPunct="1">
              <a:buFontTx/>
              <a:buNone/>
            </a:pPr>
            <a:r>
              <a:rPr lang="en-US" dirty="0" smtClean="0"/>
              <a:t>  # characters = 26+26+10 = 62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False"/>
  <p:tag name="USEBOLDAMS" val="False"/>
  <p:tag name="TEX2PS" val="latex %.tex; dvips -D 300 -o %.ps %.dvi"/>
  <p:tag name="TEX2PSBATCH" val="latex --interaction=nonstopmode %.tex; dvips -D 300 -o %.ps %.dvi"/>
  <p:tag name="DEFAULTMAGNIFICATION" val="1.5"/>
  <p:tag name="DEFAULTDISPLAYSOURCE" val="\documentclass{slides}\pagestyle{empty}&#10;\input{c:/latex-macros/texpoint.sty}&#10;&#10;\begin{document}&#10;\[&#10;\]&#10;\end{document}&#10;"/>
  <p:tag name="EMBEDFONTS" val="0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rgbClr val="0000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rgbClr val="0000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6000" dirty="0" smtClean="0">
            <a:latin typeface="Comic Sans MS" pitchFamily="66" charset="0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8719</TotalTime>
  <Words>1259</Words>
  <Application>Microsoft Macintosh PowerPoint</Application>
  <PresentationFormat>On-screen Show (4:3)</PresentationFormat>
  <Paragraphs>281</Paragraphs>
  <Slides>39</Slides>
  <Notes>39</Notes>
  <HiddenSlides>17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39</vt:i4>
      </vt:variant>
    </vt:vector>
  </HeadingPairs>
  <TitlesOfParts>
    <vt:vector size="49" baseType="lpstr">
      <vt:lpstr>Comic Sans MS</vt:lpstr>
      <vt:lpstr>Euclid Symbol</vt:lpstr>
      <vt:lpstr>MT Extra</vt:lpstr>
      <vt:lpstr>Lucida Calligraphy</vt:lpstr>
      <vt:lpstr>Mathematica5</vt:lpstr>
      <vt:lpstr>cmmib7</vt:lpstr>
      <vt:lpstr>cmsy10</vt:lpstr>
      <vt:lpstr>6.042 Lecture Template</vt:lpstr>
      <vt:lpstr>Microsoft Equation</vt:lpstr>
      <vt:lpstr>Equation</vt:lpstr>
      <vt:lpstr>PowerPoint Presentation</vt:lpstr>
      <vt:lpstr>Counting in Gambling</vt:lpstr>
      <vt:lpstr>Counting in Games</vt:lpstr>
      <vt:lpstr>Counting in Algorithms</vt:lpstr>
      <vt:lpstr>Counting in Algorithms</vt:lpstr>
      <vt:lpstr>Counting in Cryptography</vt:lpstr>
      <vt:lpstr>Counting in Graph Theory</vt:lpstr>
      <vt:lpstr>Sum Rule</vt:lpstr>
      <vt:lpstr>The Sum Rule</vt:lpstr>
      <vt:lpstr>The Product Rule</vt:lpstr>
      <vt:lpstr>Product Rule</vt:lpstr>
      <vt:lpstr>Product Rule: Counting Strings</vt:lpstr>
      <vt:lpstr>Product Rule: Counting Strings</vt:lpstr>
      <vt:lpstr>Example: Counting Passwords</vt:lpstr>
      <vt:lpstr>Counting Passwords</vt:lpstr>
      <vt:lpstr>Counting Passwords</vt:lpstr>
      <vt:lpstr>Counting Passwords</vt:lpstr>
      <vt:lpstr># 4-digit nums w/ ≥ one 7</vt:lpstr>
      <vt:lpstr>at least one 7: another way</vt:lpstr>
      <vt:lpstr>Mapping Rule: Bijections</vt:lpstr>
      <vt:lpstr>Size of the Power Set</vt:lpstr>
      <vt:lpstr>Bijection: P(A) and Binary Strings</vt:lpstr>
      <vt:lpstr>Size of P(A)</vt:lpstr>
      <vt:lpstr>Counting Doughnut Selections</vt:lpstr>
      <vt:lpstr>Counting Doughnut Selections</vt:lpstr>
      <vt:lpstr>Counting Doughnut Selections</vt:lpstr>
      <vt:lpstr>Counting Doughnut Selections</vt:lpstr>
      <vt:lpstr>Bijection from A to B</vt:lpstr>
      <vt:lpstr>Pigeonhole Principle</vt:lpstr>
      <vt:lpstr>Pigeonhole Principle</vt:lpstr>
      <vt:lpstr>Pigeonhole Principle</vt:lpstr>
      <vt:lpstr>earlier colored graph claim</vt:lpstr>
      <vt:lpstr>example: 5 Card Draw</vt:lpstr>
      <vt:lpstr>5 Card Draw</vt:lpstr>
      <vt:lpstr>10 Card Draw</vt:lpstr>
      <vt:lpstr>10 Card Draw</vt:lpstr>
      <vt:lpstr>10 Card Draw</vt:lpstr>
      <vt:lpstr>Generalized Pigeonhole Principle</vt:lpstr>
      <vt:lpstr>Team Problems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1193</cp:revision>
  <cp:lastPrinted>2011-04-03T17:12:53Z</cp:lastPrinted>
  <dcterms:created xsi:type="dcterms:W3CDTF">2011-04-03T17:22:12Z</dcterms:created>
  <dcterms:modified xsi:type="dcterms:W3CDTF">2011-11-07T02:01:45Z</dcterms:modified>
</cp:coreProperties>
</file>