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9.xml" ContentType="application/vnd.openxmlformats-officedocument.presentationml.notesSlide+xml"/>
  <Override PartName="/ppt/embeddings/oleObject21.bin" ContentType="application/vnd.openxmlformats-officedocument.oleObject"/>
  <Override PartName="/ppt/notesSlides/notesSlide10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2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15.xml" ContentType="application/vnd.openxmlformats-officedocument.presentationml.notesSlide+xml"/>
  <Override PartName="/ppt/embeddings/oleObject42.bin" ContentType="application/vnd.openxmlformats-officedocument.oleObject"/>
  <Override PartName="/ppt/notesSlides/notesSlide16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7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18.xml" ContentType="application/vnd.openxmlformats-officedocument.presentationml.notesSlide+xml"/>
  <Override PartName="/ppt/embeddings/oleObject48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49.bin" ContentType="application/vnd.openxmlformats-officedocument.oleObject"/>
  <Override PartName="/ppt/notesSlides/notesSlide21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22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23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24.xml" ContentType="application/vnd.openxmlformats-officedocument.presentationml.notesSlide+xml"/>
  <Override PartName="/ppt/embeddings/oleObject57.bin" ContentType="application/vnd.openxmlformats-officedocument.oleObject"/>
  <Override PartName="/ppt/notesSlides/notesSlide25.xml" ContentType="application/vnd.openxmlformats-officedocument.presentationml.notesSlide+xml"/>
  <Override PartName="/ppt/embeddings/oleObject58.bin" ContentType="application/vnd.openxmlformats-officedocument.oleObject"/>
  <Override PartName="/ppt/notesSlides/notesSlide26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7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notesSlides/notesSlide28.xml" ContentType="application/vnd.openxmlformats-officedocument.presentationml.notesSlide+xml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notesSlides/notesSlide29.xml" ContentType="application/vnd.openxmlformats-officedocument.presentationml.notesSlide+xml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47"/>
  </p:notesMasterIdLst>
  <p:handoutMasterIdLst>
    <p:handoutMasterId r:id="rId48"/>
  </p:handoutMasterIdLst>
  <p:sldIdLst>
    <p:sldId id="474" r:id="rId2"/>
    <p:sldId id="558" r:id="rId3"/>
    <p:sldId id="570" r:id="rId4"/>
    <p:sldId id="495" r:id="rId5"/>
    <p:sldId id="496" r:id="rId6"/>
    <p:sldId id="509" r:id="rId7"/>
    <p:sldId id="510" r:id="rId8"/>
    <p:sldId id="511" r:id="rId9"/>
    <p:sldId id="547" r:id="rId10"/>
    <p:sldId id="512" r:id="rId11"/>
    <p:sldId id="513" r:id="rId12"/>
    <p:sldId id="527" r:id="rId13"/>
    <p:sldId id="514" r:id="rId14"/>
    <p:sldId id="515" r:id="rId15"/>
    <p:sldId id="529" r:id="rId16"/>
    <p:sldId id="539" r:id="rId17"/>
    <p:sldId id="530" r:id="rId18"/>
    <p:sldId id="549" r:id="rId19"/>
    <p:sldId id="572" r:id="rId20"/>
    <p:sldId id="548" r:id="rId21"/>
    <p:sldId id="520" r:id="rId22"/>
    <p:sldId id="553" r:id="rId23"/>
    <p:sldId id="557" r:id="rId24"/>
    <p:sldId id="554" r:id="rId25"/>
    <p:sldId id="555" r:id="rId26"/>
    <p:sldId id="559" r:id="rId27"/>
    <p:sldId id="521" r:id="rId28"/>
    <p:sldId id="561" r:id="rId29"/>
    <p:sldId id="560" r:id="rId30"/>
    <p:sldId id="576" r:id="rId31"/>
    <p:sldId id="526" r:id="rId32"/>
    <p:sldId id="550" r:id="rId33"/>
    <p:sldId id="551" r:id="rId34"/>
    <p:sldId id="552" r:id="rId35"/>
    <p:sldId id="571" r:id="rId36"/>
    <p:sldId id="575" r:id="rId37"/>
    <p:sldId id="564" r:id="rId38"/>
    <p:sldId id="565" r:id="rId39"/>
    <p:sldId id="566" r:id="rId40"/>
    <p:sldId id="567" r:id="rId41"/>
    <p:sldId id="562" r:id="rId42"/>
    <p:sldId id="563" r:id="rId43"/>
    <p:sldId id="573" r:id="rId44"/>
    <p:sldId id="574" r:id="rId45"/>
    <p:sldId id="569" r:id="rId46"/>
  </p:sldIdLst>
  <p:sldSz cx="9144000" cy="6858000" type="screen4x3"/>
  <p:notesSz cx="7315200" cy="96012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6" autoAdjust="0"/>
    <p:restoredTop sz="88540" autoAdjust="0"/>
  </p:normalViewPr>
  <p:slideViewPr>
    <p:cSldViewPr>
      <p:cViewPr varScale="1">
        <p:scale>
          <a:sx n="129" d="100"/>
          <a:sy n="129" d="100"/>
        </p:scale>
        <p:origin x="-18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56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tags" Target="tags/tag1.xml"/><Relationship Id="rId51" Type="http://schemas.openxmlformats.org/officeDocument/2006/relationships/commentAuthors" Target="commentAuthors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Relationship Id="rId3" Type="http://schemas.openxmlformats.org/officeDocument/2006/relationships/image" Target="../media/image4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4" Type="http://schemas.openxmlformats.org/officeDocument/2006/relationships/image" Target="../media/image46.wmf"/><Relationship Id="rId1" Type="http://schemas.openxmlformats.org/officeDocument/2006/relationships/image" Target="../media/image43.wmf"/><Relationship Id="rId2" Type="http://schemas.openxmlformats.org/officeDocument/2006/relationships/image" Target="../media/image4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wmf"/><Relationship Id="rId3" Type="http://schemas.openxmlformats.org/officeDocument/2006/relationships/image" Target="../media/image5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Relationship Id="rId2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Relationship Id="rId2" Type="http://schemas.openxmlformats.org/officeDocument/2006/relationships/image" Target="../media/image5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Relationship Id="rId2" Type="http://schemas.openxmlformats.org/officeDocument/2006/relationships/image" Target="../media/image60.emf"/><Relationship Id="rId3" Type="http://schemas.openxmlformats.org/officeDocument/2006/relationships/image" Target="../media/image6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Relationship Id="rId2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Relationship Id="rId2" Type="http://schemas.openxmlformats.org/officeDocument/2006/relationships/image" Target="../media/image68.wmf"/><Relationship Id="rId3" Type="http://schemas.openxmlformats.org/officeDocument/2006/relationships/image" Target="../media/image6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Relationship Id="rId2" Type="http://schemas.openxmlformats.org/officeDocument/2006/relationships/image" Target="../media/image7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Relationship Id="rId2" Type="http://schemas.openxmlformats.org/officeDocument/2006/relationships/image" Target="../media/image7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4" Type="http://schemas.openxmlformats.org/officeDocument/2006/relationships/image" Target="../media/image76.wmf"/><Relationship Id="rId5" Type="http://schemas.openxmlformats.org/officeDocument/2006/relationships/image" Target="../media/image77.wmf"/><Relationship Id="rId6" Type="http://schemas.openxmlformats.org/officeDocument/2006/relationships/image" Target="../media/image78.wmf"/><Relationship Id="rId7" Type="http://schemas.openxmlformats.org/officeDocument/2006/relationships/image" Target="../media/image79.wmf"/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Relationship Id="rId2" Type="http://schemas.openxmlformats.org/officeDocument/2006/relationships/image" Target="../media/image81.emf"/><Relationship Id="rId3" Type="http://schemas.openxmlformats.org/officeDocument/2006/relationships/image" Target="../media/image8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Relationship Id="rId2" Type="http://schemas.openxmlformats.org/officeDocument/2006/relationships/image" Target="../media/image8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Relationship Id="rId2" Type="http://schemas.openxmlformats.org/officeDocument/2006/relationships/image" Target="../media/image8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Relationship Id="rId2" Type="http://schemas.openxmlformats.org/officeDocument/2006/relationships/image" Target="../media/image8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7" Type="http://schemas.openxmlformats.org/officeDocument/2006/relationships/image" Target="../media/image21.wmf"/><Relationship Id="rId8" Type="http://schemas.openxmlformats.org/officeDocument/2006/relationships/image" Target="../media/image22.wmf"/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4B0AA-9BF4-433C-ACB9-EA30C546C26E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6B3DA-5828-429C-BB4B-5C50A6EC0B05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12W.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23,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14" Type="http://schemas.openxmlformats.org/officeDocument/2006/relationships/image" Target="../media/image20.wmf"/><Relationship Id="rId15" Type="http://schemas.openxmlformats.org/officeDocument/2006/relationships/oleObject" Target="../embeddings/oleObject19.bin"/><Relationship Id="rId16" Type="http://schemas.openxmlformats.org/officeDocument/2006/relationships/image" Target="../media/image21.wmf"/><Relationship Id="rId17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19" Type="http://schemas.openxmlformats.org/officeDocument/2006/relationships/image" Target="../media/image2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7.w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4.emf"/><Relationship Id="rId6" Type="http://schemas.openxmlformats.org/officeDocument/2006/relationships/image" Target="../media/image25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8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31.wmf"/><Relationship Id="rId8" Type="http://schemas.openxmlformats.org/officeDocument/2006/relationships/image" Target="../media/image32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3.w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4.w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6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3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9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40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4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4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43.w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45.wmf"/><Relationship Id="rId10" Type="http://schemas.openxmlformats.org/officeDocument/2006/relationships/oleObject" Target="../embeddings/oleObject41.bin"/><Relationship Id="rId11" Type="http://schemas.openxmlformats.org/officeDocument/2006/relationships/image" Target="../media/image46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7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8.w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9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50.w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51.wmf"/><Relationship Id="rId8" Type="http://schemas.openxmlformats.org/officeDocument/2006/relationships/oleObject" Target="../embeddings/oleObject47.bin"/><Relationship Id="rId9" Type="http://schemas.openxmlformats.org/officeDocument/2006/relationships/image" Target="../media/image5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53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5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55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56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oleObject" Target="../embeddings/oleObject8.bin"/><Relationship Id="rId13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7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5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9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60.emf"/><Relationship Id="rId8" Type="http://schemas.openxmlformats.org/officeDocument/2006/relationships/oleObject" Target="../embeddings/oleObject56.bin"/><Relationship Id="rId9" Type="http://schemas.openxmlformats.org/officeDocument/2006/relationships/image" Target="../media/image61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2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63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64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65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66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4" Type="http://schemas.openxmlformats.org/officeDocument/2006/relationships/image" Target="../media/image67.emf"/><Relationship Id="rId5" Type="http://schemas.openxmlformats.org/officeDocument/2006/relationships/oleObject" Target="../embeddings/oleObject63.bin"/><Relationship Id="rId6" Type="http://schemas.openxmlformats.org/officeDocument/2006/relationships/image" Target="../media/image68.wmf"/><Relationship Id="rId7" Type="http://schemas.openxmlformats.org/officeDocument/2006/relationships/oleObject" Target="../embeddings/oleObject64.bin"/><Relationship Id="rId8" Type="http://schemas.openxmlformats.org/officeDocument/2006/relationships/image" Target="../media/image69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4" Type="http://schemas.openxmlformats.org/officeDocument/2006/relationships/image" Target="../media/image70.emf"/><Relationship Id="rId5" Type="http://schemas.openxmlformats.org/officeDocument/2006/relationships/oleObject" Target="../embeddings/oleObject66.bin"/><Relationship Id="rId6" Type="http://schemas.openxmlformats.org/officeDocument/2006/relationships/image" Target="../media/image71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4" Type="http://schemas.openxmlformats.org/officeDocument/2006/relationships/image" Target="../media/image72.wmf"/><Relationship Id="rId5" Type="http://schemas.openxmlformats.org/officeDocument/2006/relationships/oleObject" Target="../embeddings/oleObject68.bin"/><Relationship Id="rId6" Type="http://schemas.openxmlformats.org/officeDocument/2006/relationships/image" Target="../media/image73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3.bin"/><Relationship Id="rId12" Type="http://schemas.openxmlformats.org/officeDocument/2006/relationships/image" Target="../media/image77.wmf"/><Relationship Id="rId13" Type="http://schemas.openxmlformats.org/officeDocument/2006/relationships/oleObject" Target="../embeddings/oleObject74.bin"/><Relationship Id="rId14" Type="http://schemas.openxmlformats.org/officeDocument/2006/relationships/image" Target="../media/image78.wmf"/><Relationship Id="rId15" Type="http://schemas.openxmlformats.org/officeDocument/2006/relationships/oleObject" Target="../embeddings/oleObject75.bin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69.bin"/><Relationship Id="rId4" Type="http://schemas.openxmlformats.org/officeDocument/2006/relationships/image" Target="../media/image73.wmf"/><Relationship Id="rId5" Type="http://schemas.openxmlformats.org/officeDocument/2006/relationships/oleObject" Target="../embeddings/oleObject70.bin"/><Relationship Id="rId6" Type="http://schemas.openxmlformats.org/officeDocument/2006/relationships/image" Target="../media/image74.wmf"/><Relationship Id="rId7" Type="http://schemas.openxmlformats.org/officeDocument/2006/relationships/oleObject" Target="../embeddings/oleObject71.bin"/><Relationship Id="rId8" Type="http://schemas.openxmlformats.org/officeDocument/2006/relationships/image" Target="../media/image75.wmf"/><Relationship Id="rId9" Type="http://schemas.openxmlformats.org/officeDocument/2006/relationships/oleObject" Target="../embeddings/oleObject72.bin"/><Relationship Id="rId10" Type="http://schemas.openxmlformats.org/officeDocument/2006/relationships/image" Target="../media/image7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4" Type="http://schemas.openxmlformats.org/officeDocument/2006/relationships/image" Target="../media/image80.wmf"/><Relationship Id="rId5" Type="http://schemas.openxmlformats.org/officeDocument/2006/relationships/oleObject" Target="../embeddings/oleObject77.bin"/><Relationship Id="rId6" Type="http://schemas.openxmlformats.org/officeDocument/2006/relationships/image" Target="../media/image81.emf"/><Relationship Id="rId7" Type="http://schemas.openxmlformats.org/officeDocument/2006/relationships/oleObject" Target="../embeddings/oleObject78.bin"/><Relationship Id="rId8" Type="http://schemas.openxmlformats.org/officeDocument/2006/relationships/image" Target="../media/image82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4" Type="http://schemas.openxmlformats.org/officeDocument/2006/relationships/image" Target="../media/image83.emf"/><Relationship Id="rId5" Type="http://schemas.openxmlformats.org/officeDocument/2006/relationships/oleObject" Target="../embeddings/oleObject80.bin"/><Relationship Id="rId6" Type="http://schemas.openxmlformats.org/officeDocument/2006/relationships/image" Target="../media/image84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85.emf"/><Relationship Id="rId6" Type="http://schemas.openxmlformats.org/officeDocument/2006/relationships/oleObject" Target="../embeddings/oleObject82.bin"/><Relationship Id="rId7" Type="http://schemas.openxmlformats.org/officeDocument/2006/relationships/image" Target="../media/image86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83.bin"/><Relationship Id="rId5" Type="http://schemas.openxmlformats.org/officeDocument/2006/relationships/image" Target="../media/image87.wmf"/><Relationship Id="rId6" Type="http://schemas.openxmlformats.org/officeDocument/2006/relationships/oleObject" Target="../embeddings/oleObject84.bin"/><Relationship Id="rId7" Type="http://schemas.openxmlformats.org/officeDocument/2006/relationships/image" Target="../media/image88.w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3.w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Generating Functions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At most 2 oranges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5800" y="1574799"/>
          <a:ext cx="3454400" cy="1397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7" name="Equation" r:id="rId3" imgW="3454200" imgH="1396800" progId="Equation.DSMT4">
                  <p:embed/>
                </p:oleObj>
              </mc:Choice>
              <mc:Fallback>
                <p:oleObj name="Equation" r:id="rId3" imgW="3454200" imgH="1396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74799"/>
                        <a:ext cx="3454400" cy="1397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352800" y="1447800"/>
            <a:ext cx="5257800" cy="1447800"/>
            <a:chOff x="3352800" y="1447800"/>
            <a:chExt cx="5257800" cy="1447800"/>
          </a:xfrm>
        </p:grpSpPr>
        <p:sp>
          <p:nvSpPr>
            <p:cNvPr id="11" name="TextBox 10"/>
            <p:cNvSpPr txBox="1"/>
            <p:nvPr/>
          </p:nvSpPr>
          <p:spPr>
            <a:xfrm>
              <a:off x="5181600" y="1447800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FF"/>
                  </a:solidFill>
                </a:rPr>
                <a:t># ways to pick k oranges</a:t>
              </a:r>
            </a:p>
          </p:txBody>
        </p:sp>
        <p:sp>
          <p:nvSpPr>
            <p:cNvPr id="12" name="Arc 11"/>
            <p:cNvSpPr/>
            <p:nvPr/>
          </p:nvSpPr>
          <p:spPr bwMode="auto">
            <a:xfrm>
              <a:off x="3352800" y="1600200"/>
              <a:ext cx="2590800" cy="1295400"/>
            </a:xfrm>
            <a:prstGeom prst="arc">
              <a:avLst>
                <a:gd name="adj1" fmla="val 11311335"/>
                <a:gd name="adj2" fmla="val 18544453"/>
              </a:avLst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762000" y="5257800"/>
          <a:ext cx="2895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8" name="Equation" r:id="rId5" imgW="2895480" imgH="647640" progId="Equation.DSMT4">
                  <p:embed/>
                </p:oleObj>
              </mc:Choice>
              <mc:Fallback>
                <p:oleObj name="Equation" r:id="rId5" imgW="2895480" imgH="647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2895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762000" y="45720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9" name="Equation" r:id="rId7" imgW="1295280" imgH="609480" progId="Equation.DSMT4">
                  <p:embed/>
                </p:oleObj>
              </mc:Choice>
              <mc:Fallback>
                <p:oleObj name="Equation" r:id="rId7" imgW="1295280" imgH="609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762000" y="38862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0" name="Equation" r:id="rId9" imgW="1295280" imgH="609480" progId="Equation.DSMT4">
                  <p:embed/>
                </p:oleObj>
              </mc:Choice>
              <mc:Fallback>
                <p:oleObj name="Equation" r:id="rId9" imgW="1295280" imgH="609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762000" y="3194050"/>
          <a:ext cx="1295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1" name="Equation" r:id="rId11" imgW="1295280" imgH="622080" progId="Equation.DSMT4">
                  <p:embed/>
                </p:oleObj>
              </mc:Choice>
              <mc:Fallback>
                <p:oleObj name="Equation" r:id="rId11" imgW="1295280" imgH="622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94050"/>
                        <a:ext cx="1295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5575300" y="4114800"/>
          <a:ext cx="1892300" cy="1346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2" name="Equation" r:id="rId13" imgW="1892160" imgH="1346040" progId="Equation.DSMT4">
                  <p:embed/>
                </p:oleObj>
              </mc:Choice>
              <mc:Fallback>
                <p:oleObj name="Equation" r:id="rId13" imgW="1892160" imgH="13460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114800"/>
                        <a:ext cx="1892300" cy="1346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429000" y="2819400"/>
            <a:ext cx="4800600" cy="3124200"/>
            <a:chOff x="3429000" y="2819400"/>
            <a:chExt cx="4800600" cy="3124200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3429000" y="2819400"/>
            <a:ext cx="546100" cy="312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3" name="Equation" r:id="rId15" imgW="545760" imgH="3124080" progId="Equation.DSMT4">
                    <p:embed/>
                  </p:oleObj>
                </mc:Choice>
                <mc:Fallback>
                  <p:oleObj name="Equation" r:id="rId15" imgW="545760" imgH="312408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2819400"/>
                          <a:ext cx="546100" cy="3124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4152900" y="3301999"/>
            <a:ext cx="4076700" cy="660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4" name="Equation" r:id="rId17" imgW="4076640" imgH="660240" progId="Equation.DSMT4">
                    <p:embed/>
                  </p:oleObj>
                </mc:Choice>
                <mc:Fallback>
                  <p:oleObj name="Equation" r:id="rId17" imgW="4076640" imgH="6602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900" y="3301999"/>
                          <a:ext cx="4076700" cy="660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" name="Picture 4" descr="C:\Documents and Settings\Jay Fucetola\Local Settings\Temporary Internet Files\Content.IE5\4UM4GAQE\j0436894[1]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172200" y="533400"/>
            <a:ext cx="571500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00" y="1295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There is only 1 way to pick a bag of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dirty="0" smtClean="0"/>
              <a:t> apples:  </a:t>
            </a:r>
            <a:r>
              <a:rPr lang="en-US" sz="4000" dirty="0" err="1" smtClean="0"/>
              <a:t>a</a:t>
            </a:r>
            <a:r>
              <a:rPr lang="en-US" sz="40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/>
              <a:t>= 1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Any number </a:t>
            </a:r>
            <a:r>
              <a:rPr lang="en-US" dirty="0" smtClean="0">
                <a:solidFill>
                  <a:srgbClr val="000000"/>
                </a:solidFill>
              </a:rPr>
              <a:t>of apples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895832"/>
              </p:ext>
            </p:extLst>
          </p:nvPr>
        </p:nvGraphicFramePr>
        <p:xfrm>
          <a:off x="422275" y="2900363"/>
          <a:ext cx="8310563" cy="297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5" name="Equation" r:id="rId4" imgW="5499100" imgH="1968500" progId="Equation.3">
                  <p:embed/>
                </p:oleObj>
              </mc:Choice>
              <mc:Fallback>
                <p:oleObj name="Equation" r:id="rId4" imgW="5499100" imgH="1968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900363"/>
                        <a:ext cx="8310563" cy="297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:\Documents and Settings\Jay Fucetola\Local Settings\Temporary Internet Files\Content.IE5\N8TPV7C9\j04369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5334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43719"/>
              </p:ext>
            </p:extLst>
          </p:nvPr>
        </p:nvGraphicFramePr>
        <p:xfrm>
          <a:off x="304800" y="3240088"/>
          <a:ext cx="801370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8" name="Equation" r:id="rId4" imgW="8013700" imgH="1562100" progId="Equation.DSMT4">
                  <p:embed/>
                </p:oleObj>
              </mc:Choice>
              <mc:Fallback>
                <p:oleObj name="Equation" r:id="rId4" imgW="8013700" imgH="1562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40088"/>
                        <a:ext cx="8013700" cy="156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679444"/>
              </p:ext>
            </p:extLst>
          </p:nvPr>
        </p:nvGraphicFramePr>
        <p:xfrm>
          <a:off x="271543" y="3147060"/>
          <a:ext cx="8796257" cy="1671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9" name="Equation" r:id="rId6" imgW="8280400" imgH="1574800" progId="Equation.3">
                  <p:embed/>
                </p:oleObj>
              </mc:Choice>
              <mc:Fallback>
                <p:oleObj name="Equation" r:id="rId6" imgW="8280400" imgH="1574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43" y="3147060"/>
                        <a:ext cx="8796257" cy="167194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Substituting 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30000" dirty="0" err="1" smtClean="0">
                <a:solidFill>
                  <a:srgbClr val="000000"/>
                </a:solidFill>
              </a:rPr>
              <a:t>k</a:t>
            </a:r>
            <a:r>
              <a:rPr lang="en-US" dirty="0" smtClean="0"/>
              <a:t> for 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135"/>
              </p:ext>
            </p:extLst>
          </p:nvPr>
        </p:nvGraphicFramePr>
        <p:xfrm>
          <a:off x="641350" y="1358900"/>
          <a:ext cx="51689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0" name="Equation" r:id="rId8" imgW="5168900" imgH="1574800" progId="Equation.3">
                  <p:embed/>
                </p:oleObj>
              </mc:Choice>
              <mc:Fallback>
                <p:oleObj name="Equation" r:id="rId8" imgW="5168900" imgH="1574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358900"/>
                        <a:ext cx="51689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116949"/>
              </p:ext>
            </p:extLst>
          </p:nvPr>
        </p:nvGraphicFramePr>
        <p:xfrm>
          <a:off x="952500" y="4870450"/>
          <a:ext cx="7632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1" name="Equation" r:id="rId10" imgW="7632700" imgH="1511300" progId="Equation.3">
                  <p:embed/>
                </p:oleObj>
              </mc:Choice>
              <mc:Fallback>
                <p:oleObj name="Equation" r:id="rId10" imgW="7632700" imgH="15113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870450"/>
                        <a:ext cx="76327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667000" y="4191000"/>
            <a:ext cx="5334000" cy="914400"/>
            <a:chOff x="2667000" y="4191000"/>
            <a:chExt cx="5334000" cy="9144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5400000">
              <a:off x="2362200" y="4572000"/>
              <a:ext cx="762000" cy="152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810000" y="4267200"/>
              <a:ext cx="9144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4953000" y="4191000"/>
              <a:ext cx="1905000" cy="914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6400800" y="4191000"/>
              <a:ext cx="16002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Bananas </a:t>
            </a:r>
            <a:r>
              <a:rPr lang="en-US" dirty="0" smtClean="0"/>
              <a:t>in bunches of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492993"/>
              </p:ext>
            </p:extLst>
          </p:nvPr>
        </p:nvGraphicFramePr>
        <p:xfrm>
          <a:off x="258763" y="1577975"/>
          <a:ext cx="87026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1" name="Equation" r:id="rId4" imgW="7251700" imgH="1092200" progId="Equation.3">
                  <p:embed/>
                </p:oleObj>
              </mc:Choice>
              <mc:Fallback>
                <p:oleObj name="Equation" r:id="rId4" imgW="7251700" imgH="1092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1577975"/>
                        <a:ext cx="8702675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330450" y="2895600"/>
          <a:ext cx="452596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2" name="Equation" r:id="rId6" imgW="3390840" imgH="1269720" progId="Equation.DSMT4">
                  <p:embed/>
                </p:oleObj>
              </mc:Choice>
              <mc:Fallback>
                <p:oleObj name="Equation" r:id="rId6" imgW="3390840" imgH="1269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895600"/>
                        <a:ext cx="4525963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C:\Documents and Settings\Jay Fucetola\Local Settings\Temporary Internet Files\Content.IE5\N8TPV7C9\j0436895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67600" y="3048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105400" cy="1143000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Convolution Rule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762000" y="4445000"/>
          <a:ext cx="3479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0" name="Equation" r:id="rId4" imgW="3479760" imgH="1269720" progId="Equation.DSMT4">
                  <p:embed/>
                </p:oleObj>
              </mc:Choice>
              <mc:Fallback>
                <p:oleObj name="Equation" r:id="rId4" imgW="3479760" imgH="1269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45000"/>
                        <a:ext cx="34798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762000" y="2921000"/>
          <a:ext cx="3251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1" name="Equation" r:id="rId6" imgW="3251160" imgH="1269720" progId="Equation.DSMT4">
                  <p:embed/>
                </p:oleObj>
              </mc:Choice>
              <mc:Fallback>
                <p:oleObj name="Equation" r:id="rId6" imgW="3251160" imgH="1269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21000"/>
                        <a:ext cx="32512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762000" y="1371600"/>
          <a:ext cx="3505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2" name="Equation" r:id="rId8" imgW="3504960" imgH="1346040" progId="Equation.DSMT4">
                  <p:embed/>
                </p:oleObj>
              </mc:Choice>
              <mc:Fallback>
                <p:oleObj name="Equation" r:id="rId8" imgW="3504960" imgH="1346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35052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1371600"/>
            <a:ext cx="403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We can use the individual generating functions to solve original fruit problem!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743200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0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bananas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467100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 </a:t>
            </a:r>
            <a:r>
              <a:rPr lang="en-US" sz="3600" dirty="0" smtClean="0"/>
              <a:t>apple   and </a:t>
            </a:r>
            <a:r>
              <a:rPr lang="en-US" sz="3600" dirty="0" smtClean="0">
                <a:solidFill>
                  <a:srgbClr val="0000FF"/>
                </a:solidFill>
              </a:rPr>
              <a:t>11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342153"/>
              </p:ext>
            </p:extLst>
          </p:nvPr>
        </p:nvGraphicFramePr>
        <p:xfrm>
          <a:off x="3124200" y="4331680"/>
          <a:ext cx="152399" cy="62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6" name="Equation" r:id="rId3" imgW="165100" imgH="673100" progId="Equation.DSMT4">
                  <p:embed/>
                </p:oleObj>
              </mc:Choice>
              <mc:Fallback>
                <p:oleObj name="Equation" r:id="rId3" imgW="165100" imgH="6731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31680"/>
                        <a:ext cx="152399" cy="6213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53642" y="2020669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# ways</a:t>
            </a:r>
            <a:endParaRPr lang="en-US" sz="36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125135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0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642547" y="5791200"/>
            <a:ext cx="220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Total=5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6041" y="27432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7309172" y="346710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7346041" y="5125135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graphicFrame>
        <p:nvGraphicFramePr>
          <p:cNvPr id="181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5303"/>
              </p:ext>
            </p:extLst>
          </p:nvPr>
        </p:nvGraphicFramePr>
        <p:xfrm>
          <a:off x="7459663" y="4279899"/>
          <a:ext cx="160337" cy="653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7" name="Equation" r:id="rId5" imgW="165100" imgH="673100" progId="Equation.DSMT4">
                  <p:embed/>
                </p:oleObj>
              </mc:Choice>
              <mc:Fallback>
                <p:oleObj name="Equation" r:id="rId5" imgW="165100" imgH="6731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4279899"/>
                        <a:ext cx="160337" cy="6536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5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19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6085" y="2979241"/>
            <a:ext cx="7164519" cy="707886"/>
            <a:chOff x="886085" y="2979241"/>
            <a:chExt cx="7164519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2133600" y="3010019"/>
              <a:ext cx="5917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k</a:t>
              </a:r>
              <a:r>
                <a:rPr lang="en-US" sz="3600" dirty="0" smtClean="0"/>
                <a:t> bananas</a:t>
              </a:r>
              <a:endParaRPr lang="en-US" sz="3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6085" y="2979241"/>
              <a:ext cx="67358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b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k</a:t>
              </a:r>
              <a:endParaRPr lang="en-US" sz="4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30168" y="2133601"/>
            <a:ext cx="6838308" cy="838199"/>
            <a:chOff x="930168" y="2133600"/>
            <a:chExt cx="6838308" cy="1323439"/>
          </a:xfrm>
        </p:grpSpPr>
        <p:sp>
          <p:nvSpPr>
            <p:cNvPr id="12" name="TextBox 11"/>
            <p:cNvSpPr txBox="1"/>
            <p:nvPr/>
          </p:nvSpPr>
          <p:spPr>
            <a:xfrm>
              <a:off x="2133600" y="2164378"/>
              <a:ext cx="5634876" cy="102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j</a:t>
              </a:r>
              <a:r>
                <a:rPr lang="en-US" sz="3600" dirty="0" smtClean="0"/>
                <a:t> apples </a:t>
              </a:r>
              <a:endParaRPr lang="en-US" sz="3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0168" y="2133600"/>
              <a:ext cx="59383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a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j</a:t>
              </a:r>
              <a:endParaRPr lang="en-US" sz="4000" baseline="-25000" dirty="0" smtClean="0">
                <a:solidFill>
                  <a:srgbClr val="0000FF"/>
                </a:solidFill>
              </a:endParaRPr>
            </a:p>
            <a:p>
              <a:endParaRPr lang="en-US" sz="4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8353" y="4191000"/>
            <a:ext cx="8374647" cy="1446550"/>
            <a:chOff x="388353" y="4191000"/>
            <a:chExt cx="8374647" cy="1446550"/>
          </a:xfrm>
        </p:grpSpPr>
        <p:sp>
          <p:nvSpPr>
            <p:cNvPr id="14" name="Rectangle 13"/>
            <p:cNvSpPr/>
            <p:nvPr/>
          </p:nvSpPr>
          <p:spPr>
            <a:xfrm>
              <a:off x="2133600" y="4191000"/>
              <a:ext cx="662940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5760" indent="-365760"/>
              <a:r>
                <a:rPr lang="en-US" dirty="0" smtClean="0"/>
                <a:t>= # ways to pick </a:t>
              </a:r>
              <a:r>
                <a:rPr lang="en-US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/>
                <a:t> apples       </a:t>
              </a:r>
            </a:p>
            <a:p>
              <a:pPr marL="365760" indent="-365760"/>
              <a:r>
                <a:rPr lang="en-US" dirty="0"/>
                <a:t> </a:t>
              </a:r>
              <a:r>
                <a:rPr lang="en-US" dirty="0" smtClean="0"/>
                <a:t>  and </a:t>
              </a:r>
              <a:r>
                <a:rPr lang="en-US" dirty="0" smtClean="0">
                  <a:solidFill>
                    <a:srgbClr val="000000"/>
                  </a:solidFill>
                </a:rPr>
                <a:t>rest </a:t>
              </a:r>
              <a:r>
                <a:rPr lang="en-US" dirty="0" smtClean="0"/>
                <a:t>bananas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8353" y="4191000"/>
              <a:ext cx="166904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a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>
                  <a:solidFill>
                    <a:srgbClr val="0000FF"/>
                  </a:solidFill>
                </a:rPr>
                <a:t>b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12-j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20700" y="2482850"/>
          <a:ext cx="801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7" name="Equation" r:id="rId3" imgW="8013700" imgH="939800" progId="Equation.DSMT4">
                  <p:embed/>
                </p:oleObj>
              </mc:Choice>
              <mc:Fallback>
                <p:oleObj name="Equation" r:id="rId3" imgW="8013700" imgH="93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482850"/>
                        <a:ext cx="8013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5" y="3658850"/>
            <a:ext cx="70783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this is the coefficient</a:t>
            </a:r>
          </a:p>
          <a:p>
            <a:r>
              <a:rPr lang="en-US" dirty="0" smtClean="0"/>
              <a:t>of x</a:t>
            </a:r>
            <a:r>
              <a:rPr lang="en-US" baseline="30000" dirty="0" smtClean="0">
                <a:solidFill>
                  <a:srgbClr val="0000FF"/>
                </a:solidFill>
              </a:rPr>
              <a:t>12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rgbClr val="00B050"/>
                </a:solidFill>
              </a:rPr>
              <a:t>A</a:t>
            </a:r>
            <a:r>
              <a:rPr lang="en-US" dirty="0" err="1" smtClean="0"/>
              <a:t>(x)∙</a:t>
            </a:r>
            <a:r>
              <a:rPr lang="en-US" dirty="0" err="1" smtClean="0">
                <a:solidFill>
                  <a:srgbClr val="939E00"/>
                </a:solidFill>
              </a:rPr>
              <a:t>B</a:t>
            </a:r>
            <a:r>
              <a:rPr lang="en-US" dirty="0" err="1" smtClean="0"/>
              <a:t>(x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371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coefficient of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baseline="300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in the product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err="1" smtClean="0"/>
              <a:t>(x)∙</a:t>
            </a:r>
            <a:r>
              <a:rPr lang="en-US" sz="3600" dirty="0" err="1" smtClean="0">
                <a:solidFill>
                  <a:srgbClr val="939E00"/>
                </a:solidFill>
              </a:rPr>
              <a:t>B</a:t>
            </a:r>
            <a:r>
              <a:rPr lang="en-US" sz="3600" dirty="0" err="1" smtClean="0"/>
              <a:t>(x</a:t>
            </a:r>
            <a:r>
              <a:rPr lang="en-US" sz="3600" dirty="0" smtClean="0"/>
              <a:t>):</a:t>
            </a:r>
            <a:endParaRPr lang="en-US" sz="3600" dirty="0"/>
          </a:p>
        </p:txBody>
      </p:sp>
      <p:graphicFrame>
        <p:nvGraphicFramePr>
          <p:cNvPr id="230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17075"/>
              </p:ext>
            </p:extLst>
          </p:nvPr>
        </p:nvGraphicFramePr>
        <p:xfrm>
          <a:off x="228600" y="4648200"/>
          <a:ext cx="8767119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8" name="Equation" r:id="rId3" imgW="7543800" imgH="939800" progId="Equation.3">
                  <p:embed/>
                </p:oleObj>
              </mc:Choice>
              <mc:Fallback>
                <p:oleObj name="Equation" r:id="rId3" imgW="7543800" imgH="939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8767119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43928"/>
              </p:ext>
            </p:extLst>
          </p:nvPr>
        </p:nvGraphicFramePr>
        <p:xfrm>
          <a:off x="173048" y="2667000"/>
          <a:ext cx="8742352" cy="828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9" name="Equation" r:id="rId5" imgW="8178800" imgH="774700" progId="Equation.3">
                  <p:embed/>
                </p:oleObj>
              </mc:Choice>
              <mc:Fallback>
                <p:oleObj name="Equation" r:id="rId5" imgW="8178800" imgH="77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48" y="2667000"/>
                        <a:ext cx="8742352" cy="828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15733"/>
              </p:ext>
            </p:extLst>
          </p:nvPr>
        </p:nvGraphicFramePr>
        <p:xfrm>
          <a:off x="247650" y="3657600"/>
          <a:ext cx="8591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40" name="Equation" r:id="rId7" imgW="7810500" imgH="762000" progId="Equation.DSMT4">
                  <p:embed/>
                </p:oleObj>
              </mc:Choice>
              <mc:Fallback>
                <p:oleObj name="Equation" r:id="rId7" imgW="7810500" imgH="76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650" y="3657600"/>
                        <a:ext cx="85915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131873"/>
            <a:ext cx="7848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is the coefficient of x</a:t>
            </a:r>
            <a:r>
              <a:rPr lang="en-US" sz="4800" baseline="30000" dirty="0" smtClean="0">
                <a:solidFill>
                  <a:srgbClr val="0000FF"/>
                </a:solidFill>
              </a:rPr>
              <a:t>12</a:t>
            </a:r>
            <a:r>
              <a:rPr lang="en-US" sz="4800" dirty="0" smtClean="0"/>
              <a:t> in </a:t>
            </a:r>
          </a:p>
          <a:p>
            <a:pPr algn="ctr"/>
            <a:r>
              <a:rPr lang="en-US" sz="6000" dirty="0" err="1" smtClean="0">
                <a:solidFill>
                  <a:srgbClr val="00B050"/>
                </a:solidFill>
              </a:rPr>
              <a:t>A</a:t>
            </a:r>
            <a:r>
              <a:rPr lang="en-US" sz="6000" dirty="0" err="1" smtClean="0"/>
              <a:t>(x)∙</a:t>
            </a:r>
            <a:r>
              <a:rPr lang="en-US" sz="6000" dirty="0" err="1" smtClean="0">
                <a:solidFill>
                  <a:srgbClr val="939E00"/>
                </a:solidFill>
              </a:rPr>
              <a:t>B</a:t>
            </a:r>
            <a:r>
              <a:rPr lang="en-US" sz="6000" dirty="0" err="1" smtClean="0"/>
              <a:t>(x</a:t>
            </a:r>
            <a:r>
              <a:rPr lang="en-US" sz="6000" dirty="0" smtClean="0"/>
              <a:t>)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886356" y="4268450"/>
            <a:ext cx="7419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generating function for</a:t>
            </a:r>
          </a:p>
          <a:p>
            <a:r>
              <a:rPr lang="en-US" dirty="0" smtClean="0"/>
              <a:t>picking apples &amp; bananas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43200" y="2667000"/>
          <a:ext cx="3678238" cy="226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6" name="Equation" r:id="rId3" imgW="762000" imgH="469900" progId="Equation.DSMT4">
                  <p:embed/>
                </p:oleObj>
              </mc:Choice>
              <mc:Fallback>
                <p:oleObj name="Equation" r:id="rId3" imgW="7620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67000"/>
                        <a:ext cx="3678238" cy="2268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5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66863"/>
                        <a:ext cx="80660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B20F91F6-F4EE-490C-AA68-F15A44211122}" type="slidenum">
              <a:rPr lang="en-US" smtClean="0"/>
              <a:pPr/>
              <a:t>2</a:t>
            </a:fld>
            <a:endParaRPr lang="en-US" dirty="0" smtClean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6" name="Equation" r:id="rId6" imgW="647700" imgH="215900" progId="Equation.DSMT4">
                  <p:embed/>
                </p:oleObj>
              </mc:Choice>
              <mc:Fallback>
                <p:oleObj name="Equation" r:id="rId6" imgW="647700" imgH="215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35213"/>
                        <a:ext cx="24511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124200" y="2209800"/>
          <a:ext cx="4710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7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09800"/>
                        <a:ext cx="47101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4800" y="1905000"/>
            <a:ext cx="8610600" cy="3276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1"/>
            <a:ext cx="8458200" cy="280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gen func for choosing from a </a:t>
            </a:r>
            <a:r>
              <a:rPr lang="en-US" dirty="0" smtClean="0">
                <a:solidFill>
                  <a:srgbClr val="660066"/>
                </a:solidFill>
              </a:rPr>
              <a:t>union of disjoint sets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660066"/>
                </a:solidFill>
              </a:rPr>
              <a:t>product</a:t>
            </a:r>
            <a:r>
              <a:rPr lang="en-US" dirty="0" smtClean="0"/>
              <a:t>  of the gen </a:t>
            </a:r>
            <a:r>
              <a:rPr lang="en-US" dirty="0" err="1" smtClean="0"/>
              <a:t>funcs</a:t>
            </a:r>
            <a:r>
              <a:rPr lang="en-US" dirty="0" smtClean="0"/>
              <a:t> for choosing from each set.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 func for the bags of fruit:</a:t>
            </a:r>
            <a:endParaRPr lang="en-US" dirty="0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858837" y="2286000"/>
          <a:ext cx="1046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6" name="Equation" r:id="rId4" imgW="990360" imgH="571320" progId="Equation.DSMT4">
                  <p:embed/>
                </p:oleObj>
              </mc:Choice>
              <mc:Fallback>
                <p:oleObj name="Equation" r:id="rId4" imgW="990360" imgH="571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7" y="2286000"/>
                        <a:ext cx="1046163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836417"/>
              </p:ext>
            </p:extLst>
          </p:nvPr>
        </p:nvGraphicFramePr>
        <p:xfrm>
          <a:off x="2205038" y="4559300"/>
          <a:ext cx="20955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7" name="Equation" r:id="rId6" imgW="2095500" imgH="2006600" progId="Equation.3">
                  <p:embed/>
                </p:oleObj>
              </mc:Choice>
              <mc:Fallback>
                <p:oleObj name="Equation" r:id="rId6" imgW="2095500" imgH="2006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4559300"/>
                        <a:ext cx="20955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2205038" y="3276600"/>
          <a:ext cx="486886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8" name="Equation" r:id="rId8" imgW="4609800" imgH="1231560" progId="Equation.DSMT4">
                  <p:embed/>
                </p:oleObj>
              </mc:Choice>
              <mc:Fallback>
                <p:oleObj name="Equation" r:id="rId8" imgW="4609800" imgH="1231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276600"/>
                        <a:ext cx="4868862" cy="130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198688" y="2286000"/>
          <a:ext cx="406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9" name="Equation" r:id="rId10" imgW="4063680" imgH="571320" progId="Equation.DSMT4">
                  <p:embed/>
                </p:oleObj>
              </mc:Choice>
              <mc:Fallback>
                <p:oleObj name="Equation" r:id="rId10" imgW="4063680" imgH="5713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286000"/>
                        <a:ext cx="406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rot="10800000">
            <a:off x="5638802" y="4114800"/>
            <a:ext cx="1371599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2590801" y="3352800"/>
            <a:ext cx="1295403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3052762" y="2392362"/>
          <a:ext cx="303847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3" name="Equation" r:id="rId4" imgW="2222500" imgH="927100" progId="Equation.DSMT4">
                  <p:embed/>
                </p:oleObj>
              </mc:Choice>
              <mc:Fallback>
                <p:oleObj name="Equation" r:id="rId4" imgW="2222500" imgH="927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2" y="2392362"/>
                        <a:ext cx="303847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3682186"/>
            <a:ext cx="8077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can easily relate </a:t>
            </a:r>
            <a:r>
              <a:rPr lang="en-US" sz="4800" dirty="0" smtClean="0">
                <a:solidFill>
                  <a:srgbClr val="000000"/>
                </a:solidFill>
              </a:rPr>
              <a:t>1/(1-x)</a:t>
            </a:r>
            <a:r>
              <a:rPr lang="en-US" sz="4800" baseline="30000" dirty="0" smtClean="0">
                <a:solidFill>
                  <a:srgbClr val="FF0000"/>
                </a:solidFill>
              </a:rPr>
              <a:t>2</a:t>
            </a:r>
            <a:endParaRPr lang="en-US" baseline="300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to something we already know how to count!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543800" cy="4876800"/>
          </a:xfrm>
        </p:spPr>
        <p:txBody>
          <a:bodyPr/>
          <a:lstStyle/>
          <a:p>
            <a:r>
              <a:rPr lang="en-US" dirty="0" smtClean="0"/>
              <a:t>For future term…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exercise:</a:t>
            </a:r>
            <a:br>
              <a:rPr lang="en-US" dirty="0" smtClean="0"/>
            </a:br>
            <a:r>
              <a:rPr lang="en-US" dirty="0" smtClean="0"/>
              <a:t>Derive generating function for </a:t>
            </a:r>
            <a:br>
              <a:rPr lang="en-US" dirty="0" smtClean="0"/>
            </a:br>
            <a:r>
              <a:rPr lang="en-US" dirty="0" smtClean="0"/>
              <a:t>selecting a bag of n chocolate and vanilla donuts…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of a given flavor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67000" y="2940050"/>
          <a:ext cx="38655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1" name="Equation" r:id="rId4" imgW="3429000" imgH="1244520" progId="Equation.DSMT4">
                  <p:embed/>
                </p:oleObj>
              </mc:Choice>
              <mc:Fallback>
                <p:oleObj name="Equation" r:id="rId4" imgW="3429000" imgH="12445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40050"/>
                        <a:ext cx="386556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Object 4"/>
          <p:cNvGraphicFramePr>
            <a:graphicFrameLocks noChangeAspect="1"/>
          </p:cNvGraphicFramePr>
          <p:nvPr/>
        </p:nvGraphicFramePr>
        <p:xfrm>
          <a:off x="2667000" y="4768850"/>
          <a:ext cx="38655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2" name="Equation" r:id="rId6" imgW="3429000" imgH="1244520" progId="Equation.DSMT4">
                  <p:embed/>
                </p:oleObj>
              </mc:Choice>
              <mc:Fallback>
                <p:oleObj name="Equation" r:id="rId6" imgW="3429000" imgH="12445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68850"/>
                        <a:ext cx="386556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using </a:t>
            </a:r>
            <a:r>
              <a:rPr lang="en-US" sz="4000" dirty="0" smtClean="0">
                <a:solidFill>
                  <a:srgbClr val="FF00FF"/>
                </a:solidFill>
              </a:rPr>
              <a:t>both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98513" y="3232150"/>
          <a:ext cx="33924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2" name="Equation" r:id="rId4" imgW="3009600" imgH="596880" progId="Equation.DSMT4">
                  <p:embed/>
                </p:oleObj>
              </mc:Choice>
              <mc:Fallback>
                <p:oleObj name="Equation" r:id="rId4" imgW="3009600" imgH="596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3232150"/>
                        <a:ext cx="3392487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4445000" y="4545013"/>
          <a:ext cx="24638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3" name="Equation" r:id="rId6" imgW="2184120" imgH="1269720" progId="Equation.DSMT4">
                  <p:embed/>
                </p:oleObj>
              </mc:Choice>
              <mc:Fallback>
                <p:oleObj name="Equation" r:id="rId6" imgW="2184120" imgH="1269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4545013"/>
                        <a:ext cx="2463800" cy="143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300947"/>
              </p:ext>
            </p:extLst>
          </p:nvPr>
        </p:nvGraphicFramePr>
        <p:xfrm>
          <a:off x="4419600" y="2736850"/>
          <a:ext cx="40894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4" name="Equation" r:id="rId8" imgW="4089400" imgH="1765300" progId="Equation.3">
                  <p:embed/>
                </p:oleObj>
              </mc:Choice>
              <mc:Fallback>
                <p:oleObj name="Equation" r:id="rId8" imgW="4089400" imgH="1765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736850"/>
                        <a:ext cx="40894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among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2667000" y="2743200"/>
          <a:ext cx="3276600" cy="228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67" name="Equation" r:id="rId4" imgW="2184120" imgH="1523880" progId="Equation.DSMT4">
                  <p:embed/>
                </p:oleObj>
              </mc:Choice>
              <mc:Fallback>
                <p:oleObj name="Equation" r:id="rId4" imgW="2184120" imgH="1523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3276600" cy="2284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8100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(You already know the answer to this one.)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graphicFrame>
        <p:nvGraphicFramePr>
          <p:cNvPr id="256002" name="Object 2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3" name="Equation" r:id="rId4" imgW="2476500" imgH="1600200" progId="Equation.DSMT4">
                  <p:embed/>
                </p:oleObj>
              </mc:Choice>
              <mc:Fallback>
                <p:oleObj name="Equation" r:id="rId4" imgW="2476500" imgH="160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98863"/>
                        <a:ext cx="4008438" cy="258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96" name="Equation" r:id="rId4" imgW="2476500" imgH="1600200" progId="Equation.DSMT4">
                  <p:embed/>
                </p:oleObj>
              </mc:Choice>
              <mc:Fallback>
                <p:oleObj name="Equation" r:id="rId4" imgW="2476500" imgH="160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98863"/>
                        <a:ext cx="4008438" cy="258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9" y="1972270"/>
            <a:ext cx="55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so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coeff</a:t>
            </a:r>
            <a:r>
              <a:rPr lang="en-US" sz="5400" dirty="0" smtClean="0">
                <a:solidFill>
                  <a:srgbClr val="0000FF"/>
                </a:solidFill>
              </a:rPr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in</a:t>
            </a:r>
            <a:endParaRPr lang="en-US" sz="5400" dirty="0"/>
          </a:p>
        </p:txBody>
      </p:sp>
      <p:graphicFrame>
        <p:nvGraphicFramePr>
          <p:cNvPr id="254979" name="Object 4"/>
          <p:cNvGraphicFramePr>
            <a:graphicFrameLocks noChangeAspect="1"/>
          </p:cNvGraphicFramePr>
          <p:nvPr/>
        </p:nvGraphicFramePr>
        <p:xfrm>
          <a:off x="5563970" y="1525588"/>
          <a:ext cx="3199030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97" name="Equation" r:id="rId6" imgW="2311200" imgH="1523880" progId="Equation.DSMT4">
                  <p:embed/>
                </p:oleObj>
              </mc:Choice>
              <mc:Fallback>
                <p:oleObj name="Equation" r:id="rId6" imgW="2311200" imgH="1523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3970" y="1525588"/>
                        <a:ext cx="3199030" cy="190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6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66863"/>
                        <a:ext cx="80660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4191000" y="1524000"/>
            <a:ext cx="3048000" cy="1676400"/>
            <a:chOff x="3581400" y="1524000"/>
            <a:chExt cx="3048000" cy="1676400"/>
          </a:xfrm>
        </p:grpSpPr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H="1">
              <a:off x="35814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H="1">
              <a:off x="655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Text Box 12"/>
          <p:cNvSpPr txBox="1">
            <a:spLocks noChangeArrowheads="1"/>
          </p:cNvSpPr>
          <p:nvPr/>
        </p:nvSpPr>
        <p:spPr bwMode="auto">
          <a:xfrm>
            <a:off x="0" y="3429000"/>
            <a:ext cx="35206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S(</a:t>
            </a:r>
            <a:r>
              <a:rPr lang="en-US" dirty="0" err="1" smtClean="0">
                <a:solidFill>
                  <a:srgbClr val="3333FF"/>
                </a:solidFill>
              </a:rPr>
              <a:t>x)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−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xS(x</a:t>
            </a:r>
            <a:r>
              <a:rPr lang="en-US" sz="4400" dirty="0" smtClean="0">
                <a:solidFill>
                  <a:srgbClr val="3333FF"/>
                </a:solidFill>
                <a:latin typeface="Comic Sans MS" pitchFamily="66" charset="0"/>
              </a:rPr>
              <a:t>) =</a:t>
            </a:r>
            <a:endParaRPr lang="en-US" sz="44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257175" y="34163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B20F91F6-F4EE-490C-AA68-F15A44211122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3429000"/>
            <a:ext cx="43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81000" y="4267200"/>
            <a:ext cx="8382000" cy="19050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7" name="Equation" r:id="rId6" imgW="647700" imgH="215900" progId="Equation.DSMT4">
                  <p:embed/>
                </p:oleObj>
              </mc:Choice>
              <mc:Fallback>
                <p:oleObj name="Equation" r:id="rId6" imgW="647700" imgH="215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35213"/>
                        <a:ext cx="24511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976687" y="2209800"/>
          <a:ext cx="4710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8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7" y="2209800"/>
                        <a:ext cx="47101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656714"/>
              </p:ext>
            </p:extLst>
          </p:nvPr>
        </p:nvGraphicFramePr>
        <p:xfrm>
          <a:off x="457200" y="4648200"/>
          <a:ext cx="625642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9" name="Equation" r:id="rId10" imgW="1524000" imgH="241300" progId="Equation.DSMT4">
                  <p:embed/>
                </p:oleObj>
              </mc:Choice>
              <mc:Fallback>
                <p:oleObj name="Equation" r:id="rId10" imgW="1524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7200" y="4648200"/>
                        <a:ext cx="6256422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09095"/>
              </p:ext>
            </p:extLst>
          </p:nvPr>
        </p:nvGraphicFramePr>
        <p:xfrm>
          <a:off x="7010400" y="4343400"/>
          <a:ext cx="1276350" cy="157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70" name="Equation" r:id="rId12" imgW="381000" imgH="469900" progId="Equation.DSMT4">
                  <p:embed/>
                </p:oleObj>
              </mc:Choice>
              <mc:Fallback>
                <p:oleObj name="Equation" r:id="rId12" imgW="381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10400" y="4343400"/>
                        <a:ext cx="1276350" cy="1574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7" name="TextBox 6"/>
          <p:cNvSpPr txBox="1"/>
          <p:nvPr/>
        </p:nvSpPr>
        <p:spPr>
          <a:xfrm>
            <a:off x="457200" y="4639270"/>
            <a:ext cx="646527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                    S(x)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 animBg="1"/>
      <p:bldP spid="15" grpId="0"/>
      <p:bldP spid="17" grpId="0" animBg="1"/>
      <p:bldP spid="7" grpId="0" animBg="1"/>
      <p:bldP spid="7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00987"/>
              </p:ext>
            </p:extLst>
          </p:nvPr>
        </p:nvGraphicFramePr>
        <p:xfrm>
          <a:off x="2065338" y="3619500"/>
          <a:ext cx="4975225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3073400" imgH="1574800" progId="Equation.DSMT4">
                  <p:embed/>
                </p:oleObj>
              </mc:Choice>
              <mc:Fallback>
                <p:oleObj name="Equation" r:id="rId4" imgW="3073400" imgH="157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619500"/>
                        <a:ext cx="4975225" cy="254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9" y="1972270"/>
            <a:ext cx="55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rgbClr val="0000FF"/>
                </a:solidFill>
              </a:rPr>
              <a:t>coeff</a:t>
            </a:r>
            <a:r>
              <a:rPr lang="en-US" sz="5400" dirty="0" smtClean="0">
                <a:solidFill>
                  <a:srgbClr val="0000FF"/>
                </a:solidFill>
              </a:rPr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in</a:t>
            </a:r>
            <a:endParaRPr lang="en-US" sz="5400" dirty="0"/>
          </a:p>
        </p:txBody>
      </p:sp>
      <p:graphicFrame>
        <p:nvGraphicFramePr>
          <p:cNvPr id="2549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363475"/>
              </p:ext>
            </p:extLst>
          </p:nvPr>
        </p:nvGraphicFramePr>
        <p:xfrm>
          <a:off x="4810125" y="1371600"/>
          <a:ext cx="3952875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6" imgW="2857500" imgH="1663700" progId="Equation.DSMT4">
                  <p:embed/>
                </p:oleObj>
              </mc:Choice>
              <mc:Fallback>
                <p:oleObj name="Equation" r:id="rId6" imgW="2857500" imgH="166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1371600"/>
                        <a:ext cx="3952875" cy="207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22330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Conclusion: 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62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how many ways can we fill a bag with </a:t>
            </a:r>
            <a:r>
              <a:rPr lang="en-US" sz="4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of our fruits?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1873250" y="2546350"/>
          <a:ext cx="35433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6" name="Equation" r:id="rId4" imgW="3543300" imgH="1917700" progId="Equation.DSMT4">
                  <p:embed/>
                </p:oleObj>
              </mc:Choice>
              <mc:Fallback>
                <p:oleObj name="Equation" r:id="rId4" imgW="3543300" imgH="1917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2546350"/>
                        <a:ext cx="35433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765300" y="4483100"/>
          <a:ext cx="35433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7" name="Equation" r:id="rId6" imgW="3543300" imgH="1600200" progId="Equation.DSMT4">
                  <p:embed/>
                </p:oleObj>
              </mc:Choice>
              <mc:Fallback>
                <p:oleObj name="Equation" r:id="rId6" imgW="3543300" imgH="160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483100"/>
                        <a:ext cx="35433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422900" y="4975225"/>
          <a:ext cx="152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8" name="Equation" r:id="rId8" imgW="1524000" imgH="482600" progId="Equation.DSMT4">
                  <p:embed/>
                </p:oleObj>
              </mc:Choice>
              <mc:Fallback>
                <p:oleObj name="Equation" r:id="rId8" imgW="1524000" imgH="482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975225"/>
                        <a:ext cx="1524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onsidering only the oranges and bananas…</a:t>
            </a:r>
            <a:endParaRPr lang="en-US" sz="4000" dirty="0"/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1155700" y="2971800"/>
          <a:ext cx="66040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7" name="Equation" r:id="rId4" imgW="6603840" imgH="2920680" progId="Equation.DSMT4">
                  <p:embed/>
                </p:oleObj>
              </mc:Choice>
              <mc:Fallback>
                <p:oleObj name="Equation" r:id="rId4" imgW="6603840" imgH="2920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971800"/>
                        <a:ext cx="6604000" cy="292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32149"/>
              </p:ext>
            </p:extLst>
          </p:nvPr>
        </p:nvGraphicFramePr>
        <p:xfrm>
          <a:off x="1301750" y="1447800"/>
          <a:ext cx="648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2" name="Equation" r:id="rId4" imgW="6489700" imgH="850900" progId="Equation.DSMT4">
                  <p:embed/>
                </p:oleObj>
              </mc:Choice>
              <mc:Fallback>
                <p:oleObj name="Equation" r:id="rId4" imgW="6489700" imgH="850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1447800"/>
                        <a:ext cx="648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2591812"/>
            <a:ext cx="876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makes sense: the only size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n</a:t>
            </a:r>
            <a:r>
              <a:rPr lang="en-US" sz="4800" dirty="0" smtClean="0"/>
              <a:t> bag of oranges &amp; bananas</a:t>
            </a:r>
          </a:p>
          <a:p>
            <a:r>
              <a:rPr lang="en-US" sz="4800" dirty="0" smtClean="0"/>
              <a:t>must have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rem(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,3) bananas and rem(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,3) oranges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041241"/>
              </p:ext>
            </p:extLst>
          </p:nvPr>
        </p:nvGraphicFramePr>
        <p:xfrm>
          <a:off x="1276350" y="1327150"/>
          <a:ext cx="6540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2" name="Equation" r:id="rId4" imgW="6540500" imgH="1092200" progId="Equation.3">
                  <p:embed/>
                </p:oleObj>
              </mc:Choice>
              <mc:Fallback>
                <p:oleObj name="Equation" r:id="rId4" imgW="6540500" imgH="109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327150"/>
                        <a:ext cx="65405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2600742"/>
            <a:ext cx="7772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Makes sense: the number of bags with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smtClean="0"/>
              <a:t> fruits is equal to the number of solutions to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3588" y="5029200"/>
          <a:ext cx="75152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3" name="Equation" r:id="rId6" imgW="5905440" imgH="558720" progId="Equation.DSMT4">
                  <p:embed/>
                </p:oleObj>
              </mc:Choice>
              <mc:Fallback>
                <p:oleObj name="Equation" r:id="rId6" imgW="5905440" imgH="55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5029200"/>
                        <a:ext cx="75152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Finding coefficients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753612"/>
            <a:ext cx="83160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If a generating function</a:t>
            </a:r>
          </a:p>
          <a:p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dirty="0" err="1" smtClean="0"/>
              <a:t>(x</a:t>
            </a:r>
            <a:r>
              <a:rPr lang="en-US" sz="4800" dirty="0" smtClean="0"/>
              <a:t>) is a rational function</a:t>
            </a:r>
          </a:p>
          <a:p>
            <a:r>
              <a:rPr lang="en-US" sz="4800" dirty="0" smtClean="0"/>
              <a:t>there is a simple way to find</a:t>
            </a:r>
          </a:p>
          <a:p>
            <a:r>
              <a:rPr lang="en-US" sz="4800" dirty="0" smtClean="0"/>
              <a:t>the </a:t>
            </a:r>
            <a:r>
              <a:rPr lang="en-US" sz="4800" dirty="0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th coefficient </a:t>
            </a:r>
            <a:r>
              <a:rPr lang="en-US" sz="4800" dirty="0" err="1" smtClean="0"/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907347" y="2514600"/>
            <a:ext cx="6236653" cy="762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quotient of polynomials</a:t>
            </a:r>
            <a:endParaRPr lang="en-US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coefficients of rational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219200"/>
            <a:ext cx="8724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For polynomials </a:t>
            </a:r>
            <a:r>
              <a:rPr lang="en-US" sz="5400" dirty="0" smtClean="0">
                <a:solidFill>
                  <a:srgbClr val="0000FF"/>
                </a:solidFill>
              </a:rPr>
              <a:t>P(x)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00FF"/>
                </a:solidFill>
              </a:rPr>
              <a:t>Q(x)</a:t>
            </a:r>
            <a:endParaRPr lang="en-US" sz="5400" dirty="0"/>
          </a:p>
          <a:p>
            <a:r>
              <a:rPr lang="en-US" sz="5400" dirty="0" smtClean="0"/>
              <a:t>can find formula for </a:t>
            </a:r>
            <a:r>
              <a:rPr lang="en-US" sz="5400" dirty="0" err="1" smtClean="0"/>
              <a:t>coeff</a:t>
            </a:r>
            <a:r>
              <a:rPr lang="en-US" sz="5400" dirty="0" smtClean="0"/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 in</a:t>
            </a:r>
            <a:endParaRPr lang="en-US" sz="5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200295"/>
              </p:ext>
            </p:extLst>
          </p:nvPr>
        </p:nvGraphicFramePr>
        <p:xfrm>
          <a:off x="2971800" y="2662237"/>
          <a:ext cx="2001837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39" name="Equation" r:id="rId4" imgW="419100" imgH="495300" progId="Equation.DSMT4">
                  <p:embed/>
                </p:oleObj>
              </mc:Choice>
              <mc:Fallback>
                <p:oleObj name="Equation" r:id="rId4" imgW="4191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62237"/>
                        <a:ext cx="2001837" cy="236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029200"/>
            <a:ext cx="8113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using </a:t>
            </a:r>
            <a:r>
              <a:rPr lang="en-US" sz="6000" dirty="0" smtClean="0">
                <a:solidFill>
                  <a:srgbClr val="008000"/>
                </a:solidFill>
              </a:rPr>
              <a:t>partial fractions</a:t>
            </a:r>
            <a:endParaRPr lang="en-US" sz="6000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 Example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/>
        </p:nvGraphicFramePr>
        <p:xfrm>
          <a:off x="800100" y="1454150"/>
          <a:ext cx="45339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05" name="Equation" r:id="rId3" imgW="4533900" imgH="1435100" progId="Equation.DSMT4">
                  <p:embed/>
                </p:oleObj>
              </mc:Choice>
              <mc:Fallback>
                <p:oleObj name="Equation" r:id="rId3" imgW="4533900" imgH="1435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454150"/>
                        <a:ext cx="45339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14"/>
          <p:cNvGraphicFramePr>
            <a:graphicFrameLocks noChangeAspect="1"/>
          </p:cNvGraphicFramePr>
          <p:nvPr/>
        </p:nvGraphicFramePr>
        <p:xfrm>
          <a:off x="762000" y="3086100"/>
          <a:ext cx="4800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06" name="Equation" r:id="rId5" imgW="4800600" imgH="1180800" progId="Equation.DSMT4">
                  <p:embed/>
                </p:oleObj>
              </mc:Choice>
              <mc:Fallback>
                <p:oleObj name="Equation" r:id="rId5" imgW="4800600" imgH="1180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86100"/>
                        <a:ext cx="48006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14"/>
          <p:cNvGraphicFramePr>
            <a:graphicFrameLocks noChangeAspect="1"/>
          </p:cNvGraphicFramePr>
          <p:nvPr/>
        </p:nvGraphicFramePr>
        <p:xfrm>
          <a:off x="762000" y="4591050"/>
          <a:ext cx="4521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07" name="Equation" r:id="rId7" imgW="4520880" imgH="1143000" progId="Equation.DSMT4">
                  <p:embed/>
                </p:oleObj>
              </mc:Choice>
              <mc:Fallback>
                <p:oleObj name="Equation" r:id="rId7" imgW="4520880" imgH="1143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91050"/>
                        <a:ext cx="4521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/>
          <p:nvPr/>
        </p:nvGrpSpPr>
        <p:grpSpPr>
          <a:xfrm>
            <a:off x="4876800" y="4191000"/>
            <a:ext cx="3810000" cy="1077218"/>
            <a:chOff x="4876800" y="4191000"/>
            <a:chExt cx="3810000" cy="1077218"/>
          </a:xfrm>
        </p:grpSpPr>
        <p:sp>
          <p:nvSpPr>
            <p:cNvPr id="9" name="TextBox 8"/>
            <p:cNvSpPr txBox="1"/>
            <p:nvPr/>
          </p:nvSpPr>
          <p:spPr>
            <a:xfrm>
              <a:off x="5867400" y="4191000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Express as sum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0" name="Arc 9"/>
            <p:cNvSpPr/>
            <p:nvPr/>
          </p:nvSpPr>
          <p:spPr bwMode="auto">
            <a:xfrm>
              <a:off x="4876800" y="4191000"/>
              <a:ext cx="1219200" cy="990600"/>
            </a:xfrm>
            <a:prstGeom prst="arc">
              <a:avLst>
                <a:gd name="adj1" fmla="val 18395793"/>
                <a:gd name="adj2" fmla="val 4839066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4800600" y="2199382"/>
            <a:ext cx="3962400" cy="1077218"/>
            <a:chOff x="4800600" y="2199382"/>
            <a:chExt cx="3962400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5943600" y="2199382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Factor denominator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>
              <a:off x="4800600" y="2209800"/>
              <a:ext cx="1295400" cy="1066800"/>
            </a:xfrm>
            <a:prstGeom prst="arc">
              <a:avLst>
                <a:gd name="adj1" fmla="val 17043301"/>
                <a:gd name="adj2" fmla="val 3896894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Fractions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/>
              <a:t>(x)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71222"/>
              </p:ext>
            </p:extLst>
          </p:nvPr>
        </p:nvGraphicFramePr>
        <p:xfrm>
          <a:off x="1104900" y="1358900"/>
          <a:ext cx="6705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20" name="Equation" r:id="rId3" imgW="6705600" imgH="1625600" progId="Equation.DSMT4">
                  <p:embed/>
                </p:oleObj>
              </mc:Choice>
              <mc:Fallback>
                <p:oleObj name="Equation" r:id="rId3" imgW="6705600" imgH="1625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358900"/>
                        <a:ext cx="67056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557615"/>
              </p:ext>
            </p:extLst>
          </p:nvPr>
        </p:nvGraphicFramePr>
        <p:xfrm>
          <a:off x="2057400" y="3778250"/>
          <a:ext cx="4684499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21" name="Equation" r:id="rId5" imgW="3898900" imgH="850900" progId="Equation.DSMT4">
                  <p:embed/>
                </p:oleObj>
              </mc:Choice>
              <mc:Fallback>
                <p:oleObj name="Equation" r:id="rId5" imgW="3898900" imgH="85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78250"/>
                        <a:ext cx="4684499" cy="1022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/>
          <p:cNvGrpSpPr/>
          <p:nvPr/>
        </p:nvGrpSpPr>
        <p:grpSpPr>
          <a:xfrm>
            <a:off x="4191000" y="2895600"/>
            <a:ext cx="2667000" cy="990600"/>
            <a:chOff x="4191000" y="2895600"/>
            <a:chExt cx="2667000" cy="9906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16200000" flipH="1">
              <a:off x="3886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rot="5400000">
              <a:off x="6172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1447800" y="5257800"/>
            <a:ext cx="6240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TO DO:</a:t>
            </a:r>
            <a:r>
              <a:rPr lang="en-US" dirty="0" smtClean="0">
                <a:solidFill>
                  <a:srgbClr val="000000"/>
                </a:solidFill>
              </a:rPr>
              <a:t> find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102402" name="Object 14"/>
          <p:cNvGraphicFramePr>
            <a:graphicFrameLocks noChangeAspect="1"/>
          </p:cNvGraphicFramePr>
          <p:nvPr/>
        </p:nvGraphicFramePr>
        <p:xfrm>
          <a:off x="869950" y="1651000"/>
          <a:ext cx="7327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40" name="Equation" r:id="rId3" imgW="7327800" imgH="1307880" progId="Equation.DSMT4">
                  <p:embed/>
                </p:oleObj>
              </mc:Choice>
              <mc:Fallback>
                <p:oleObj name="Equation" r:id="rId3" imgW="7327800" imgH="13078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651000"/>
                        <a:ext cx="7327900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4909" y="3544669"/>
            <a:ext cx="831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Multiply both sides by </a:t>
            </a:r>
            <a:r>
              <a:rPr lang="en-US" sz="3600" dirty="0" err="1" smtClean="0">
                <a:solidFill>
                  <a:srgbClr val="FF00FF"/>
                </a:solidFill>
              </a:rPr>
              <a:t>denom</a:t>
            </a:r>
            <a:r>
              <a:rPr lang="en-US" sz="3600" dirty="0" smtClean="0">
                <a:solidFill>
                  <a:srgbClr val="FF00FF"/>
                </a:solidFill>
              </a:rPr>
              <a:t> of LHS. </a:t>
            </a:r>
            <a:endParaRPr lang="en-US" sz="3600" dirty="0">
              <a:solidFill>
                <a:srgbClr val="FF00FF"/>
              </a:solidFill>
            </a:endParaRPr>
          </a:p>
        </p:txBody>
      </p:sp>
      <p:graphicFrame>
        <p:nvGraphicFramePr>
          <p:cNvPr id="102404" name="Object 14"/>
          <p:cNvGraphicFramePr>
            <a:graphicFrameLocks noChangeAspect="1"/>
          </p:cNvGraphicFramePr>
          <p:nvPr/>
        </p:nvGraphicFramePr>
        <p:xfrm>
          <a:off x="1555750" y="4775200"/>
          <a:ext cx="6057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41" name="Equation" r:id="rId5" imgW="6057720" imgH="660240" progId="Equation.DSMT4">
                  <p:embed/>
                </p:oleObj>
              </mc:Choice>
              <mc:Fallback>
                <p:oleObj name="Equation" r:id="rId5" imgW="605772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4775200"/>
                        <a:ext cx="6057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BE16930-C7CC-4A6F-941E-7E241FFA49FB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762000" y="1304925"/>
            <a:ext cx="7620000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elegant derivations of   	counting formulas</a:t>
            </a:r>
          </a:p>
          <a:p>
            <a:pPr>
              <a:buFont typeface="Arial" charset="0"/>
              <a:buChar char="•"/>
            </a:pPr>
            <a:r>
              <a:rPr lang="en-US" dirty="0"/>
              <a:t>solving recurrences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38300" y="457200"/>
            <a:ext cx="6591300" cy="762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600" b="1" kern="0" dirty="0">
                <a:latin typeface="+mj-lt"/>
                <a:ea typeface="+mj-ea"/>
                <a:cs typeface="+mj-cs"/>
              </a:rPr>
              <a:t>Why Generating Functions?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228600" y="4038600"/>
            <a:ext cx="8686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/>
              <a:t>many </a:t>
            </a:r>
            <a:r>
              <a:rPr lang="en-US" i="1" dirty="0" smtClean="0"/>
              <a:t>kinds of gen </a:t>
            </a:r>
            <a:r>
              <a:rPr lang="en-US" i="1" dirty="0" err="1" smtClean="0"/>
              <a:t>funcs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ordinary,exponential,Dirichlet</a:t>
            </a:r>
            <a:r>
              <a:rPr lang="en-US" dirty="0"/>
              <a:t>,…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102404" name="Object 14"/>
          <p:cNvGraphicFramePr>
            <a:graphicFrameLocks noChangeAspect="1"/>
          </p:cNvGraphicFramePr>
          <p:nvPr/>
        </p:nvGraphicFramePr>
        <p:xfrm>
          <a:off x="1555750" y="1473200"/>
          <a:ext cx="6057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99" name="Equation" r:id="rId3" imgW="6057720" imgH="660240" progId="Equation.DSMT4">
                  <p:embed/>
                </p:oleObj>
              </mc:Choice>
              <mc:Fallback>
                <p:oleObj name="Equation" r:id="rId3" imgW="6057720" imgH="660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473200"/>
                        <a:ext cx="6057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209800"/>
            <a:ext cx="583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Substitute in values for x.</a:t>
            </a:r>
            <a:endParaRPr lang="en-US" sz="3600" dirty="0">
              <a:solidFill>
                <a:srgbClr val="FF00FF"/>
              </a:solidFill>
            </a:endParaRPr>
          </a:p>
        </p:txBody>
      </p:sp>
      <p:graphicFrame>
        <p:nvGraphicFramePr>
          <p:cNvPr id="103428" name="Object 14"/>
          <p:cNvGraphicFramePr>
            <a:graphicFrameLocks noChangeAspect="1"/>
          </p:cNvGraphicFramePr>
          <p:nvPr/>
        </p:nvGraphicFramePr>
        <p:xfrm>
          <a:off x="762000" y="3124200"/>
          <a:ext cx="139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00" name="Equation" r:id="rId5" imgW="1396800" imgH="482400" progId="Equation.DSMT4">
                  <p:embed/>
                </p:oleObj>
              </mc:Choice>
              <mc:Fallback>
                <p:oleObj name="Equation" r:id="rId5" imgW="139680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1397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14"/>
          <p:cNvGraphicFramePr>
            <a:graphicFrameLocks noChangeAspect="1"/>
          </p:cNvGraphicFramePr>
          <p:nvPr/>
        </p:nvGraphicFramePr>
        <p:xfrm>
          <a:off x="1295400" y="3771900"/>
          <a:ext cx="2946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01" name="Equation" r:id="rId7" imgW="2946240" imgH="660240" progId="Equation.DSMT4">
                  <p:embed/>
                </p:oleObj>
              </mc:Choice>
              <mc:Fallback>
                <p:oleObj name="Equation" r:id="rId7" imgW="2946240" imgH="660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71900"/>
                        <a:ext cx="2946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14"/>
          <p:cNvGraphicFramePr>
            <a:graphicFrameLocks noChangeAspect="1"/>
          </p:cNvGraphicFramePr>
          <p:nvPr/>
        </p:nvGraphicFramePr>
        <p:xfrm>
          <a:off x="6280150" y="3670300"/>
          <a:ext cx="1981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02" name="Equation" r:id="rId9" imgW="1981080" imgH="863280" progId="Equation.DSMT4">
                  <p:embed/>
                </p:oleObj>
              </mc:Choice>
              <mc:Fallback>
                <p:oleObj name="Equation" r:id="rId9" imgW="1981080" imgH="863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3670300"/>
                        <a:ext cx="19812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14"/>
          <p:cNvGraphicFramePr>
            <a:graphicFrameLocks noChangeAspect="1"/>
          </p:cNvGraphicFramePr>
          <p:nvPr/>
        </p:nvGraphicFramePr>
        <p:xfrm>
          <a:off x="762000" y="4908550"/>
          <a:ext cx="2133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03" name="Equation" r:id="rId11" imgW="2133360" imgH="545760" progId="Equation.DSMT4">
                  <p:embed/>
                </p:oleObj>
              </mc:Choice>
              <mc:Fallback>
                <p:oleObj name="Equation" r:id="rId11" imgW="2133360" imgH="5457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08550"/>
                        <a:ext cx="21336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14"/>
          <p:cNvGraphicFramePr>
            <a:graphicFrameLocks noChangeAspect="1"/>
          </p:cNvGraphicFramePr>
          <p:nvPr/>
        </p:nvGraphicFramePr>
        <p:xfrm>
          <a:off x="1295400" y="5562600"/>
          <a:ext cx="4267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04" name="Equation" r:id="rId13" imgW="4267080" imgH="685800" progId="Equation.DSMT4">
                  <p:embed/>
                </p:oleObj>
              </mc:Choice>
              <mc:Fallback>
                <p:oleObj name="Equation" r:id="rId13" imgW="4267080" imgH="685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62600"/>
                        <a:ext cx="4267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14"/>
          <p:cNvGraphicFramePr>
            <a:graphicFrameLocks noChangeAspect="1"/>
          </p:cNvGraphicFramePr>
          <p:nvPr/>
        </p:nvGraphicFramePr>
        <p:xfrm>
          <a:off x="6280150" y="5486400"/>
          <a:ext cx="1574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05" name="Equation" r:id="rId15" imgW="1574640" imgH="863280" progId="Equation.DSMT4">
                  <p:embed/>
                </p:oleObj>
              </mc:Choice>
              <mc:Fallback>
                <p:oleObj name="Equation" r:id="rId15" imgW="1574640" imgH="8632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5486400"/>
                        <a:ext cx="1574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Finding the coefficients</a:t>
            </a:r>
            <a:endParaRPr lang="en-US" sz="4000" dirty="0"/>
          </a:p>
        </p:txBody>
      </p:sp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1141413" y="1274763"/>
          <a:ext cx="6892925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3" name="Equation" r:id="rId3" imgW="4495680" imgH="1269720" progId="Equation.DSMT4">
                  <p:embed/>
                </p:oleObj>
              </mc:Choice>
              <mc:Fallback>
                <p:oleObj name="Equation" r:id="rId3" imgW="4495680" imgH="12697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274763"/>
                        <a:ext cx="6892925" cy="194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664802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the partial fraction expansion</a:t>
            </a:r>
            <a:endParaRPr lang="en-US" sz="48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2971800" y="1219200"/>
          <a:ext cx="5354638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4" name="Equation" r:id="rId5" imgW="3848100" imgH="1447800" progId="Equation.DSMT4">
                  <p:embed/>
                </p:oleObj>
              </mc:Choice>
              <mc:Fallback>
                <p:oleObj name="Equation" r:id="rId5" imgW="3848100" imgH="144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19200"/>
                        <a:ext cx="5354638" cy="20145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33600" y="4267200"/>
          <a:ext cx="4800600" cy="195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5" name="Equation" r:id="rId7" imgW="749300" imgH="304800" progId="Equation.DSMT4">
                  <p:embed/>
                </p:oleObj>
              </mc:Choice>
              <mc:Fallback>
                <p:oleObj name="Equation" r:id="rId7" imgW="749300" imgH="304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4800600" cy="195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1487269"/>
            <a:ext cx="838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partial fraction expansion of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(x)/</a:t>
            </a:r>
            <a:r>
              <a:rPr lang="en-US" sz="3600" dirty="0" smtClean="0">
                <a:solidFill>
                  <a:srgbClr val="0000FF"/>
                </a:solidFill>
              </a:rPr>
              <a:t>Q</a:t>
            </a:r>
            <a:r>
              <a:rPr lang="en-US" sz="3600" dirty="0" smtClean="0"/>
              <a:t>(x) contains terms of the form</a:t>
            </a:r>
            <a:endParaRPr lang="en-US" sz="3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81050" y="3003550"/>
          <a:ext cx="42418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70" name="Equation" r:id="rId3" imgW="4241800" imgH="1917700" progId="Equation.DSMT4">
                  <p:embed/>
                </p:oleObj>
              </mc:Choice>
              <mc:Fallback>
                <p:oleObj name="Equation" r:id="rId3" imgW="4241800" imgH="1917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3003550"/>
                        <a:ext cx="42418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5257800"/>
            <a:ext cx="635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1/</a:t>
            </a:r>
            <a:r>
              <a:rPr lang="en-US" sz="36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Symbol"/>
              </a:rPr>
              <a:t>α</a:t>
            </a:r>
            <a:r>
              <a:rPr lang="en-US" sz="3600" dirty="0" smtClean="0">
                <a:solidFill>
                  <a:srgbClr val="008000"/>
                </a:solidFill>
                <a:sym typeface="Symbol"/>
              </a:rPr>
              <a:t> </a:t>
            </a:r>
            <a:r>
              <a:rPr lang="en-US" sz="3600" dirty="0" smtClean="0">
                <a:sym typeface="Symbol"/>
              </a:rPr>
              <a:t>is a root of 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Q</a:t>
            </a:r>
            <a:r>
              <a:rPr lang="en-US" sz="3600" dirty="0" smtClean="0">
                <a:sym typeface="Symbol"/>
              </a:rPr>
              <a:t>(x).</a:t>
            </a:r>
            <a:endParaRPr lang="en-US" sz="3600" dirty="0"/>
          </a:p>
        </p:txBody>
      </p:sp>
      <p:grpSp>
        <p:nvGrpSpPr>
          <p:cNvPr id="4" name="Group 15"/>
          <p:cNvGrpSpPr/>
          <p:nvPr/>
        </p:nvGrpSpPr>
        <p:grpSpPr>
          <a:xfrm>
            <a:off x="3962400" y="2819400"/>
            <a:ext cx="4952999" cy="1077218"/>
            <a:chOff x="3812309" y="2819399"/>
            <a:chExt cx="5103090" cy="895784"/>
          </a:xfrm>
        </p:grpSpPr>
        <p:sp>
          <p:nvSpPr>
            <p:cNvPr id="11" name="TextBox 10"/>
            <p:cNvSpPr txBox="1"/>
            <p:nvPr/>
          </p:nvSpPr>
          <p:spPr>
            <a:xfrm>
              <a:off x="5029200" y="2819399"/>
              <a:ext cx="3886199" cy="895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FF"/>
                  </a:solidFill>
                </a:rPr>
                <a:t>We know the </a:t>
              </a:r>
              <a:r>
                <a:rPr lang="en-US" sz="3200" dirty="0" smtClean="0">
                  <a:solidFill>
                    <a:srgbClr val="0000FF"/>
                  </a:solidFill>
                </a:rPr>
                <a:t>n</a:t>
              </a:r>
              <a:r>
                <a:rPr lang="en-US" sz="3200" baseline="30000" dirty="0" smtClean="0">
                  <a:solidFill>
                    <a:srgbClr val="FF00FF"/>
                  </a:solidFill>
                </a:rPr>
                <a:t>th</a:t>
              </a:r>
              <a:r>
                <a:rPr lang="en-US" sz="3200" dirty="0" smtClean="0">
                  <a:solidFill>
                    <a:srgbClr val="FF00FF"/>
                  </a:solidFill>
                </a:rPr>
                <a:t> </a:t>
              </a:r>
              <a:r>
                <a:rPr lang="en-US" sz="3200" dirty="0" err="1" smtClean="0">
                  <a:solidFill>
                    <a:srgbClr val="FF00FF"/>
                  </a:solidFill>
                </a:rPr>
                <a:t>coeff</a:t>
              </a:r>
              <a:r>
                <a:rPr lang="en-US" sz="3200" dirty="0" smtClean="0">
                  <a:solidFill>
                    <a:srgbClr val="FF00FF"/>
                  </a:solidFill>
                </a:rPr>
                <a:t> of this!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1"/>
            </p:cNvCxnSpPr>
            <p:nvPr/>
          </p:nvCxnSpPr>
          <p:spPr bwMode="auto">
            <a:xfrm rot="10800000" flipV="1">
              <a:off x="3812309" y="3267289"/>
              <a:ext cx="1216891" cy="249131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668963" y="3810000"/>
          <a:ext cx="31702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71" name="Equation" r:id="rId5" imgW="965200" imgH="533400" progId="Equation.DSMT4">
                  <p:embed/>
                </p:oleObj>
              </mc:Choice>
              <mc:Fallback>
                <p:oleObj name="Equation" r:id="rId5" imgW="965200" imgH="533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3810000"/>
                        <a:ext cx="3170237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For roots with </a:t>
            </a:r>
            <a:r>
              <a:rPr lang="en-US" sz="4000" dirty="0" smtClean="0">
                <a:solidFill>
                  <a:srgbClr val="0000FF"/>
                </a:solidFill>
              </a:rPr>
              <a:t>multiplicity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/>
              <a:t>in factored denominator of gen func 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73450" y="2514600"/>
          <a:ext cx="24638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8" name="Equation" r:id="rId4" imgW="2463800" imgH="1727200" progId="Equation.DSMT4">
                  <p:embed/>
                </p:oleObj>
              </mc:Choice>
              <mc:Fallback>
                <p:oleObj name="Equation" r:id="rId4" imgW="2463800" imgH="172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514600"/>
                        <a:ext cx="24638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4267200"/>
            <a:ext cx="6635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</a:t>
            </a:r>
            <a:r>
              <a:rPr lang="en-US" dirty="0" err="1" smtClean="0">
                <a:solidFill>
                  <a:srgbClr val="FF00FF"/>
                </a:solidFill>
              </a:rPr>
              <a:t>k</a:t>
            </a:r>
            <a:r>
              <a:rPr lang="en-US" dirty="0" smtClean="0"/>
              <a:t> partial fractions:</a:t>
            </a:r>
            <a:endParaRPr lang="en-US" dirty="0"/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609600" y="4876800"/>
          <a:ext cx="7924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9" name="Equation" r:id="rId6" imgW="7924800" imgH="1663700" progId="Equation.DSMT4">
                  <p:embed/>
                </p:oleObj>
              </mc:Choice>
              <mc:Fallback>
                <p:oleObj name="Equation" r:id="rId6" imgW="7924800" imgH="1663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7924800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192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use </a:t>
            </a:r>
            <a:r>
              <a:rPr lang="en-US" sz="3600" dirty="0" smtClean="0">
                <a:solidFill>
                  <a:srgbClr val="FF00FF"/>
                </a:solidFill>
              </a:rPr>
              <a:t>polynomial long division </a:t>
            </a:r>
            <a:r>
              <a:rPr lang="en-US" sz="3600" dirty="0" smtClean="0">
                <a:solidFill>
                  <a:srgbClr val="000000"/>
                </a:solidFill>
              </a:rPr>
              <a:t>to find Q(x) and R(x) such that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1638300"/>
          <a:ext cx="6273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96" name="Equation" r:id="rId4" imgW="6273720" imgH="571320" progId="Equation.DSMT4">
                  <p:embed/>
                </p:oleObj>
              </mc:Choice>
              <mc:Fallback>
                <p:oleObj name="Equation" r:id="rId4" imgW="6273720" imgH="571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38300"/>
                        <a:ext cx="6273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2362200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(N) </a:t>
            </a:r>
            <a:r>
              <a:rPr lang="en-US" sz="4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(D)… </a:t>
            </a:r>
            <a:endParaRPr lang="en-US" sz="4000" dirty="0"/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406400" y="4724400"/>
          <a:ext cx="553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97" name="Equation" r:id="rId6" imgW="5537160" imgH="571320" progId="Equation.DSMT4">
                  <p:embed/>
                </p:oleObj>
              </mc:Choice>
              <mc:Fallback>
                <p:oleObj name="Equation" r:id="rId6" imgW="5537160" imgH="571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4724400"/>
                        <a:ext cx="5537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81000" y="55626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(R)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(D).</a:t>
            </a:r>
            <a:endParaRPr lang="en-US" sz="40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12700" dirty="0"/>
              <a:t>Problems</a:t>
            </a:r>
            <a:endParaRPr lang="en-US" sz="12700" dirty="0" smtClean="0"/>
          </a:p>
          <a:p>
            <a:pPr algn="ctr" eaLnBrk="1" hangingPunct="1">
              <a:buNone/>
            </a:pPr>
            <a:r>
              <a:rPr lang="en-US" sz="12700" dirty="0" smtClean="0"/>
              <a:t>1 &amp; 2</a:t>
            </a:r>
            <a:endParaRPr lang="en-US" sz="127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Ordinary Generating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4000" dirty="0" smtClean="0"/>
              <a:t>The ordinary generating function for the infinite sequence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4000" b="1" dirty="0" smtClean="0">
                <a:solidFill>
                  <a:srgbClr val="0000FF"/>
                </a:solidFill>
                <a:sym typeface="Euclid Symbol" pitchFamily="18" charset="2"/>
              </a:rPr>
              <a:t>〈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, 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, 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,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4000" b="1" dirty="0" err="1" smtClean="0">
                <a:solidFill>
                  <a:srgbClr val="0000FF"/>
                </a:solidFill>
                <a:sym typeface="Euclid Symbol" pitchFamily="18" charset="2"/>
              </a:rPr>
              <a:t>〉</a:t>
            </a:r>
            <a:endParaRPr lang="en-US" sz="4000" b="1" dirty="0" smtClean="0"/>
          </a:p>
          <a:p>
            <a:pPr>
              <a:buFontTx/>
              <a:buNone/>
            </a:pPr>
            <a:r>
              <a:rPr lang="en-US" sz="4000" dirty="0" smtClean="0"/>
              <a:t>is the power series:</a:t>
            </a: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G(x) = 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x</a:t>
            </a:r>
            <a:r>
              <a:rPr lang="en-US" sz="4000" baseline="30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2000" baseline="30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352FCCE4-BE3A-4FE8-9C7F-346C1706D930}" type="slidenum">
              <a:rPr lang="en-US" smtClean="0"/>
              <a:pPr/>
              <a:t>5</a:t>
            </a:fld>
            <a:endParaRPr lang="en-US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5638800" y="3124200"/>
            <a:ext cx="1392326" cy="2428752"/>
            <a:chOff x="5643520" y="3007540"/>
            <a:chExt cx="1392326" cy="2428752"/>
          </a:xfrm>
        </p:grpSpPr>
        <p:sp>
          <p:nvSpPr>
            <p:cNvPr id="18" name="TextBox 17"/>
            <p:cNvSpPr txBox="1"/>
            <p:nvPr/>
          </p:nvSpPr>
          <p:spPr>
            <a:xfrm>
              <a:off x="5643520" y="3007540"/>
              <a:ext cx="838199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r>
                <a:rPr lang="en-US" sz="4000" dirty="0" smtClean="0">
                  <a:solidFill>
                    <a:srgbClr val="0000FF"/>
                  </a:solidFill>
                  <a:sym typeface="Euclid Extra" pitchFamily="18" charset="2"/>
                </a:rPr>
                <a:t>,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83799" y="4728406"/>
              <a:ext cx="452047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rot="16200000" flipH="1">
              <a:off x="5829300" y="4000500"/>
              <a:ext cx="990600" cy="609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47625" cap="flat" cmpd="sng" algn="ctr">
              <a:solidFill>
                <a:srgbClr val="FF00FF"/>
              </a:solidFill>
              <a:prstDash val="sysDash"/>
              <a:round/>
              <a:headEnd type="arrow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41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979680"/>
              </p:ext>
            </p:extLst>
          </p:nvPr>
        </p:nvGraphicFramePr>
        <p:xfrm>
          <a:off x="1074738" y="3998913"/>
          <a:ext cx="44434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0" name="Equation" r:id="rId4" imgW="3441700" imgH="838200" progId="Equation.3">
                  <p:embed/>
                </p:oleObj>
              </mc:Choice>
              <mc:Fallback>
                <p:oleObj name="Equation" r:id="rId4" imgW="3441700" imgH="838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3998913"/>
                        <a:ext cx="4443412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577917"/>
              </p:ext>
            </p:extLst>
          </p:nvPr>
        </p:nvGraphicFramePr>
        <p:xfrm>
          <a:off x="812800" y="2392363"/>
          <a:ext cx="37750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1" name="Equation" r:id="rId6" imgW="3060700" imgH="1092200" progId="Equation.3">
                  <p:embed/>
                </p:oleObj>
              </mc:Choice>
              <mc:Fallback>
                <p:oleObj name="Equation" r:id="rId6" imgW="3060700" imgH="109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392363"/>
                        <a:ext cx="3775075" cy="134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581400" y="1676400"/>
            <a:ext cx="3770584" cy="1524000"/>
            <a:chOff x="2895600" y="1524000"/>
            <a:chExt cx="3770584" cy="1524000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1524000"/>
              <a:ext cx="3770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“corresponds to”</a:t>
              </a:r>
              <a:endParaRPr lang="en-US" sz="3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2705100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2" name="Equation" r:id="rId8" imgW="1066680" imgH="342720" progId="Equation.DSMT4">
                    <p:embed/>
                  </p:oleObj>
                </mc:Choice>
                <mc:Fallback>
                  <p:oleObj name="Equation" r:id="rId8" imgW="1066680" imgH="34272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705100"/>
                          <a:ext cx="10668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867400" y="3525838"/>
          <a:ext cx="1912938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3" name="Equation" r:id="rId10" imgW="1168400" imgH="1104900" progId="Equation.DSMT4">
                  <p:embed/>
                </p:oleObj>
              </mc:Choice>
              <mc:Fallback>
                <p:oleObj name="Equation" r:id="rId10" imgW="1168400" imgH="1104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25838"/>
                        <a:ext cx="1912938" cy="180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Counting with Generating </a:t>
            </a:r>
            <a:r>
              <a:rPr lang="en-US" dirty="0" err="1" smtClean="0"/>
              <a:t>Funcs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924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Different types of items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Items of the same type are indistinguishable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How many different bags of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items exist, subject to constraints on the number of each type?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76200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600" dirty="0" smtClean="0"/>
              <a:t>In how many ways can we fill a bag with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 smtClean="0"/>
              <a:t> fruits given the following constraints?</a:t>
            </a:r>
            <a:endParaRPr lang="en-US" sz="3600" dirty="0"/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At most 2 </a:t>
            </a:r>
            <a:r>
              <a:rPr lang="en-US" sz="3600" dirty="0" smtClean="0">
                <a:solidFill>
                  <a:srgbClr val="FF9900"/>
                </a:solidFill>
              </a:rPr>
              <a:t>oranges</a:t>
            </a:r>
            <a:r>
              <a:rPr lang="en-US" sz="3600" dirty="0" smtClean="0"/>
              <a:t>.</a:t>
            </a:r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00B050"/>
                </a:solidFill>
              </a:rPr>
              <a:t>apples</a:t>
            </a:r>
            <a:r>
              <a:rPr lang="en-US" sz="3600" dirty="0" smtClean="0"/>
              <a:t>.</a:t>
            </a:r>
          </a:p>
          <a:p>
            <a:pPr marL="274320"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939E00"/>
                </a:solidFill>
              </a:rPr>
              <a:t>bananas</a:t>
            </a:r>
            <a:r>
              <a:rPr lang="en-US" sz="3600" dirty="0" smtClean="0"/>
              <a:t> that only come in bunches of 3.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Bags with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 4 fruits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810000"/>
          </a:xfrm>
        </p:spPr>
        <p:txBody>
          <a:bodyPr/>
          <a:lstStyle/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1 </a:t>
            </a:r>
            <a:r>
              <a:rPr lang="en-US" sz="4000" dirty="0" smtClean="0">
                <a:solidFill>
                  <a:srgbClr val="00B050"/>
                </a:solidFill>
              </a:rPr>
              <a:t>apple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4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0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2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2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540514"/>
            <a:ext cx="6479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Number of 4-fruit bags: 5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21675</TotalTime>
  <Words>1169</Words>
  <Application>Microsoft Macintosh PowerPoint</Application>
  <PresentationFormat>On-screen Show (4:3)</PresentationFormat>
  <Paragraphs>219</Paragraphs>
  <Slides>45</Slides>
  <Notes>30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6.042 Lecture Template</vt:lpstr>
      <vt:lpstr>Equation</vt:lpstr>
      <vt:lpstr>PowerPoint Presentation</vt:lpstr>
      <vt:lpstr>Infinite Geometric Sum</vt:lpstr>
      <vt:lpstr>Infinite Geometric Sum</vt:lpstr>
      <vt:lpstr>PowerPoint Presentation</vt:lpstr>
      <vt:lpstr>Ordinary Generating Functions</vt:lpstr>
      <vt:lpstr>Infinite Geometric Sum</vt:lpstr>
      <vt:lpstr>Counting with Generating Funcs</vt:lpstr>
      <vt:lpstr>Bags of fruit</vt:lpstr>
      <vt:lpstr>Bags with n = 4 fruits </vt:lpstr>
      <vt:lpstr>At most 2 oranges</vt:lpstr>
      <vt:lpstr>Any number of apples</vt:lpstr>
      <vt:lpstr>Substituting xk for x</vt:lpstr>
      <vt:lpstr>Bananas in bunches of 3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Bags of Fruit</vt:lpstr>
      <vt:lpstr>A Familiar Generating Function?</vt:lpstr>
      <vt:lpstr>For future term…  A brief exercise: Derive generating function for  selecting a bag of n chocolate and vanilla donuts…</vt:lpstr>
      <vt:lpstr>A Familiar Generating Function?</vt:lpstr>
      <vt:lpstr>A Familiar Generating Function?</vt:lpstr>
      <vt:lpstr>A Familiar Generating Function?</vt:lpstr>
      <vt:lpstr>The Donut Number!</vt:lpstr>
      <vt:lpstr>The Donut Number!</vt:lpstr>
      <vt:lpstr>The Donut Number!</vt:lpstr>
      <vt:lpstr>The Donut Number!</vt:lpstr>
      <vt:lpstr>Conclusion: Bags of Fruit</vt:lpstr>
      <vt:lpstr>Convolution Rule</vt:lpstr>
      <vt:lpstr>Convolution Rule</vt:lpstr>
      <vt:lpstr>Convolution Rule</vt:lpstr>
      <vt:lpstr>Finding coefficients</vt:lpstr>
      <vt:lpstr>coefficients of rational functions</vt:lpstr>
      <vt:lpstr>Partial Fraction Example</vt:lpstr>
      <vt:lpstr>Partial Fractions for H(x)</vt:lpstr>
      <vt:lpstr>Solve for A1 and A2</vt:lpstr>
      <vt:lpstr>Solve for A1 and A2</vt:lpstr>
      <vt:lpstr>Finding the coefficients</vt:lpstr>
      <vt:lpstr>In General…</vt:lpstr>
      <vt:lpstr>Partial Fractions Caveat #1</vt:lpstr>
      <vt:lpstr>Partial Fractions Caveat #2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1859</cp:revision>
  <cp:lastPrinted>2011-11-15T01:05:48Z</cp:lastPrinted>
  <dcterms:created xsi:type="dcterms:W3CDTF">2010-04-23T03:47:24Z</dcterms:created>
  <dcterms:modified xsi:type="dcterms:W3CDTF">2012-04-20T12:47:05Z</dcterms:modified>
</cp:coreProperties>
</file>