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1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12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3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4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15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16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17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18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19.xml" ContentType="application/vnd.openxmlformats-officedocument.presentationml.notesSlide+xml"/>
  <Override PartName="/ppt/embeddings/oleObject57.bin" ContentType="application/vnd.openxmlformats-officedocument.oleObject"/>
  <Override PartName="/ppt/notesSlides/notesSlide20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1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22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23.xml" ContentType="application/vnd.openxmlformats-officedocument.presentationml.notesSlide+xml"/>
  <Override PartName="/ppt/embeddings/oleObject66.bin" ContentType="application/vnd.openxmlformats-officedocument.oleObject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embeddings/oleObject67.bin" ContentType="application/vnd.openxmlformats-officedocument.oleObject"/>
  <Override PartName="/ppt/tags/tag3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28.xml" ContentType="application/vnd.openxmlformats-officedocument.presentationml.notesSlide+xml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29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474" r:id="rId2"/>
    <p:sldId id="542" r:id="rId3"/>
    <p:sldId id="543" r:id="rId4"/>
    <p:sldId id="544" r:id="rId5"/>
    <p:sldId id="497" r:id="rId6"/>
    <p:sldId id="523" r:id="rId7"/>
    <p:sldId id="475" r:id="rId8"/>
    <p:sldId id="476" r:id="rId9"/>
    <p:sldId id="477" r:id="rId10"/>
    <p:sldId id="524" r:id="rId11"/>
    <p:sldId id="526" r:id="rId12"/>
    <p:sldId id="560" r:id="rId13"/>
    <p:sldId id="552" r:id="rId14"/>
    <p:sldId id="481" r:id="rId15"/>
    <p:sldId id="484" r:id="rId16"/>
    <p:sldId id="546" r:id="rId17"/>
    <p:sldId id="486" r:id="rId18"/>
    <p:sldId id="508" r:id="rId19"/>
    <p:sldId id="509" r:id="rId20"/>
    <p:sldId id="528" r:id="rId21"/>
    <p:sldId id="555" r:id="rId22"/>
    <p:sldId id="554" r:id="rId23"/>
    <p:sldId id="512" r:id="rId24"/>
    <p:sldId id="556" r:id="rId25"/>
    <p:sldId id="494" r:id="rId26"/>
    <p:sldId id="557" r:id="rId27"/>
    <p:sldId id="488" r:id="rId28"/>
    <p:sldId id="548" r:id="rId29"/>
    <p:sldId id="491" r:id="rId30"/>
    <p:sldId id="531" r:id="rId31"/>
    <p:sldId id="559" r:id="rId32"/>
    <p:sldId id="558" r:id="rId33"/>
    <p:sldId id="549" r:id="rId34"/>
  </p:sldIdLst>
  <p:sldSz cx="9144000" cy="6858000" type="screen4x3"/>
  <p:notesSz cx="9601200" cy="73152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4" autoAdjust="0"/>
    <p:restoredTop sz="86437" autoAdjust="0"/>
  </p:normalViewPr>
  <p:slideViewPr>
    <p:cSldViewPr>
      <p:cViewPr varScale="1">
        <p:scale>
          <a:sx n="125" d="100"/>
          <a:sy n="125" d="100"/>
        </p:scale>
        <p:origin x="-20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Relationship Id="rId3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59.emf"/><Relationship Id="rId3" Type="http://schemas.openxmlformats.org/officeDocument/2006/relationships/image" Target="../media/image6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Relationship Id="rId2" Type="http://schemas.openxmlformats.org/officeDocument/2006/relationships/image" Target="../media/image62.emf"/><Relationship Id="rId3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4" Type="http://schemas.openxmlformats.org/officeDocument/2006/relationships/image" Target="../media/image72.emf"/><Relationship Id="rId1" Type="http://schemas.openxmlformats.org/officeDocument/2006/relationships/image" Target="../media/image69.emf"/><Relationship Id="rId2" Type="http://schemas.openxmlformats.org/officeDocument/2006/relationships/image" Target="../media/image7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wmf"/><Relationship Id="rId7" Type="http://schemas.openxmlformats.org/officeDocument/2006/relationships/image" Target="../media/image18.emf"/><Relationship Id="rId1" Type="http://schemas.openxmlformats.org/officeDocument/2006/relationships/image" Target="../media/image12.emf"/><Relationship Id="rId2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wmf"/><Relationship Id="rId1" Type="http://schemas.openxmlformats.org/officeDocument/2006/relationships/image" Target="../media/image19.emf"/><Relationship Id="rId2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4" Type="http://schemas.openxmlformats.org/officeDocument/2006/relationships/image" Target="../media/image39.emf"/><Relationship Id="rId5" Type="http://schemas.openxmlformats.org/officeDocument/2006/relationships/image" Target="../media/image40.wmf"/><Relationship Id="rId6" Type="http://schemas.openxmlformats.org/officeDocument/2006/relationships/image" Target="../media/image41.wmf"/><Relationship Id="rId1" Type="http://schemas.openxmlformats.org/officeDocument/2006/relationships/image" Target="../media/image36.emf"/><Relationship Id="rId2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51613-EC62-40D3-8136-F14459906EC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CA02CE-BAD0-465D-B1BD-5EBAFE60AEB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685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685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905B8-D925-4F1E-B5B0-BB5794A1FFE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57D-5B9A-45F6-837A-D4279732BAB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37B98-0414-40A3-99A6-454357EF5EB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November 28,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emf"/><Relationship Id="rId12" Type="http://schemas.openxmlformats.org/officeDocument/2006/relationships/oleObject" Target="../embeddings/oleObject32.bin"/><Relationship Id="rId13" Type="http://schemas.openxmlformats.org/officeDocument/2006/relationships/image" Target="../media/image3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33.emf"/><Relationship Id="rId10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emf"/><Relationship Id="rId12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14" Type="http://schemas.openxmlformats.org/officeDocument/2006/relationships/oleObject" Target="../embeddings/oleObject38.bin"/><Relationship Id="rId15" Type="http://schemas.openxmlformats.org/officeDocument/2006/relationships/image" Target="../media/image4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7.w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8.wmf"/><Relationship Id="rId10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4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2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48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8.w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4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50.w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5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55.e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5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7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58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59.emf"/><Relationship Id="rId8" Type="http://schemas.openxmlformats.org/officeDocument/2006/relationships/oleObject" Target="../embeddings/oleObject60.bin"/><Relationship Id="rId9" Type="http://schemas.openxmlformats.org/officeDocument/2006/relationships/image" Target="../media/image60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61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62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63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64.e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65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66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4.xml"/><Relationship Id="rId5" Type="http://schemas.openxmlformats.org/officeDocument/2006/relationships/image" Target="../media/image68.e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67.emf"/><Relationship Id="rId1" Type="http://schemas.openxmlformats.org/officeDocument/2006/relationships/vmlDrawing" Target="../drawings/vmlDrawing22.vml"/><Relationship Id="rId2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68.e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69.emf"/><Relationship Id="rId6" Type="http://schemas.openxmlformats.org/officeDocument/2006/relationships/oleObject" Target="../embeddings/oleObject69.bin"/><Relationship Id="rId7" Type="http://schemas.openxmlformats.org/officeDocument/2006/relationships/image" Target="../media/image70.emf"/><Relationship Id="rId8" Type="http://schemas.openxmlformats.org/officeDocument/2006/relationships/oleObject" Target="../embeddings/oleObject70.bin"/><Relationship Id="rId9" Type="http://schemas.openxmlformats.org/officeDocument/2006/relationships/image" Target="../media/image71.wmf"/><Relationship Id="rId10" Type="http://schemas.openxmlformats.org/officeDocument/2006/relationships/oleObject" Target="../embeddings/oleObject71.bin"/><Relationship Id="rId11" Type="http://schemas.openxmlformats.org/officeDocument/2006/relationships/image" Target="../media/image7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73.wmf"/><Relationship Id="rId6" Type="http://schemas.openxmlformats.org/officeDocument/2006/relationships/oleObject" Target="../embeddings/oleObject73.bin"/><Relationship Id="rId7" Type="http://schemas.openxmlformats.org/officeDocument/2006/relationships/image" Target="../media/image74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75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4" Type="http://schemas.openxmlformats.org/officeDocument/2006/relationships/image" Target="../media/image76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6.e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17.wmf"/><Relationship Id="rId16" Type="http://schemas.openxmlformats.org/officeDocument/2006/relationships/oleObject" Target="../embeddings/oleObject16.bin"/><Relationship Id="rId17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wmf"/><Relationship Id="rId10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e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23.emf"/><Relationship Id="rId14" Type="http://schemas.openxmlformats.org/officeDocument/2006/relationships/oleObject" Target="../embeddings/oleObject22.bin"/><Relationship Id="rId15" Type="http://schemas.openxmlformats.org/officeDocument/2006/relationships/image" Target="../media/image24.emf"/><Relationship Id="rId16" Type="http://schemas.openxmlformats.org/officeDocument/2006/relationships/oleObject" Target="../embeddings/oleObject23.bin"/><Relationship Id="rId17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0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6.jpeg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8.w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Generating </a:t>
            </a:r>
            <a:r>
              <a:rPr lang="en-US" sz="5400" b="1" dirty="0" smtClean="0">
                <a:solidFill>
                  <a:schemeClr val="tx2"/>
                </a:solidFill>
              </a:rPr>
              <a:t>Functions</a:t>
            </a:r>
          </a:p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for Recurrences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Generating Function</a:t>
            </a:r>
            <a:r>
              <a:rPr lang="en-US" dirty="0" smtClean="0"/>
              <a:t> 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016685"/>
              </p:ext>
            </p:extLst>
          </p:nvPr>
        </p:nvGraphicFramePr>
        <p:xfrm>
          <a:off x="381000" y="157480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0" name="Equation" r:id="rId4" imgW="8204200" imgH="850900" progId="Equation.DSMT4">
                  <p:embed/>
                </p:oleObj>
              </mc:Choice>
              <mc:Fallback>
                <p:oleObj name="Equation" r:id="rId4" imgW="8204200" imgH="850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7480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361608"/>
              </p:ext>
            </p:extLst>
          </p:nvPr>
        </p:nvGraphicFramePr>
        <p:xfrm>
          <a:off x="406400" y="227965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1" name="Equation" r:id="rId6" imgW="8204200" imgH="850900" progId="Equation.DSMT4">
                  <p:embed/>
                </p:oleObj>
              </mc:Choice>
              <mc:Fallback>
                <p:oleObj name="Equation" r:id="rId6" imgW="8204200" imgH="85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27965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16393"/>
              </p:ext>
            </p:extLst>
          </p:nvPr>
        </p:nvGraphicFramePr>
        <p:xfrm>
          <a:off x="406400" y="298450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2" name="Equation" r:id="rId8" imgW="8204200" imgH="850900" progId="Equation.DSMT4">
                  <p:embed/>
                </p:oleObj>
              </mc:Choice>
              <mc:Fallback>
                <p:oleObj name="Equation" r:id="rId8" imgW="82042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98450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4047014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5564125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7132120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065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68528"/>
              </p:ext>
            </p:extLst>
          </p:nvPr>
        </p:nvGraphicFramePr>
        <p:xfrm>
          <a:off x="412750" y="4076700"/>
          <a:ext cx="8204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3" name="Equation" r:id="rId10" imgW="8204200" imgH="622300" progId="Equation.DSMT4">
                  <p:embed/>
                </p:oleObj>
              </mc:Choice>
              <mc:Fallback>
                <p:oleObj name="Equation" r:id="rId10" imgW="8204200" imgH="622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4076700"/>
                        <a:ext cx="8204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262935"/>
              </p:ext>
            </p:extLst>
          </p:nvPr>
        </p:nvGraphicFramePr>
        <p:xfrm>
          <a:off x="4603750" y="5276850"/>
          <a:ext cx="403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4" name="Equation" r:id="rId12" imgW="4038600" imgH="850900" progId="Equation.DSMT4">
                  <p:embed/>
                </p:oleObj>
              </mc:Choice>
              <mc:Fallback>
                <p:oleObj name="Equation" r:id="rId12" imgW="4038600" imgH="850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5276850"/>
                        <a:ext cx="4038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13218"/>
              </p:ext>
            </p:extLst>
          </p:nvPr>
        </p:nvGraphicFramePr>
        <p:xfrm>
          <a:off x="366713" y="1597025"/>
          <a:ext cx="411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7" name="Equation" r:id="rId4" imgW="4114800" imgH="850900" progId="Equation.DSMT4">
                  <p:embed/>
                </p:oleObj>
              </mc:Choice>
              <mc:Fallback>
                <p:oleObj name="Equation" r:id="rId4" imgW="4114800" imgH="850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597025"/>
                        <a:ext cx="4114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04192" y="2418136"/>
          <a:ext cx="4102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8" name="Equation" r:id="rId6" imgW="4101840" imgH="596880" progId="Equation.DSMT4">
                  <p:embed/>
                </p:oleObj>
              </mc:Choice>
              <mc:Fallback>
                <p:oleObj name="Equation" r:id="rId6" imgW="4101840" imgH="596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92" y="2418136"/>
                        <a:ext cx="4102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396241" y="3095597"/>
          <a:ext cx="4318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9" name="Equation" r:id="rId8" imgW="4317840" imgH="622080" progId="Equation.DSMT4">
                  <p:embed/>
                </p:oleObj>
              </mc:Choice>
              <mc:Fallback>
                <p:oleObj name="Equation" r:id="rId8" imgW="4317840" imgH="622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1" y="3095597"/>
                        <a:ext cx="4318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252041"/>
              </p:ext>
            </p:extLst>
          </p:nvPr>
        </p:nvGraphicFramePr>
        <p:xfrm>
          <a:off x="6210300" y="1549400"/>
          <a:ext cx="1981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0" name="Equation" r:id="rId10" imgW="1981200" imgH="1778000" progId="Equation.DSMT4">
                  <p:embed/>
                </p:oleObj>
              </mc:Choice>
              <mc:Fallback>
                <p:oleObj name="Equation" r:id="rId10" imgW="1981200" imgH="177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1549400"/>
                        <a:ext cx="19812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2"/>
          <p:cNvGraphicFramePr>
            <a:graphicFrameLocks noChangeAspect="1"/>
          </p:cNvGraphicFramePr>
          <p:nvPr/>
        </p:nvGraphicFramePr>
        <p:xfrm>
          <a:off x="381000" y="4114800"/>
          <a:ext cx="828040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1" name="Equation" r:id="rId12" imgW="8280360" imgH="647640" progId="Equation.DSMT4">
                  <p:embed/>
                </p:oleObj>
              </mc:Choice>
              <mc:Fallback>
                <p:oleObj name="Equation" r:id="rId12" imgW="8280360" imgH="647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14800"/>
                        <a:ext cx="8280401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11200" y="5226050"/>
          <a:ext cx="7251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2" name="Equation" r:id="rId14" imgW="7251480" imgH="660240" progId="Equation.DSMT4">
                  <p:embed/>
                </p:oleObj>
              </mc:Choice>
              <mc:Fallback>
                <p:oleObj name="Equation" r:id="rId14" imgW="7251480" imgH="660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226050"/>
                        <a:ext cx="72517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334850" name="Object 2"/>
          <p:cNvGraphicFramePr>
            <a:graphicFrameLocks noChangeAspect="1"/>
          </p:cNvGraphicFramePr>
          <p:nvPr/>
        </p:nvGraphicFramePr>
        <p:xfrm>
          <a:off x="1371600" y="2286000"/>
          <a:ext cx="6400800" cy="2221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3" name="Equation" r:id="rId3" imgW="3987720" imgH="1384200" progId="Equation.DSMT4">
                  <p:embed/>
                </p:oleObj>
              </mc:Choice>
              <mc:Fallback>
                <p:oleObj name="Equation" r:id="rId3" imgW="3987720" imgH="13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6400800" cy="22219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2362200" y="3530600"/>
          <a:ext cx="43322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5" name="Equation" r:id="rId4" imgW="1168400" imgH="508000" progId="Equation.DSMT4">
                  <p:embed/>
                </p:oleObj>
              </mc:Choice>
              <mc:Fallback>
                <p:oleObj name="Equation" r:id="rId4" imgW="1168400" imgH="508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30600"/>
                        <a:ext cx="4332288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/>
        </p:nvGraphicFramePr>
        <p:xfrm>
          <a:off x="2333625" y="3505200"/>
          <a:ext cx="444817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6" name="Equation" r:id="rId6" imgW="1181100" imgH="495300" progId="Equation.DSMT4">
                  <p:embed/>
                </p:oleObj>
              </mc:Choice>
              <mc:Fallback>
                <p:oleObj name="Equation" r:id="rId6" imgW="1181100" imgH="495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505200"/>
                        <a:ext cx="4448175" cy="1860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Coefficient notation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304800" y="1479550"/>
          <a:ext cx="8451849" cy="17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7" name="Equation" r:id="rId8" imgW="2527300" imgH="520700" progId="Equation.DSMT4">
                  <p:embed/>
                </p:oleObj>
              </mc:Choice>
              <mc:Fallback>
                <p:oleObj name="Equation" r:id="rId8" imgW="2527300" imgH="520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79550"/>
                        <a:ext cx="8451849" cy="17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Function for Rabbits</a:t>
            </a:r>
          </a:p>
        </p:txBody>
      </p:sp>
      <p:sp>
        <p:nvSpPr>
          <p:cNvPr id="574472" name="Text Box 8"/>
          <p:cNvSpPr txBox="1">
            <a:spLocks noChangeArrowheads="1"/>
          </p:cNvSpPr>
          <p:nvPr/>
        </p:nvSpPr>
        <p:spPr bwMode="auto">
          <a:xfrm>
            <a:off x="457200" y="3581400"/>
            <a:ext cx="8229600" cy="144655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8000"/>
                </a:solidFill>
              </a:rPr>
              <a:t>partial fraction</a:t>
            </a:r>
            <a:r>
              <a:rPr lang="en-US" dirty="0" smtClean="0"/>
              <a:t> expansion to </a:t>
            </a:r>
            <a:r>
              <a:rPr lang="en-US" dirty="0"/>
              <a:t>find closed </a:t>
            </a:r>
            <a:r>
              <a:rPr lang="en-US" dirty="0" smtClean="0"/>
              <a:t>form for </a:t>
            </a:r>
            <a:endParaRPr lang="en-US" dirty="0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89200" y="1371600"/>
          <a:ext cx="3987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Equation" r:id="rId4" imgW="3987720" imgH="1384200" progId="Equation.DSMT4">
                  <p:embed/>
                </p:oleObj>
              </mc:Choice>
              <mc:Fallback>
                <p:oleObj name="Equation" r:id="rId4" imgW="3987720" imgH="1384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371600"/>
                        <a:ext cx="39878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707414" y="4114800"/>
          <a:ext cx="2131786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Equation" r:id="rId6" imgW="635000" imgH="266700" progId="Equation.DSMT4">
                  <p:embed/>
                </p:oleObj>
              </mc:Choice>
              <mc:Fallback>
                <p:oleObj name="Equation" r:id="rId6" imgW="635000" imgH="266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414" y="4114800"/>
                        <a:ext cx="2131786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14450" y="3810000"/>
          <a:ext cx="6451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6" imgW="6451560" imgH="711000" progId="Equation.DSMT4">
                  <p:embed/>
                </p:oleObj>
              </mc:Choice>
              <mc:Fallback>
                <p:oleObj name="Equation" r:id="rId6" imgW="6451560" imgH="71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810000"/>
                        <a:ext cx="6451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657601" y="4343403"/>
            <a:ext cx="3276600" cy="838197"/>
            <a:chOff x="3657601" y="4343403"/>
            <a:chExt cx="3276600" cy="838197"/>
          </a:xfrm>
        </p:grpSpPr>
        <p:cxnSp>
          <p:nvCxnSpPr>
            <p:cNvPr id="12" name="Straight Arrow Connector 11"/>
            <p:cNvCxnSpPr>
              <a:stCxn id="16" idx="0"/>
            </p:cNvCxnSpPr>
            <p:nvPr/>
          </p:nvCxnSpPr>
          <p:spPr bwMode="auto">
            <a:xfrm rot="5400000" flipH="1" flipV="1">
              <a:off x="4000502" y="4076702"/>
              <a:ext cx="761997" cy="14478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6" idx="0"/>
            </p:cNvCxnSpPr>
            <p:nvPr/>
          </p:nvCxnSpPr>
          <p:spPr bwMode="auto">
            <a:xfrm rot="5400000" flipH="1" flipV="1">
              <a:off x="4876802" y="3124202"/>
              <a:ext cx="838197" cy="3276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914400" y="5181600"/>
            <a:ext cx="54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 use quadratic formula</a:t>
            </a:r>
            <a:endParaRPr lang="en-US" sz="3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5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14450" y="3810000"/>
          <a:ext cx="6451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6" name="Equation" r:id="rId6" imgW="6451560" imgH="711000" progId="Equation.DSMT4">
                  <p:embed/>
                </p:oleObj>
              </mc:Choice>
              <mc:Fallback>
                <p:oleObj name="Equation" r:id="rId6" imgW="645156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810000"/>
                        <a:ext cx="6451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524000" y="4572000"/>
          <a:ext cx="60241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7" name="Equation" r:id="rId8" imgW="5321160" imgH="1346040" progId="Equation.DSMT4">
                  <p:embed/>
                </p:oleObj>
              </mc:Choice>
              <mc:Fallback>
                <p:oleObj name="Equation" r:id="rId8" imgW="5321160" imgH="1346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602411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1670050" y="1346200"/>
          <a:ext cx="5511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Equation" r:id="rId4" imgW="5511600" imgH="1523880" progId="Equation.DSMT4">
                  <p:embed/>
                </p:oleObj>
              </mc:Choice>
              <mc:Fallback>
                <p:oleObj name="Equation" r:id="rId4" imgW="5511600" imgH="15238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346200"/>
                        <a:ext cx="55118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38200" y="297815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Method of partial fractions:</a:t>
            </a:r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143000" y="3683000"/>
          <a:ext cx="6883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Equation" r:id="rId6" imgW="6883400" imgH="2184400" progId="Equation.DSMT4">
                  <p:embed/>
                </p:oleObj>
              </mc:Choice>
              <mc:Fallback>
                <p:oleObj name="Equation" r:id="rId6" imgW="6883400" imgH="218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83000"/>
                        <a:ext cx="68834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6566" name="Object 1"/>
          <p:cNvGraphicFramePr>
            <a:graphicFrameLocks noChangeAspect="1"/>
          </p:cNvGraphicFramePr>
          <p:nvPr/>
        </p:nvGraphicFramePr>
        <p:xfrm>
          <a:off x="958850" y="3103563"/>
          <a:ext cx="72263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name="Equation" r:id="rId4" imgW="5689600" imgH="1092200" progId="Equation.DSMT4">
                  <p:embed/>
                </p:oleObj>
              </mc:Choice>
              <mc:Fallback>
                <p:oleObj name="Equation" r:id="rId4" imgW="5689600" imgH="1092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103563"/>
                        <a:ext cx="7226300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6707" y="4724400"/>
            <a:ext cx="730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need to solve for </a:t>
            </a:r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endParaRPr lang="en-US" sz="4800" dirty="0">
              <a:solidFill>
                <a:srgbClr val="0000FF"/>
              </a:solidFill>
            </a:endParaRP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1576346" y="1295400"/>
          <a:ext cx="599130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Equation" r:id="rId6" imgW="5219640" imgH="1460160" progId="Equation.DSMT4">
                  <p:embed/>
                </p:oleObj>
              </mc:Choice>
              <mc:Fallback>
                <p:oleObj name="Equation" r:id="rId6" imgW="5219640" imgH="14601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46" y="1295400"/>
                        <a:ext cx="5991308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914400" y="1301750"/>
          <a:ext cx="7289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7" name="Equation" r:id="rId4" imgW="7289800" imgH="1625600" progId="Equation.DSMT4">
                  <p:embed/>
                </p:oleObj>
              </mc:Choice>
              <mc:Fallback>
                <p:oleObj name="Equation" r:id="rId4" imgW="7289800" imgH="1625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01750"/>
                        <a:ext cx="72898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"/>
          <p:cNvGraphicFramePr>
            <a:graphicFrameLocks noChangeAspect="1"/>
          </p:cNvGraphicFramePr>
          <p:nvPr/>
        </p:nvGraphicFramePr>
        <p:xfrm>
          <a:off x="1543050" y="377190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8" name="Equation" r:id="rId6" imgW="5905500" imgH="889000" progId="Equation.DSMT4">
                  <p:embed/>
                </p:oleObj>
              </mc:Choice>
              <mc:Fallback>
                <p:oleObj name="Equation" r:id="rId6" imgW="5905500" imgH="889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771900"/>
                        <a:ext cx="5905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48006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/>
              <a:t>Solve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err="1" smtClean="0">
                <a:solidFill>
                  <a:srgbClr val="0000E5"/>
                </a:solidFill>
              </a:rPr>
              <a:t>b</a:t>
            </a:r>
            <a:r>
              <a:rPr lang="en-US" sz="4000" dirty="0" smtClean="0"/>
              <a:t> </a:t>
            </a:r>
            <a:endParaRPr lang="en-US" sz="4000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1000" y="2978150"/>
            <a:ext cx="8420100" cy="707886"/>
            <a:chOff x="381000" y="2978150"/>
            <a:chExt cx="8420100" cy="707886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81000" y="2978150"/>
              <a:ext cx="55626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000" dirty="0" smtClean="0"/>
                <a:t>Multiply both sides by</a:t>
              </a:r>
              <a:endParaRPr lang="en-US" sz="40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32500" y="3079750"/>
            <a:ext cx="2768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9" name="Equation" r:id="rId8" imgW="2768600" imgH="571500" progId="Equation.DSMT4">
                    <p:embed/>
                  </p:oleObj>
                </mc:Choice>
                <mc:Fallback>
                  <p:oleObj name="Equation" r:id="rId8" imgW="2768600" imgH="5715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2500" y="3079750"/>
                          <a:ext cx="276860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457200" y="4800600"/>
            <a:ext cx="7963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                             ⎯letting</a:t>
            </a:r>
          </a:p>
          <a:p>
            <a:r>
              <a:rPr lang="en-US" sz="4000" dirty="0" err="1" smtClean="0"/>
              <a:t>x</a:t>
            </a:r>
            <a:r>
              <a:rPr lang="en-US" sz="4000" dirty="0" smtClean="0"/>
              <a:t> be 1/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000" dirty="0" smtClean="0"/>
              <a:t>, then 1/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000" dirty="0" smtClean="0">
                <a:solidFill>
                  <a:srgbClr val="000000"/>
                </a:solidFill>
              </a:rPr>
              <a:t> makes it easy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1066800"/>
            <a:ext cx="1828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sums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187003"/>
              </p:ext>
            </p:extLst>
          </p:nvPr>
        </p:nvGraphicFramePr>
        <p:xfrm>
          <a:off x="369888" y="2005013"/>
          <a:ext cx="83153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8" name="Equation" r:id="rId4" imgW="3035300" imgH="342900" progId="Equation.3">
                  <p:embed/>
                </p:oleObj>
              </mc:Choice>
              <mc:Fallback>
                <p:oleObj name="Equation" r:id="rId4" imgW="30353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2005013"/>
                        <a:ext cx="83153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178407"/>
              </p:ext>
            </p:extLst>
          </p:nvPr>
        </p:nvGraphicFramePr>
        <p:xfrm>
          <a:off x="627063" y="4175125"/>
          <a:ext cx="75295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9" name="Equation" r:id="rId6" imgW="2603500" imgH="342900" progId="Equation.3">
                  <p:embed/>
                </p:oleObj>
              </mc:Choice>
              <mc:Fallback>
                <p:oleObj name="Equation" r:id="rId6" imgW="2603500" imgH="3429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175125"/>
                        <a:ext cx="7529512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620762"/>
              </p:ext>
            </p:extLst>
          </p:nvPr>
        </p:nvGraphicFramePr>
        <p:xfrm>
          <a:off x="676275" y="2959100"/>
          <a:ext cx="73739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0" name="Equation" r:id="rId8" imgW="2692400" imgH="342900" progId="Equation.3">
                  <p:embed/>
                </p:oleObj>
              </mc:Choice>
              <mc:Fallback>
                <p:oleObj name="Equation" r:id="rId8" imgW="2692400" imgH="342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959100"/>
                        <a:ext cx="737393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43200" y="4495800"/>
            <a:ext cx="3193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</a:rPr>
              <a:t>amazing!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5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88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5264150" y="3275013"/>
          <a:ext cx="2203450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89" name="Equation" r:id="rId6" imgW="1739900" imgH="1600200" progId="Equation.DSMT4">
                  <p:embed/>
                </p:oleObj>
              </mc:Choice>
              <mc:Fallback>
                <p:oleObj name="Equation" r:id="rId6" imgW="1739900" imgH="1600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3275013"/>
                        <a:ext cx="2203450" cy="202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90" name="Equation" r:id="rId8" imgW="1346200" imgH="1600200" progId="Equation.DSMT4">
                  <p:embed/>
                </p:oleObj>
              </mc:Choice>
              <mc:Fallback>
                <p:oleObj name="Equation" r:id="rId8" imgW="13462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363913"/>
                        <a:ext cx="1709738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906869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converges to 0 as n grows</a:t>
            </a:r>
            <a:endParaRPr lang="en-US" sz="3600" dirty="0">
              <a:solidFill>
                <a:srgbClr val="FF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76800" y="4724400"/>
            <a:ext cx="3048000" cy="13716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299011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0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2" name="Object 7"/>
          <p:cNvGraphicFramePr>
            <a:graphicFrameLocks noChangeAspect="1"/>
          </p:cNvGraphicFramePr>
          <p:nvPr/>
        </p:nvGraphicFramePr>
        <p:xfrm>
          <a:off x="4953000" y="3124200"/>
          <a:ext cx="2819400" cy="298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1" name="Equation" r:id="rId6" imgW="2387600" imgH="2527300" progId="Equation.DSMT4">
                  <p:embed/>
                </p:oleObj>
              </mc:Choice>
              <mc:Fallback>
                <p:oleObj name="Equation" r:id="rId6" imgW="2387600" imgH="2527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124200"/>
                        <a:ext cx="2819400" cy="2984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2" name="Equation" r:id="rId8" imgW="1346200" imgH="1600200" progId="Equation.DSMT4">
                  <p:embed/>
                </p:oleObj>
              </mc:Choice>
              <mc:Fallback>
                <p:oleObj name="Equation" r:id="rId8" imgW="13462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363913"/>
                        <a:ext cx="1709738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778000" y="1219200"/>
          <a:ext cx="56261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" name="Equation" r:id="rId4" imgW="5626100" imgH="2120900" progId="Equation.DSMT4">
                  <p:embed/>
                </p:oleObj>
              </mc:Choice>
              <mc:Fallback>
                <p:oleObj name="Equation" r:id="rId4" imgW="5626100" imgH="2120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219200"/>
                        <a:ext cx="5626100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4648200"/>
            <a:ext cx="6400800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rabbit population grows</a:t>
            </a:r>
          </a:p>
          <a:p>
            <a:r>
              <a:rPr lang="en-US" dirty="0" smtClean="0"/>
              <a:t>exponentially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949700" y="3276600"/>
          <a:ext cx="3136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3" name="Equation" r:id="rId6" imgW="3136680" imgH="1066680" progId="Equation.DSMT4">
                  <p:embed/>
                </p:oleObj>
              </mc:Choice>
              <mc:Fallback>
                <p:oleObj name="Equation" r:id="rId6" imgW="3136680" imgH="1066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3276600"/>
                        <a:ext cx="31369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14400" y="1828800"/>
          <a:ext cx="7235825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9" name="Equation" r:id="rId4" imgW="6184900" imgH="2692400" progId="Equation.DSMT4">
                  <p:embed/>
                </p:oleObj>
              </mc:Choice>
              <mc:Fallback>
                <p:oleObj name="Equation" r:id="rId4" imgW="6184900" imgH="269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7235825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5486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Simpler Closed Form</a:t>
            </a:r>
            <a:endParaRPr lang="en-US" baseline="-25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240286" y="4953000"/>
            <a:ext cx="6684514" cy="1302841"/>
            <a:chOff x="1240286" y="4953000"/>
            <a:chExt cx="6684514" cy="1302841"/>
          </a:xfrm>
        </p:grpSpPr>
        <p:sp>
          <p:nvSpPr>
            <p:cNvPr id="5" name="TextBox 4"/>
            <p:cNvSpPr txBox="1"/>
            <p:nvPr/>
          </p:nvSpPr>
          <p:spPr>
            <a:xfrm>
              <a:off x="1240286" y="5486400"/>
              <a:ext cx="6663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to nearest integer</a:t>
              </a:r>
              <a:endParaRPr lang="en-US" dirty="0"/>
            </a:p>
          </p:txBody>
        </p:sp>
        <p:cxnSp>
          <p:nvCxnSpPr>
            <p:cNvPr id="9" name="Curved Connector 8"/>
            <p:cNvCxnSpPr/>
            <p:nvPr/>
          </p:nvCxnSpPr>
          <p:spPr bwMode="auto">
            <a:xfrm flipV="1">
              <a:off x="4724400" y="4953000"/>
              <a:ext cx="3200400" cy="6858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2" name="Curved Connector 8"/>
            <p:cNvCxnSpPr/>
            <p:nvPr/>
          </p:nvCxnSpPr>
          <p:spPr bwMode="auto">
            <a:xfrm rot="16200000" flipV="1">
              <a:off x="4076700" y="4991100"/>
              <a:ext cx="685800" cy="6096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800" y="4268450"/>
            <a:ext cx="77602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move stack to Post #2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larger disc not above smaller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01850" y="1511300"/>
            <a:ext cx="1784350" cy="2146300"/>
            <a:chOff x="2101850" y="1511300"/>
            <a:chExt cx="1784350" cy="214630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101850" y="1511300"/>
            <a:ext cx="1403350" cy="214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43" name="Equation" r:id="rId6" imgW="215900" imgH="330200" progId="Equation.DSMT4">
                    <p:embed/>
                  </p:oleObj>
                </mc:Choice>
                <mc:Fallback>
                  <p:oleObj name="Equation" r:id="rId6" imgW="215900" imgH="330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1850" y="1511300"/>
                          <a:ext cx="1403350" cy="2146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276600" y="2126159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9013" y="4191000"/>
            <a:ext cx="75025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1,2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r>
              <a:rPr lang="en-US" dirty="0"/>
              <a:t>::=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1,3</a:t>
            </a:r>
            <a:r>
              <a:rPr lang="en-US" dirty="0">
                <a:solidFill>
                  <a:srgbClr val="0000FF"/>
                </a:solidFill>
              </a:rPr>
              <a:t>(n-1)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big </a:t>
            </a:r>
            <a:r>
              <a:rPr lang="en-US" dirty="0">
                <a:solidFill>
                  <a:srgbClr val="0000FF"/>
                </a:solidFill>
              </a:rPr>
              <a:t>disk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Move</a:t>
            </a:r>
            <a:r>
              <a:rPr lang="en-US" baseline="-25000" dirty="0" smtClean="0">
                <a:solidFill>
                  <a:srgbClr val="0000FF"/>
                </a:solidFill>
              </a:rPr>
              <a:t>3,2</a:t>
            </a:r>
            <a:r>
              <a:rPr lang="en-US" dirty="0" smtClean="0">
                <a:solidFill>
                  <a:srgbClr val="0000FF"/>
                </a:solidFill>
              </a:rPr>
              <a:t>(n-1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]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::=# steps by </a:t>
            </a:r>
            <a:r>
              <a:rPr lang="en-US" sz="4800" dirty="0" smtClean="0">
                <a:solidFill>
                  <a:srgbClr val="0000FF"/>
                </a:solidFill>
              </a:rPr>
              <a:t>Move</a:t>
            </a:r>
            <a:r>
              <a:rPr lang="en-US" sz="4800" baseline="-25000" dirty="0" smtClean="0">
                <a:solidFill>
                  <a:srgbClr val="0000FF"/>
                </a:solidFill>
              </a:rPr>
              <a:t>1,2</a:t>
            </a:r>
            <a:r>
              <a:rPr lang="en-US" sz="4800" dirty="0" smtClean="0">
                <a:solidFill>
                  <a:srgbClr val="0000FF"/>
                </a:solidFill>
              </a:rPr>
              <a:t>(n)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2h</a:t>
            </a:r>
            <a:r>
              <a:rPr lang="en-US" sz="5400" baseline="-25000" dirty="0" smtClean="0">
                <a:solidFill>
                  <a:srgbClr val="0000FF"/>
                </a:solidFill>
              </a:rPr>
              <a:t>n-1</a:t>
            </a:r>
            <a:r>
              <a:rPr lang="en-US" sz="5400" dirty="0" smtClean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811303"/>
              </p:ext>
            </p:extLst>
          </p:nvPr>
        </p:nvGraphicFramePr>
        <p:xfrm>
          <a:off x="304800" y="3251200"/>
          <a:ext cx="828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7" name="Equation" r:id="rId4" imgW="8280400" imgH="850900" progId="Equation.DSMT4">
                  <p:embed/>
                </p:oleObj>
              </mc:Choice>
              <mc:Fallback>
                <p:oleObj name="Equation" r:id="rId4" imgW="82804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51200"/>
                        <a:ext cx="8280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17500" y="3810000"/>
          <a:ext cx="7988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8" name="Equation" r:id="rId6" imgW="7988300" imgH="863600" progId="Equation.DSMT4">
                  <p:embed/>
                </p:oleObj>
              </mc:Choice>
              <mc:Fallback>
                <p:oleObj name="Equation" r:id="rId6" imgW="7988300" imgH="86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810000"/>
                        <a:ext cx="7988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381000" y="5484812"/>
            <a:ext cx="7620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114300" y="5676900"/>
          <a:ext cx="817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9" name="Equation" r:id="rId8" imgW="8178480" imgH="685800" progId="Equation.DSMT4">
                  <p:embed/>
                </p:oleObj>
              </mc:Choice>
              <mc:Fallback>
                <p:oleObj name="Equation" r:id="rId8" imgW="817848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5676900"/>
                        <a:ext cx="8178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 rot="5400000">
            <a:off x="41140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57904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70096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184534" y="1372850"/>
            <a:ext cx="33874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2h</a:t>
            </a:r>
            <a:r>
              <a:rPr lang="en-US" baseline="-25000" dirty="0" smtClean="0">
                <a:solidFill>
                  <a:srgbClr val="0000FF"/>
                </a:solidFill>
              </a:rPr>
              <a:t>n-1</a:t>
            </a:r>
            <a:r>
              <a:rPr lang="en-US" dirty="0" smtClean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04800" y="4483100"/>
          <a:ext cx="7708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0" name="Equation" r:id="rId10" imgW="7708900" imgH="774700" progId="Equation.DSMT4">
                  <p:embed/>
                </p:oleObj>
              </mc:Choice>
              <mc:Fallback>
                <p:oleObj name="Equation" r:id="rId10" imgW="7708900" imgH="774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83100"/>
                        <a:ext cx="7708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71600" y="2654300"/>
          <a:ext cx="6650038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8" name="Equation" r:id="rId4" imgW="5257800" imgH="1434960" progId="Equation.DSMT4">
                  <p:embed/>
                </p:oleObj>
              </mc:Choice>
              <mc:Fallback>
                <p:oleObj name="Equation" r:id="rId4" imgW="5257800" imgH="1434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54300"/>
                        <a:ext cx="6650038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4953000"/>
            <a:ext cx="8695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(The gen func from last lecture)</a:t>
            </a:r>
            <a:endParaRPr lang="en-US" dirty="0">
              <a:solidFill>
                <a:srgbClr val="008000"/>
              </a:solidFill>
            </a:endParaRPr>
          </a:p>
        </p:txBody>
      </p:sp>
      <p:graphicFrame>
        <p:nvGraphicFramePr>
          <p:cNvPr id="113668" name="Object 7"/>
          <p:cNvGraphicFramePr>
            <a:graphicFrameLocks noChangeAspect="1"/>
          </p:cNvGraphicFramePr>
          <p:nvPr/>
        </p:nvGraphicFramePr>
        <p:xfrm>
          <a:off x="1127125" y="1570038"/>
          <a:ext cx="68913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9" name="Equation" r:id="rId6" imgW="5638680" imgH="736560" progId="Equation.DSMT4">
                  <p:embed/>
                </p:oleObj>
              </mc:Choice>
              <mc:Fallback>
                <p:oleObj name="Equation" r:id="rId6" imgW="563868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1570038"/>
                        <a:ext cx="689133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1340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shifts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777639"/>
              </p:ext>
            </p:extLst>
          </p:nvPr>
        </p:nvGraphicFramePr>
        <p:xfrm>
          <a:off x="481013" y="2005013"/>
          <a:ext cx="81041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3" name="Equation" r:id="rId4" imgW="2908300" imgH="342900" progId="Equation.3">
                  <p:embed/>
                </p:oleObj>
              </mc:Choice>
              <mc:Fallback>
                <p:oleObj name="Equation" r:id="rId4" imgW="2908300" imgH="342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2005013"/>
                        <a:ext cx="8104187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62552"/>
              </p:ext>
            </p:extLst>
          </p:nvPr>
        </p:nvGraphicFramePr>
        <p:xfrm>
          <a:off x="1546225" y="3667125"/>
          <a:ext cx="608171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4" name="Equation" r:id="rId6" imgW="1727200" imgH="342900" progId="Equation.3">
                  <p:embed/>
                </p:oleObj>
              </mc:Choice>
              <mc:Fallback>
                <p:oleObj name="Equation" r:id="rId6" imgW="1727200" imgH="342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667125"/>
                        <a:ext cx="6081713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862889"/>
              </p:ext>
            </p:extLst>
          </p:nvPr>
        </p:nvGraphicFramePr>
        <p:xfrm>
          <a:off x="2951163" y="2649538"/>
          <a:ext cx="51609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5" name="Equation" r:id="rId8" imgW="1866900" imgH="304800" progId="Equation.3">
                  <p:embed/>
                </p:oleObj>
              </mc:Choice>
              <mc:Fallback>
                <p:oleObj name="Equation" r:id="rId8" imgW="1866900" imgH="304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2649538"/>
                        <a:ext cx="5160962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4691" name="Object 2"/>
          <p:cNvGraphicFramePr>
            <a:graphicFrameLocks noChangeAspect="1"/>
          </p:cNvGraphicFramePr>
          <p:nvPr/>
        </p:nvGraphicFramePr>
        <p:xfrm>
          <a:off x="1231106" y="3124200"/>
          <a:ext cx="668178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4" name="Equation" r:id="rId4" imgW="4191000" imgH="1092200" progId="Equation.DSMT4">
                  <p:embed/>
                </p:oleObj>
              </mc:Choice>
              <mc:Fallback>
                <p:oleObj name="Equation" r:id="rId4" imgW="4191000" imgH="1092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106" y="3124200"/>
                        <a:ext cx="6681788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5400" y="1447800"/>
            <a:ext cx="5772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by partial fractions</a:t>
            </a:r>
          </a:p>
          <a:p>
            <a:r>
              <a:rPr lang="en-US" sz="4800" dirty="0" smtClean="0"/>
              <a:t>from last lecture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method solves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1" y="3124200"/>
          <a:ext cx="7620000" cy="110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7" name="Equation" r:id="rId3" imgW="2095500" imgH="304800" progId="Equation.DSMT4">
                  <p:embed/>
                </p:oleObj>
              </mc:Choice>
              <mc:Fallback>
                <p:oleObj name="Equation" r:id="rId3" imgW="20955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" y="3124200"/>
                        <a:ext cx="7620000" cy="1108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05600" y="3276600"/>
            <a:ext cx="709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E5"/>
                </a:solidFill>
              </a:rPr>
              <a:t>+1</a:t>
            </a:r>
            <a:endParaRPr lang="en-US" dirty="0">
              <a:solidFill>
                <a:srgbClr val="0000E5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nonhomogeneous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620000" cy="5334000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handle	         with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+ 1</a:t>
            </a:r>
            <a:r>
              <a:rPr lang="en-US" sz="4800" dirty="0" smtClean="0"/>
              <a:t>             </a:t>
            </a:r>
            <a:r>
              <a:rPr lang="en-US" sz="4800" dirty="0" smtClean="0">
                <a:solidFill>
                  <a:srgbClr val="0000E5"/>
                </a:solidFill>
              </a:rPr>
              <a:t>1/(1-x)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+ 2</a:t>
            </a:r>
            <a:r>
              <a:rPr lang="en-US" sz="4800" baseline="30000" dirty="0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           </a:t>
            </a:r>
            <a:r>
              <a:rPr lang="en-US" sz="4800" dirty="0" smtClean="0">
                <a:solidFill>
                  <a:srgbClr val="0000E5"/>
                </a:solidFill>
              </a:rPr>
              <a:t>1/(1-2x)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n</a:t>
            </a:r>
            <a:r>
              <a:rPr lang="en-US" sz="4800" dirty="0" smtClean="0"/>
              <a:t>            </a:t>
            </a:r>
            <a:r>
              <a:rPr lang="en-US" sz="4800" dirty="0" smtClean="0">
                <a:solidFill>
                  <a:srgbClr val="0000E5"/>
                </a:solidFill>
              </a:rPr>
              <a:t>x/(1-x)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n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  <a:r>
              <a:rPr lang="en-US" sz="4800" dirty="0" smtClean="0"/>
              <a:t>           </a:t>
            </a:r>
            <a:r>
              <a:rPr lang="en-US" sz="4800" dirty="0" smtClean="0">
                <a:solidFill>
                  <a:srgbClr val="0000E5"/>
                </a:solidFill>
              </a:rPr>
              <a:t>x(1+x)/(1-x)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3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</a:t>
            </a:r>
            <a:r>
              <a:rPr lang="en-US" sz="48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800" baseline="300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n</a:t>
            </a:r>
            <a:r>
              <a:rPr lang="en-US" sz="48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⋅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baseline="30000" dirty="0" err="1" smtClean="0">
                <a:solidFill>
                  <a:srgbClr val="0000E5"/>
                </a:solidFill>
              </a:rPr>
              <a:t>k</a:t>
            </a:r>
            <a:r>
              <a:rPr lang="en-US" sz="4800" baseline="30000" smtClean="0">
                <a:solidFill>
                  <a:srgbClr val="0000E5"/>
                </a:solidFill>
              </a:rPr>
              <a:t>         </a:t>
            </a:r>
            <a:r>
              <a:rPr lang="en-US" sz="4800" smtClean="0">
                <a:solidFill>
                  <a:srgbClr val="0000E5"/>
                </a:solidFill>
              </a:rPr>
              <a:t>P</a:t>
            </a:r>
            <a:r>
              <a:rPr lang="en-US" sz="4800" dirty="0" smtClean="0">
                <a:solidFill>
                  <a:srgbClr val="0000E5"/>
                </a:solidFill>
              </a:rPr>
              <a:t>(x)/Q(x)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13M.34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Team Problems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905000"/>
            <a:ext cx="6388288" cy="301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500" dirty="0" smtClean="0"/>
              <a:t>Problems</a:t>
            </a:r>
          </a:p>
          <a:p>
            <a:pPr algn="ctr">
              <a:lnSpc>
                <a:spcPct val="80000"/>
              </a:lnSpc>
            </a:pPr>
            <a:r>
              <a:rPr lang="en-US" sz="11500" dirty="0" smtClean="0"/>
              <a:t>1 </a:t>
            </a:r>
            <a:r>
              <a:rPr lang="en-US" sz="11500" dirty="0" smtClean="0">
                <a:sym typeface="Euclid Symbol" pitchFamily="18" charset="2"/>
              </a:rPr>
              <a:t>&amp; 2</a:t>
            </a:r>
            <a:endParaRPr lang="en-US" sz="11500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1143000"/>
            <a:ext cx="3276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products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974634"/>
              </p:ext>
            </p:extLst>
          </p:nvPr>
        </p:nvGraphicFramePr>
        <p:xfrm>
          <a:off x="528638" y="2143125"/>
          <a:ext cx="76311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8" name="Equation" r:id="rId4" imgW="2971800" imgH="342900" progId="Equation.3">
                  <p:embed/>
                </p:oleObj>
              </mc:Choice>
              <mc:Fallback>
                <p:oleObj name="Equation" r:id="rId4" imgW="2971800" imgH="342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143125"/>
                        <a:ext cx="7631112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30264"/>
              </p:ext>
            </p:extLst>
          </p:nvPr>
        </p:nvGraphicFramePr>
        <p:xfrm>
          <a:off x="396875" y="2990850"/>
          <a:ext cx="86693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9" name="Equation" r:id="rId6" imgW="3390900" imgH="342900" progId="Equation.3">
                  <p:embed/>
                </p:oleObj>
              </mc:Choice>
              <mc:Fallback>
                <p:oleObj name="Equation" r:id="rId6" imgW="33909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990850"/>
                        <a:ext cx="8669338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345817"/>
              </p:ext>
            </p:extLst>
          </p:nvPr>
        </p:nvGraphicFramePr>
        <p:xfrm>
          <a:off x="500063" y="4192588"/>
          <a:ext cx="81438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0" name="Equation" r:id="rId8" imgW="2768600" imgH="495300" progId="Equation.3">
                  <p:embed/>
                </p:oleObj>
              </mc:Choice>
              <mc:Fallback>
                <p:oleObj name="Equation" r:id="rId8" imgW="2768600" imgH="495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192588"/>
                        <a:ext cx="814387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Right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11100"/>
              </p:ext>
            </p:extLst>
          </p:nvPr>
        </p:nvGraphicFramePr>
        <p:xfrm>
          <a:off x="2495550" y="1371600"/>
          <a:ext cx="6057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Equation" r:id="rId4" imgW="6057900" imgH="762000" progId="Equation.DSMT4">
                  <p:embed/>
                </p:oleObj>
              </mc:Choice>
              <mc:Fallback>
                <p:oleObj name="Equation" r:id="rId4" imgW="6057900" imgH="762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371600"/>
                        <a:ext cx="60579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33400" y="16002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Equation" r:id="rId6" imgW="1650960" imgH="520560" progId="Equation.DSMT4">
                  <p:embed/>
                </p:oleObj>
              </mc:Choice>
              <mc:Fallback>
                <p:oleObj name="Equation" r:id="rId6" imgW="1650960" imgH="520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33400" y="22987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Equation" r:id="rId8" imgW="1650960" imgH="520560" progId="Equation.DSMT4">
                  <p:embed/>
                </p:oleObj>
              </mc:Choice>
              <mc:Fallback>
                <p:oleObj name="Equation" r:id="rId8" imgW="1650960" imgH="520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987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495908"/>
              </p:ext>
            </p:extLst>
          </p:nvPr>
        </p:nvGraphicFramePr>
        <p:xfrm>
          <a:off x="2133600" y="2139950"/>
          <a:ext cx="6413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Equation" r:id="rId10" imgW="6413500" imgH="762000" progId="Equation.DSMT4">
                  <p:embed/>
                </p:oleObj>
              </mc:Choice>
              <mc:Fallback>
                <p:oleObj name="Equation" r:id="rId10" imgW="6413500" imgH="762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9950"/>
                        <a:ext cx="6413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41364"/>
              </p:ext>
            </p:extLst>
          </p:nvPr>
        </p:nvGraphicFramePr>
        <p:xfrm>
          <a:off x="908050" y="2813050"/>
          <a:ext cx="7175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Equation" r:id="rId12" imgW="7175500" imgH="1612900" progId="Equation.DSMT4">
                  <p:embed/>
                </p:oleObj>
              </mc:Choice>
              <mc:Fallback>
                <p:oleObj name="Equation" r:id="rId12" imgW="7175500" imgH="1612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813050"/>
                        <a:ext cx="71755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895600" y="5105400"/>
          <a:ext cx="3048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3" name="Equation" r:id="rId14" imgW="3047760" imgH="1193760" progId="Equation.DSMT4">
                  <p:embed/>
                </p:oleObj>
              </mc:Choice>
              <mc:Fallback>
                <p:oleObj name="Equation" r:id="rId14" imgW="3047760" imgH="11937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05400"/>
                        <a:ext cx="30480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639307"/>
              </p:ext>
            </p:extLst>
          </p:nvPr>
        </p:nvGraphicFramePr>
        <p:xfrm>
          <a:off x="1016000" y="3740150"/>
          <a:ext cx="1422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4" name="Equation" r:id="rId16" imgW="1422400" imgH="1409700" progId="Equation.DSMT4">
                  <p:embed/>
                </p:oleObj>
              </mc:Choice>
              <mc:Fallback>
                <p:oleObj name="Equation" r:id="rId16" imgW="1422400" imgH="14097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740150"/>
                        <a:ext cx="142240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4584 -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Homogenous Recurrence Relation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825007"/>
              </p:ext>
            </p:extLst>
          </p:nvPr>
        </p:nvGraphicFramePr>
        <p:xfrm>
          <a:off x="1771650" y="3746500"/>
          <a:ext cx="638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4" name="Equation" r:id="rId4" imgW="6388100" imgH="850900" progId="Equation.DSMT4">
                  <p:embed/>
                </p:oleObj>
              </mc:Choice>
              <mc:Fallback>
                <p:oleObj name="Equation" r:id="rId4" imgW="6388100" imgH="850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746500"/>
                        <a:ext cx="6388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057400" y="1600200"/>
          <a:ext cx="167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5" name="Equation" r:id="rId6" imgW="1676160" imgH="558720" progId="Equation.DSMT4">
                  <p:embed/>
                </p:oleObj>
              </mc:Choice>
              <mc:Fallback>
                <p:oleObj name="Equation" r:id="rId6" imgW="1676160" imgH="5587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1676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2057400" y="2324100"/>
          <a:ext cx="1231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6" name="Equation" r:id="rId8" imgW="1231560" imgH="571320" progId="Equation.DSMT4">
                  <p:embed/>
                </p:oleObj>
              </mc:Choice>
              <mc:Fallback>
                <p:oleObj name="Equation" r:id="rId8" imgW="1231560" imgH="571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24100"/>
                        <a:ext cx="1231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689402"/>
              </p:ext>
            </p:extLst>
          </p:nvPr>
        </p:nvGraphicFramePr>
        <p:xfrm>
          <a:off x="1790700" y="4584700"/>
          <a:ext cx="631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7" name="Equation" r:id="rId10" imgW="6311900" imgH="850900" progId="Equation.DSMT4">
                  <p:embed/>
                </p:oleObj>
              </mc:Choice>
              <mc:Fallback>
                <p:oleObj name="Equation" r:id="rId10" imgW="6311900" imgH="8509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584700"/>
                        <a:ext cx="6311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/>
          <p:cNvCxnSpPr/>
          <p:nvPr/>
        </p:nvCxnSpPr>
        <p:spPr bwMode="auto">
          <a:xfrm>
            <a:off x="1600200" y="5372100"/>
            <a:ext cx="6858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447800" y="4602659"/>
            <a:ext cx="420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-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3848100"/>
            <a:ext cx="8382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72200" y="3848100"/>
            <a:ext cx="9906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1054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57551"/>
              </p:ext>
            </p:extLst>
          </p:nvPr>
        </p:nvGraphicFramePr>
        <p:xfrm>
          <a:off x="4070350" y="5422900"/>
          <a:ext cx="400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8" name="Equation" r:id="rId12" imgW="4000500" imgH="850900" progId="Equation.DSMT4">
                  <p:embed/>
                </p:oleObj>
              </mc:Choice>
              <mc:Fallback>
                <p:oleObj name="Equation" r:id="rId12" imgW="4000500" imgH="8509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5422900"/>
                        <a:ext cx="40005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187237"/>
              </p:ext>
            </p:extLst>
          </p:nvPr>
        </p:nvGraphicFramePr>
        <p:xfrm>
          <a:off x="438150" y="5562600"/>
          <a:ext cx="330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9" name="Equation" r:id="rId14" imgW="3302000" imgH="571500" progId="Equation.DSMT4">
                  <p:embed/>
                </p:oleObj>
              </mc:Choice>
              <mc:Fallback>
                <p:oleObj name="Equation" r:id="rId14" imgW="3302000" imgH="5715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5562600"/>
                        <a:ext cx="3302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2" name="Object 20"/>
          <p:cNvGraphicFramePr>
            <a:graphicFrameLocks noChangeAspect="1"/>
          </p:cNvGraphicFramePr>
          <p:nvPr/>
        </p:nvGraphicFramePr>
        <p:xfrm>
          <a:off x="5486400" y="1600200"/>
          <a:ext cx="2641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0" name="Equation" r:id="rId16" imgW="2641320" imgH="1168200" progId="Equation.DSMT4">
                  <p:embed/>
                </p:oleObj>
              </mc:Choice>
              <mc:Fallback>
                <p:oleObj name="Equation" r:id="rId16" imgW="2641320" imgH="1168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00200"/>
                        <a:ext cx="26416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 bwMode="auto">
          <a:xfrm>
            <a:off x="7620000" y="3848100"/>
            <a:ext cx="5334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2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89916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breeding pair </a:t>
            </a:r>
            <a:r>
              <a:rPr lang="en-US" dirty="0" smtClean="0"/>
              <a:t>of rabbits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produces a newborn pair every month.</a:t>
            </a:r>
          </a:p>
          <a:p>
            <a:pPr eaLnBrk="1" hangingPunct="1"/>
            <a:r>
              <a:rPr lang="en-US" dirty="0" smtClean="0"/>
              <a:t>Rabbits  breed  after one month.</a:t>
            </a:r>
          </a:p>
          <a:p>
            <a:pPr eaLnBrk="1" hangingPunct="1"/>
            <a:r>
              <a:rPr lang="en-US" dirty="0" smtClean="0"/>
              <a:t>After n months: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8000"/>
                </a:solidFill>
              </a:rPr>
              <a:t>		</a:t>
            </a: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::= #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 smtClean="0"/>
              <a:t>reeding pairs</a:t>
            </a:r>
          </a:p>
          <a:p>
            <a:pPr eaLnBrk="1" hangingPunct="1"/>
            <a:r>
              <a:rPr lang="en-US" dirty="0" smtClean="0"/>
              <a:t>Start with a newborn pair:   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baseline="-25000" dirty="0" smtClean="0">
                <a:solidFill>
                  <a:srgbClr val="008000"/>
                </a:solidFill>
              </a:rPr>
              <a:t>0 </a:t>
            </a:r>
            <a:r>
              <a:rPr lang="en-US" dirty="0" smtClean="0">
                <a:solidFill>
                  <a:srgbClr val="008000"/>
                </a:solidFill>
              </a:rPr>
              <a:t>= 1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				      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</a:rPr>
              <a:t>= 0</a:t>
            </a:r>
            <a:r>
              <a:rPr lang="en-US" dirty="0" smtClean="0"/>
              <a:t>                                           </a:t>
            </a:r>
          </a:p>
        </p:txBody>
      </p:sp>
      <p:pic>
        <p:nvPicPr>
          <p:cNvPr id="568327" name="Picture 7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9916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::= #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reeding pairs</a:t>
            </a:r>
          </a:p>
        </p:txBody>
      </p:sp>
      <p:pic>
        <p:nvPicPr>
          <p:cNvPr id="14341" name="Picture 4" descr="MPj0316895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66800" y="2978150"/>
          <a:ext cx="3390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Equation" r:id="rId5" imgW="3390840" imgH="634680" progId="Equation.DSMT4">
                  <p:embed/>
                </p:oleObj>
              </mc:Choice>
              <mc:Fallback>
                <p:oleObj name="Equation" r:id="rId5" imgW="339084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8150"/>
                        <a:ext cx="33909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066800" y="3733800"/>
          <a:ext cx="1930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7" name="Equation" r:id="rId7" imgW="1930320" imgH="634680" progId="Equation.DSMT4">
                  <p:embed/>
                </p:oleObj>
              </mc:Choice>
              <mc:Fallback>
                <p:oleObj name="Equation" r:id="rId7" imgW="1930320" imgH="634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1930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5130800" y="2971800"/>
          <a:ext cx="3530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8" name="Equation" r:id="rId9" imgW="3530520" imgH="647640" progId="Equation.DSMT4">
                  <p:embed/>
                </p:oleObj>
              </mc:Choice>
              <mc:Fallback>
                <p:oleObj name="Equation" r:id="rId9" imgW="3530520" imgH="647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971800"/>
                        <a:ext cx="3530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33400" y="4716959"/>
            <a:ext cx="3886200" cy="1404441"/>
            <a:chOff x="533400" y="4716959"/>
            <a:chExt cx="3886200" cy="1404441"/>
          </a:xfrm>
        </p:grpSpPr>
        <p:graphicFrame>
          <p:nvGraphicFramePr>
            <p:cNvPr id="55302" name="Object 6"/>
            <p:cNvGraphicFramePr>
              <a:graphicFrameLocks noChangeAspect="1"/>
            </p:cNvGraphicFramePr>
            <p:nvPr/>
          </p:nvGraphicFramePr>
          <p:xfrm>
            <a:off x="1066800" y="5486400"/>
            <a:ext cx="33528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9" name="Equation" r:id="rId11" imgW="3352680" imgH="634680" progId="Equation.DSMT4">
                    <p:embed/>
                  </p:oleObj>
                </mc:Choice>
                <mc:Fallback>
                  <p:oleObj name="Equation" r:id="rId11" imgW="3352680" imgH="6346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5486400"/>
                          <a:ext cx="3352800" cy="635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533400" y="4716959"/>
              <a:ext cx="31021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Therefore,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05000"/>
            <a:ext cx="50292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n-1</a:t>
            </a:r>
            <a:r>
              <a:rPr lang="en-US" sz="6000" dirty="0" smtClean="0"/>
              <a:t> + </a:t>
            </a:r>
            <a:r>
              <a:rPr lang="en-US" sz="6000" dirty="0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n-2</a:t>
            </a:r>
          </a:p>
        </p:txBody>
      </p:sp>
      <p:pic>
        <p:nvPicPr>
          <p:cNvPr id="15365" name="Picture 4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1600200" y="1828800"/>
            <a:ext cx="5715000" cy="12954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1066800" y="3743742"/>
            <a:ext cx="7086600" cy="212365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It was </a:t>
            </a:r>
            <a:r>
              <a:rPr lang="en-US" dirty="0">
                <a:solidFill>
                  <a:srgbClr val="0000FF"/>
                </a:solidFill>
              </a:rPr>
              <a:t>Fibonacci</a:t>
            </a:r>
            <a:r>
              <a:rPr lang="en-US" dirty="0"/>
              <a:t> </a:t>
            </a:r>
            <a:r>
              <a:rPr lang="en-US" dirty="0" smtClean="0"/>
              <a:t>who was </a:t>
            </a:r>
            <a:r>
              <a:rPr lang="en-US" dirty="0"/>
              <a:t>studying </a:t>
            </a:r>
            <a:r>
              <a:rPr lang="en-US" dirty="0" smtClean="0"/>
              <a:t>rabbit population growth!</a:t>
            </a:r>
            <a:endParaRPr lang="en-US" dirty="0"/>
          </a:p>
        </p:txBody>
      </p:sp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 animBg="1"/>
      <p:bldP spid="5703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14379</TotalTime>
  <Words>538</Words>
  <Application>Microsoft Macintosh PowerPoint</Application>
  <PresentationFormat>On-screen Show (4:3)</PresentationFormat>
  <Paragraphs>156</Paragraphs>
  <Slides>33</Slides>
  <Notes>30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6.042 Lecture Template</vt:lpstr>
      <vt:lpstr>Equation</vt:lpstr>
      <vt:lpstr>PowerPoint Presentation</vt:lpstr>
      <vt:lpstr>Generating Functions so far</vt:lpstr>
      <vt:lpstr>Generating Functions so far</vt:lpstr>
      <vt:lpstr>Generating Functions so far</vt:lpstr>
      <vt:lpstr>Shifting Right</vt:lpstr>
      <vt:lpstr>Homogenous Recurrence Relation</vt:lpstr>
      <vt:lpstr>The Rabbit Population</vt:lpstr>
      <vt:lpstr>The Rabbit Population</vt:lpstr>
      <vt:lpstr>The Rabbit Population</vt:lpstr>
      <vt:lpstr>Generating Function for Rabbits</vt:lpstr>
      <vt:lpstr>Generating Function for Rabbits</vt:lpstr>
      <vt:lpstr>Generating Function for Rabbits</vt:lpstr>
      <vt:lpstr>Coefficient notation</vt:lpstr>
      <vt:lpstr>Generating Function for Rabbits</vt:lpstr>
      <vt:lpstr>Closed Form for [xn]B(x)</vt:lpstr>
      <vt:lpstr>Closed Form for [xn]B(x)</vt:lpstr>
      <vt:lpstr>Closed Form for [xn]B(x)</vt:lpstr>
      <vt:lpstr>Closed Form for [xn]B(x)</vt:lpstr>
      <vt:lpstr>Closed Form for [xn]B(x)</vt:lpstr>
      <vt:lpstr>the answer</vt:lpstr>
      <vt:lpstr>the answer</vt:lpstr>
      <vt:lpstr>the answer</vt:lpstr>
      <vt:lpstr>the answer</vt:lpstr>
      <vt:lpstr>Simpler Closed Form</vt:lpstr>
      <vt:lpstr>Towers of Hanoi</vt:lpstr>
      <vt:lpstr>Towers of Hanoi</vt:lpstr>
      <vt:lpstr>Towers of Hanoi</vt:lpstr>
      <vt:lpstr>Hanoi Generating Function</vt:lpstr>
      <vt:lpstr>Hanoi Generating Function</vt:lpstr>
      <vt:lpstr>Hanoi Generating Function</vt:lpstr>
      <vt:lpstr>linear recurrences</vt:lpstr>
      <vt:lpstr>nonhomogeneous terms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1769</cp:revision>
  <cp:lastPrinted>2012-04-20T12:48:52Z</cp:lastPrinted>
  <dcterms:created xsi:type="dcterms:W3CDTF">2010-04-23T23:25:30Z</dcterms:created>
  <dcterms:modified xsi:type="dcterms:W3CDTF">2012-04-20T12:49:00Z</dcterms:modified>
</cp:coreProperties>
</file>