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embeddings/oleObject69.bin" ContentType="application/vnd.openxmlformats-officedocument.oleObject"/>
  <Override PartName="/ppt/slides/slide28.xml" ContentType="application/vnd.openxmlformats-officedocument.presentationml.slide+xml"/>
  <Override PartName="/ppt/slides/slide66.xml" ContentType="application/vnd.openxmlformats-officedocument.presentationml.slide+xml"/>
  <Override PartName="/ppt/embeddings/oleObject38.bin" ContentType="application/vnd.openxmlformats-officedocument.oleObject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notesSlides/notesSlide32.xml" ContentType="application/vnd.openxmlformats-officedocument.presentationml.notesSlide+xml"/>
  <Override PartName="/ppt/slides/slide11.xml" ContentType="application/vnd.openxmlformats-officedocument.presentationml.slide+xml"/>
  <Override PartName="/ppt/embeddings/oleObject55.bin" ContentType="application/vnd.openxmlformats-officedocument.oleObject"/>
  <Override PartName="/ppt/slides/slide47.xml" ContentType="application/vnd.openxmlformats-officedocument.presentationml.slide+xml"/>
  <Override PartName="/ppt/embeddings/oleObject53.bin" ContentType="application/vnd.openxmlformats-officedocument.oleObject"/>
  <Override PartName="/ppt/notesSlides/notesSlide52.xml" ContentType="application/vnd.openxmlformats-officedocument.presentationml.notesSlide+xml"/>
  <Override PartName="/ppt/slideLayouts/slideLayout3.xml" ContentType="application/vnd.openxmlformats-officedocument.presentationml.slideLayout+xml"/>
  <Override PartName="/ppt/embeddings/oleObject45.bin" ContentType="application/vnd.openxmlformats-officedocument.oleObject"/>
  <Default Extension="fntdata" ContentType="application/x-fontdata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5.xml" ContentType="application/vnd.openxmlformats-officedocument.presentationml.notesSlide+xml"/>
  <Default Extension="wmf" ContentType="image/x-wmf"/>
  <Override PartName="/ppt/embeddings/oleObject22.bin" ContentType="application/vnd.openxmlformats-officedocument.oleObject"/>
  <Override PartName="/ppt/embeddings/oleObject37.bin" ContentType="application/vnd.openxmlformats-officedocument.oleObject"/>
  <Override PartName="/ppt/embeddings/oleObject58.bin" ContentType="application/vnd.openxmlformats-officedocument.oleObject"/>
  <Override PartName="/ppt/handoutMasters/handoutMaster1.xml" ContentType="application/vnd.openxmlformats-officedocument.presentationml.handoutMaster+xml"/>
  <Override PartName="/ppt/notesSlides/notesSlide23.xml" ContentType="application/vnd.openxmlformats-officedocument.presentationml.notesSlide+xml"/>
  <Override PartName="/ppt/embeddings/oleObject43.bin" ContentType="application/vnd.openxmlformats-officedocument.oleObject"/>
  <Override PartName="/ppt/notesSlides/notesSlide42.xml" ContentType="application/vnd.openxmlformats-officedocument.presentationml.notesSlide+xml"/>
  <Override PartName="/ppt/embeddings/oleObject56.bin" ContentType="application/vnd.openxmlformats-officedocument.oleObject"/>
  <Default Extension="pict" ContentType="image/pict"/>
  <Override PartName="/ppt/notesSlides/notesSlide35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51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36.bin" ContentType="application/vnd.openxmlformats-officedocument.oleObject"/>
  <Override PartName="/ppt/notesSlides/notesSlide1.xml" ContentType="application/vnd.openxmlformats-officedocument.presentationml.notesSlide+xml"/>
  <Override PartName="/ppt/slides/slide61.xml" ContentType="application/vnd.openxmlformats-officedocument.presentationml.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embeddings/oleObject13.bin" ContentType="application/vnd.openxmlformats-officedocument.oleObject"/>
  <Override PartName="/ppt/slides/slide10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33.xml" ContentType="application/vnd.openxmlformats-officedocument.presentationml.slide+xml"/>
  <Override PartName="/ppt/embeddings/oleObject48.bin" ContentType="application/vnd.openxmlformats-officedocument.oleObject"/>
  <Override PartName="/ppt/notesSlides/notesSlide48.xml" ContentType="application/vnd.openxmlformats-officedocument.presentationml.notesSlide+xml"/>
  <Default Extension="vml" ContentType="application/vnd.openxmlformats-officedocument.vmlDrawing"/>
  <Default Extension="png" ContentType="image/png"/>
  <Override PartName="/ppt/embeddings/oleObject29.bin" ContentType="application/vnd.openxmlformats-officedocument.oleObject"/>
  <Override PartName="/ppt/embeddings/oleObject49.bin" ContentType="application/vnd.openxmlformats-officedocument.oleObject"/>
  <Override PartName="/docProps/core.xml" ContentType="application/vnd.openxmlformats-package.core-properties+xml"/>
  <Override PartName="/ppt/slides/slide56.xml" ContentType="application/vnd.openxmlformats-officedocument.presentationml.slide+xml"/>
  <Override PartName="/ppt/embeddings/oleObject28.bin" ContentType="application/vnd.openxmlformats-officedocument.oleObject"/>
  <Override PartName="/ppt/slides/slide31.xml" ContentType="application/vnd.openxmlformats-officedocument.presentationml.slide+xml"/>
  <Override PartName="/ppt/embeddings/oleObject11.bin" ContentType="application/vnd.openxmlformats-officedocument.oleObject"/>
  <Override PartName="/ppt/embeddings/oleObject66.bin" ContentType="application/vnd.openxmlformats-officedocument.oleObject"/>
  <Default Extension="bin" ContentType="application/vnd.openxmlformats-officedocument.presentationml.printerSettings"/>
  <Override PartName="/ppt/slides/slide53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47.xml" ContentType="application/vnd.openxmlformats-officedocument.presentationml.notesSlide+xml"/>
  <Override PartName="/ppt/embeddings/oleObject60.bin" ContentType="application/vnd.openxmlformats-officedocument.oleObject"/>
  <Override PartName="/ppt/slides/slide55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53.xml" ContentType="application/vnd.openxmlformats-officedocument.presentationml.notesSlide+xml"/>
  <Override PartName="/ppt/embeddings/oleObject35.bin" ContentType="application/vnd.openxmlformats-officedocument.oleObject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theme/theme4.xml" ContentType="application/vnd.openxmlformats-officedocument.them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38.xml" ContentType="application/vnd.openxmlformats-officedocument.presentationml.notesSlide+xml"/>
  <Override PartName="/ppt/embeddings/oleObject44.bin" ContentType="application/vnd.openxmlformats-officedocument.oleObject"/>
  <Override PartName="/ppt/notesSlides/notesSlide21.xml" ContentType="application/vnd.openxmlformats-officedocument.presentationml.notesSlide+xml"/>
  <Override PartName="/ppt/embeddings/oleObject19.bin" ContentType="application/vnd.openxmlformats-officedocument.oleObject"/>
  <Override PartName="/ppt/embeddings/oleObject6.bin" ContentType="application/vnd.openxmlformats-officedocument.oleObject"/>
  <Override PartName="/ppt/slides/slide54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36.xml" ContentType="application/vnd.openxmlformats-officedocument.presentationml.notesSlide+xml"/>
  <Override PartName="/ppt/slides/slide58.xml" ContentType="application/vnd.openxmlformats-officedocument.presentationml.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5.xml" ContentType="application/vnd.openxmlformats-officedocument.presentationml.slide+xml"/>
  <Override PartName="/ppt/embeddings/oleObject63.bin" ContentType="application/vnd.openxmlformats-officedocument.oleObject"/>
  <Override PartName="/ppt/embeddings/oleObject25.bin" ContentType="application/vnd.openxmlformats-officedocument.oleObject"/>
  <Override PartName="/ppt/notesSlides/notesSlide19.xml" ContentType="application/vnd.openxmlformats-officedocument.presentationml.notesSlide+xml"/>
  <Override PartName="/ppt/embeddings/oleObject5.bin" ContentType="application/vnd.openxmlformats-officedocument.oleObject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notesSlides/notesSlide50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embeddings/oleObject23.bin" ContentType="application/vnd.openxmlformats-officedocument.oleObject"/>
  <Override PartName="/ppt/notesSlides/notesSlide37.xml" ContentType="application/vnd.openxmlformats-officedocument.presentationml.notesSlide+xml"/>
  <Override PartName="/ppt/embeddings/oleObject42.bin" ContentType="application/vnd.openxmlformats-officedocument.oleObject"/>
  <Override PartName="/ppt/embeddings/oleObject52.bin" ContentType="application/vnd.openxmlformats-officedocument.oleObject"/>
  <Override PartName="/ppt/embeddings/oleObject67.bin" ContentType="application/vnd.openxmlformats-officedocument.oleObject"/>
  <Override PartName="/ppt/notesSlides/notesSlide60.xml" ContentType="application/vnd.openxmlformats-officedocument.presentationml.notesSlide+xml"/>
  <Override PartName="/ppt/slides/slide49.xml" ContentType="application/vnd.openxmlformats-officedocument.presentationml.slide+xml"/>
  <Override PartName="/ppt/embeddings/oleObject7.bin" ContentType="application/vnd.openxmlformats-officedocument.oleObject"/>
  <Override PartName="/ppt/slides/slide48.xml" ContentType="application/vnd.openxmlformats-officedocument.presentationml.slid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embeddings/oleObject32.bin" ContentType="application/vnd.openxmlformats-officedocument.oleObject"/>
  <Default Extension="jpeg" ContentType="image/jpeg"/>
  <Override PartName="/ppt/slides/slide3.xml" ContentType="application/vnd.openxmlformats-officedocument.presentationml.slide+xml"/>
  <Override PartName="/ppt/embeddings/oleObject64.bin" ContentType="application/vnd.openxmlformats-officedocument.oleObject"/>
  <Override PartName="/ppt/notesSlides/notesSlide8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49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embeddings/oleObject61.bin" ContentType="application/vnd.openxmlformats-officedocument.oleObject"/>
  <Override PartName="/ppt/slides/slide29.xml" ContentType="application/vnd.openxmlformats-officedocument.presentationml.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embeddings/oleObject40.bin" ContentType="application/vnd.openxmlformats-officedocument.oleObject"/>
  <Override PartName="/ppt/slides/slide22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30.xml" ContentType="application/vnd.openxmlformats-officedocument.presentationml.slide+xml"/>
  <Override PartName="/ppt/slides/slide36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61.xml" ContentType="application/vnd.openxmlformats-officedocument.presentationml.notesSlide+xml"/>
  <Override PartName="/ppt/embeddings/oleObject41.bin" ContentType="application/vnd.openxmlformats-officedocument.oleObject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notesSlides/notesSlide56.xml" ContentType="application/vnd.openxmlformats-officedocument.presentationml.notes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embeddings/oleObject34.bin" ContentType="application/vnd.openxmlformats-officedocument.oleObject"/>
  <Override PartName="/ppt/embeddings/oleObject2.bin" ContentType="application/vnd.openxmlformats-officedocument.oleObject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41.xml" ContentType="application/vnd.openxmlformats-officedocument.presentationml.notesSlide+xml"/>
  <Override PartName="/ppt/embeddings/oleObject68.bin" ContentType="application/vnd.openxmlformats-officedocument.oleObject"/>
  <Override PartName="/ppt/embeddings/oleObject31.bin" ContentType="application/vnd.openxmlformats-officedocument.oleObject"/>
  <Override PartName="/ppt/slides/slide13.xml" ContentType="application/vnd.openxmlformats-officedocument.presentationml.slide+xml"/>
  <Override PartName="/ppt/notesSlides/notesSlide17.xml" ContentType="application/vnd.openxmlformats-officedocument.presentationml.notesSlide+xml"/>
  <Override PartName="/ppt/embeddings/oleObject72.bin" ContentType="application/vnd.openxmlformats-officedocument.oleObject"/>
  <Override PartName="/ppt/embeddings/oleObject62.bin" ContentType="application/vnd.openxmlformats-officedocument.oleObject"/>
  <Override PartName="/ppt/notesSlides/notesSlide6.xml" ContentType="application/vnd.openxmlformats-officedocument.presentationml.notesSlide+xml"/>
  <Override PartName="/ppt/embeddings/oleObject3.bin" ContentType="application/vnd.openxmlformats-officedocument.oleObject"/>
  <Override PartName="/ppt/notesSlides/notesSlide57.xml" ContentType="application/vnd.openxmlformats-officedocument.presentationml.notesSlide+xml"/>
  <Override PartName="/ppt/slideLayouts/slideLayout4.xml" ContentType="application/vnd.openxmlformats-officedocument.presentationml.slideLayout+xml"/>
  <Override PartName="/ppt/embeddings/oleObject54.bin" ContentType="application/vnd.openxmlformats-officedocument.oleObject"/>
  <Override PartName="/ppt/slideLayouts/slideLayout2.xml" ContentType="application/vnd.openxmlformats-officedocument.presentationml.slideLayout+xml"/>
  <Override PartName="/ppt/embeddings/oleObject50.bin" ContentType="application/vnd.openxmlformats-officedocument.oleObject"/>
  <Override PartName="/ppt/slideLayouts/slideLayout6.xml" ContentType="application/vnd.openxmlformats-officedocument.presentationml.slideLayout+xml"/>
  <Override PartName="/ppt/embeddings/oleObject59.bin" ContentType="application/vnd.openxmlformats-officedocument.oleObject"/>
  <Override PartName="/ppt/notesSlides/notesSlide43.xml" ContentType="application/vnd.openxmlformats-officedocument.presentationml.notesSlide+xml"/>
  <Override PartName="/ppt/embeddings/oleObject10.bin" ContentType="application/vnd.openxmlformats-officedocument.oleObject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Override PartName="/ppt/embeddings/oleObject15.bin" ContentType="application/vnd.openxmlformats-officedocument.oleObject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ppt/embeddings/oleObject51.bin" ContentType="application/vnd.openxmlformats-officedocument.oleObject"/>
  <Override PartName="/ppt/notesSlides/notesSlide10.xml" ContentType="application/vnd.openxmlformats-officedocument.presentationml.notesSlide+xml"/>
  <Override PartName="/ppt/slideMasters/slideMaster2.xml" ContentType="application/vnd.openxmlformats-officedocument.presentationml.slideMaster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55.xml" ContentType="application/vnd.openxmlformats-officedocument.presentationml.notesSlide+xml"/>
  <Override PartName="/ppt/embeddings/oleObject27.bin" ContentType="application/vnd.openxmlformats-officedocument.oleObject"/>
  <Override PartName="/ppt/embeddings/oleObject39.bin" ContentType="application/vnd.openxmlformats-officedocument.oleObject"/>
  <Override PartName="/ppt/slides/slide12.xml" ContentType="application/vnd.openxmlformats-officedocument.presentationml.slide+xml"/>
  <Override PartName="/ppt/slides/slide46.xml" ContentType="application/vnd.openxmlformats-officedocument.presentationml.slide+xml"/>
  <Override PartName="/ppt/notesSlides/notesSlide5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embeddings/oleObject18.bin" ContentType="application/vnd.openxmlformats-officedocument.oleObject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embeddings/oleObject20.bin" ContentType="application/vnd.openxmlformats-officedocument.oleObject"/>
  <Override PartName="/ppt/notesSlides/notesSlide34.xml" ContentType="application/vnd.openxmlformats-officedocument.presentationml.notesSlide+xml"/>
  <Override PartName="/ppt/embeddings/oleObject24.bin" ContentType="application/vnd.openxmlformats-officedocument.oleObject"/>
  <Override PartName="/ppt/slideLayouts/slideLayout5.xml" ContentType="application/vnd.openxmlformats-officedocument.presentationml.slideLayout+xml"/>
  <Override PartName="/ppt/slides/slide50.xml" ContentType="application/vnd.openxmlformats-officedocument.presentationml.slide+xml"/>
  <Override PartName="/ppt/embeddings/oleObject33.bin" ContentType="application/vnd.openxmlformats-officedocument.oleObject"/>
  <Override PartName="/ppt/slides/slide57.xml" ContentType="application/vnd.openxmlformats-officedocument.presentationml.slide+xml"/>
  <Override PartName="/ppt/embeddings/oleObject70.bin" ContentType="application/vnd.openxmlformats-officedocument.oleObject"/>
  <Override PartName="/ppt/notesSlides/notesSlide29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26.bin" ContentType="application/vnd.openxmlformats-officedocument.oleObject"/>
  <Override PartName="/ppt/slides/slide63.xml" ContentType="application/vnd.openxmlformats-officedocument.presentationml.slide+xml"/>
  <Override PartName="/ppt/slides/slide34.xml" ContentType="application/vnd.openxmlformats-officedocument.presentationml.slide+xml"/>
  <Override PartName="/ppt/notesSlides/notesSlide44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47.bin" ContentType="application/vnd.openxmlformats-officedocument.oleObject"/>
  <Override PartName="/ppt/notesSlides/notesSlide5.xml" ContentType="application/vnd.openxmlformats-officedocument.presentationml.notesSlide+xml"/>
  <Override PartName="/ppt/embeddings/oleObject17.bin" ContentType="application/vnd.openxmlformats-officedocument.oleObject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embeddings/oleObject57.bin" ContentType="application/vnd.openxmlformats-officedocument.oleObject"/>
  <Override PartName="/ppt/notesSlides/notesSlide59.xml" ContentType="application/vnd.openxmlformats-officedocument.presentationml.notesSlide+xml"/>
  <Override PartName="/ppt/embeddings/oleObject46.bin" ContentType="application/vnd.openxmlformats-officedocument.oleObject"/>
  <Override PartName="/ppt/embeddings/oleObject65.bin" ContentType="application/vnd.openxmlformats-officedocument.oleObject"/>
  <Override PartName="/ppt/slides/slide5.xml" ContentType="application/vnd.openxmlformats-officedocument.presentationml.slide+xml"/>
  <Override PartName="/ppt/slides/slide59.xml" ContentType="application/vnd.openxmlformats-officedocument.presentationml.slide+xml"/>
  <Override PartName="/ppt/slides/slide64.xml" ContentType="application/vnd.openxmlformats-officedocument.presentationml.slide+xml"/>
  <Override PartName="/ppt/notesSlides/notesSlide33.xml" ContentType="application/vnd.openxmlformats-officedocument.presentationml.notesSlide+xml"/>
  <Override PartName="/ppt/embeddings/oleObject14.bin" ContentType="application/vnd.openxmlformats-officedocument.oleObject"/>
  <Override PartName="/ppt/notesSlides/notesSlide46.xml" ContentType="application/vnd.openxmlformats-officedocument.presentationml.notesSlide+xml"/>
  <Override PartName="/ppt/slides/slide4.xml" ContentType="application/vnd.openxmlformats-officedocument.presentationml.slide+xml"/>
  <Override PartName="/ppt/embeddings/oleObject71.bin" ContentType="application/vnd.openxmlformats-officedocument.oleObject"/>
  <Override PartName="/ppt/embeddings/oleObject21.bin" ContentType="application/vnd.openxmlformats-officedocument.oleObject"/>
  <Override PartName="/ppt/notesSlides/notesSlide54.xml" ContentType="application/vnd.openxmlformats-officedocument.presentationml.notesSlide+xml"/>
  <Override PartName="/ppt/embeddings/oleObject73.bin" ContentType="application/vnd.openxmlformats-officedocument.oleObject"/>
  <Override PartName="/ppt/slides/slide8.xml" ContentType="application/vnd.openxmlformats-officedocument.presentationml.slide+xml"/>
  <Override PartName="/ppt/embeddings/oleObject30.bin" ContentType="application/vnd.openxmlformats-officedocument.oleObject"/>
  <Override PartName="/ppt/slides/slide60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  <p:sldMasterId id="2147483687" r:id="rId2"/>
  </p:sldMasterIdLst>
  <p:notesMasterIdLst>
    <p:notesMasterId r:id="rId69"/>
  </p:notesMasterIdLst>
  <p:handoutMasterIdLst>
    <p:handoutMasterId r:id="rId70"/>
  </p:handoutMasterIdLst>
  <p:sldIdLst>
    <p:sldId id="764" r:id="rId3"/>
    <p:sldId id="765" r:id="rId4"/>
    <p:sldId id="766" r:id="rId5"/>
    <p:sldId id="767" r:id="rId6"/>
    <p:sldId id="825" r:id="rId7"/>
    <p:sldId id="768" r:id="rId8"/>
    <p:sldId id="769" r:id="rId9"/>
    <p:sldId id="771" r:id="rId10"/>
    <p:sldId id="772" r:id="rId11"/>
    <p:sldId id="773" r:id="rId12"/>
    <p:sldId id="774" r:id="rId13"/>
    <p:sldId id="775" r:id="rId14"/>
    <p:sldId id="776" r:id="rId15"/>
    <p:sldId id="777" r:id="rId16"/>
    <p:sldId id="778" r:id="rId17"/>
    <p:sldId id="779" r:id="rId18"/>
    <p:sldId id="780" r:id="rId19"/>
    <p:sldId id="781" r:id="rId20"/>
    <p:sldId id="782" r:id="rId21"/>
    <p:sldId id="783" r:id="rId22"/>
    <p:sldId id="784" r:id="rId23"/>
    <p:sldId id="785" r:id="rId24"/>
    <p:sldId id="787" r:id="rId25"/>
    <p:sldId id="788" r:id="rId26"/>
    <p:sldId id="789" r:id="rId27"/>
    <p:sldId id="790" r:id="rId28"/>
    <p:sldId id="791" r:id="rId29"/>
    <p:sldId id="847" r:id="rId30"/>
    <p:sldId id="793" r:id="rId31"/>
    <p:sldId id="806" r:id="rId32"/>
    <p:sldId id="794" r:id="rId33"/>
    <p:sldId id="795" r:id="rId34"/>
    <p:sldId id="796" r:id="rId35"/>
    <p:sldId id="805" r:id="rId36"/>
    <p:sldId id="803" r:id="rId37"/>
    <p:sldId id="798" r:id="rId38"/>
    <p:sldId id="832" r:id="rId39"/>
    <p:sldId id="833" r:id="rId40"/>
    <p:sldId id="834" r:id="rId41"/>
    <p:sldId id="845" r:id="rId42"/>
    <p:sldId id="846" r:id="rId43"/>
    <p:sldId id="836" r:id="rId44"/>
    <p:sldId id="804" r:id="rId45"/>
    <p:sldId id="816" r:id="rId46"/>
    <p:sldId id="820" r:id="rId47"/>
    <p:sldId id="821" r:id="rId48"/>
    <p:sldId id="826" r:id="rId49"/>
    <p:sldId id="842" r:id="rId50"/>
    <p:sldId id="844" r:id="rId51"/>
    <p:sldId id="838" r:id="rId52"/>
    <p:sldId id="841" r:id="rId53"/>
    <p:sldId id="839" r:id="rId54"/>
    <p:sldId id="840" r:id="rId55"/>
    <p:sldId id="807" r:id="rId56"/>
    <p:sldId id="808" r:id="rId57"/>
    <p:sldId id="823" r:id="rId58"/>
    <p:sldId id="817" r:id="rId59"/>
    <p:sldId id="822" r:id="rId60"/>
    <p:sldId id="809" r:id="rId61"/>
    <p:sldId id="824" r:id="rId62"/>
    <p:sldId id="810" r:id="rId63"/>
    <p:sldId id="811" r:id="rId64"/>
    <p:sldId id="812" r:id="rId65"/>
    <p:sldId id="813" r:id="rId66"/>
    <p:sldId id="814" r:id="rId67"/>
    <p:sldId id="801" r:id="rId68"/>
  </p:sldIdLst>
  <p:sldSz cx="9144000" cy="6858000" type="screen4x3"/>
  <p:notesSz cx="7315200" cy="9601200"/>
  <p:embeddedFontLst>
    <p:embeddedFont>
      <p:font typeface="Comic Sans MS"/>
      <p:regular r:id="rId71"/>
      <p:bold r:id="rId72"/>
    </p:embeddedFont>
    <p:embeddedFont>
      <p:font typeface="cmsy10"/>
      <p:regular r:id="rId73"/>
    </p:embeddedFont>
    <p:embeddedFont>
      <p:font typeface="Euclid Symbol" charset="2"/>
      <p:regular r:id="rId74"/>
      <p:bold r:id="rId75"/>
      <p:italic r:id="rId76"/>
      <p:boldItalic r:id="rId77"/>
    </p:embeddedFont>
    <p:embeddedFont>
      <p:font typeface="Euclid"/>
      <p:regular r:id="rId78"/>
      <p:bold r:id="rId79"/>
      <p:italic r:id="rId80"/>
      <p:boldItalic r:id="rId81"/>
    </p:embeddedFont>
    <p:embeddedFont>
      <p:font typeface="Arial Unicode MS"/>
      <p:regular r:id="rId82"/>
    </p:embeddedFont>
  </p:embeddedFontLst>
  <p:custDataLst>
    <p:tags r:id="rId8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hiddenSlides="1"/>
  <p:showPr showNarration="1" useTimings="0">
    <p:present/>
    <p:sldAll/>
    <p:penClr>
      <a:schemeClr val="tx1"/>
    </p:penClr>
  </p:showPr>
  <p:clrMru>
    <a:srgbClr val="FF00FF"/>
    <a:srgbClr val="008000"/>
    <a:srgbClr val="0033CC"/>
    <a:srgbClr val="996633"/>
    <a:srgbClr val="CC9900"/>
    <a:srgbClr val="996600"/>
    <a:srgbClr val="FF5050"/>
    <a:srgbClr val="FF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9115" autoAdjust="0"/>
    <p:restoredTop sz="92496" autoAdjust="0"/>
  </p:normalViewPr>
  <p:slideViewPr>
    <p:cSldViewPr snapToGrid="0" showGuides="1">
      <p:cViewPr varScale="1">
        <p:scale>
          <a:sx n="126" d="100"/>
          <a:sy n="126" d="100"/>
        </p:scale>
        <p:origin x="-1136" y="-112"/>
      </p:cViewPr>
      <p:guideLst>
        <p:guide orient="horz" pos="2159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8448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slide" Target="slides/slide62.xml"/><Relationship Id="rId60" Type="http://schemas.openxmlformats.org/officeDocument/2006/relationships/slide" Target="slides/slide58.xml"/><Relationship Id="rId39" Type="http://schemas.openxmlformats.org/officeDocument/2006/relationships/slide" Target="slides/slide37.xml"/><Relationship Id="rId7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43" Type="http://schemas.openxmlformats.org/officeDocument/2006/relationships/slide" Target="slides/slide41.xml"/><Relationship Id="rId74" Type="http://schemas.openxmlformats.org/officeDocument/2006/relationships/font" Target="fonts/font4.fntdata"/><Relationship Id="rId25" Type="http://schemas.openxmlformats.org/officeDocument/2006/relationships/slide" Target="slides/slide23.xml"/><Relationship Id="rId10" Type="http://schemas.openxmlformats.org/officeDocument/2006/relationships/slide" Target="slides/slide8.xml"/><Relationship Id="rId50" Type="http://schemas.openxmlformats.org/officeDocument/2006/relationships/slide" Target="slides/slide48.xml"/><Relationship Id="rId77" Type="http://schemas.openxmlformats.org/officeDocument/2006/relationships/font" Target="fonts/font7.fntdata"/><Relationship Id="rId63" Type="http://schemas.openxmlformats.org/officeDocument/2006/relationships/slide" Target="slides/slide61.xml"/><Relationship Id="rId17" Type="http://schemas.openxmlformats.org/officeDocument/2006/relationships/slide" Target="slides/slide15.xml"/><Relationship Id="rId85" Type="http://schemas.openxmlformats.org/officeDocument/2006/relationships/presProps" Target="presProps.xml"/><Relationship Id="rId9" Type="http://schemas.openxmlformats.org/officeDocument/2006/relationships/slide" Target="slides/slide7.xml"/><Relationship Id="rId18" Type="http://schemas.openxmlformats.org/officeDocument/2006/relationships/slide" Target="slides/slide16.xml"/><Relationship Id="rId27" Type="http://schemas.openxmlformats.org/officeDocument/2006/relationships/slide" Target="slides/slide25.xml"/><Relationship Id="rId71" Type="http://schemas.openxmlformats.org/officeDocument/2006/relationships/font" Target="fonts/font1.fntdata"/><Relationship Id="rId14" Type="http://schemas.openxmlformats.org/officeDocument/2006/relationships/slide" Target="slides/slide12.xml"/><Relationship Id="rId4" Type="http://schemas.openxmlformats.org/officeDocument/2006/relationships/slide" Target="slides/slide2.xml"/><Relationship Id="rId28" Type="http://schemas.openxmlformats.org/officeDocument/2006/relationships/slide" Target="slides/slide26.xml"/><Relationship Id="rId45" Type="http://schemas.openxmlformats.org/officeDocument/2006/relationships/slide" Target="slides/slide43.xml"/><Relationship Id="rId58" Type="http://schemas.openxmlformats.org/officeDocument/2006/relationships/slide" Target="slides/slide56.xml"/><Relationship Id="rId42" Type="http://schemas.openxmlformats.org/officeDocument/2006/relationships/slide" Target="slides/slide40.xml"/><Relationship Id="rId73" Type="http://schemas.openxmlformats.org/officeDocument/2006/relationships/font" Target="fonts/font3.fntdata"/><Relationship Id="rId88" Type="http://schemas.openxmlformats.org/officeDocument/2006/relationships/tableStyles" Target="tableStyles.xml"/><Relationship Id="rId87" Type="http://schemas.openxmlformats.org/officeDocument/2006/relationships/theme" Target="theme/theme1.xml"/><Relationship Id="rId6" Type="http://schemas.openxmlformats.org/officeDocument/2006/relationships/slide" Target="slides/slide4.xml"/><Relationship Id="rId49" Type="http://schemas.openxmlformats.org/officeDocument/2006/relationships/slide" Target="slides/slide47.xml"/><Relationship Id="rId44" Type="http://schemas.openxmlformats.org/officeDocument/2006/relationships/slide" Target="slides/slide42.xml"/><Relationship Id="rId82" Type="http://schemas.openxmlformats.org/officeDocument/2006/relationships/font" Target="fonts/font12.fntdata"/><Relationship Id="rId69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46" Type="http://schemas.openxmlformats.org/officeDocument/2006/relationships/slide" Target="slides/slide44.xml"/><Relationship Id="rId57" Type="http://schemas.openxmlformats.org/officeDocument/2006/relationships/slide" Target="slides/slide55.xml"/><Relationship Id="rId59" Type="http://schemas.openxmlformats.org/officeDocument/2006/relationships/slide" Target="slides/slide57.xml"/><Relationship Id="rId35" Type="http://schemas.openxmlformats.org/officeDocument/2006/relationships/slide" Target="slides/slide33.xml"/><Relationship Id="rId51" Type="http://schemas.openxmlformats.org/officeDocument/2006/relationships/slide" Target="slides/slide49.xml"/><Relationship Id="rId55" Type="http://schemas.openxmlformats.org/officeDocument/2006/relationships/slide" Target="slides/slide53.xml"/><Relationship Id="rId31" Type="http://schemas.openxmlformats.org/officeDocument/2006/relationships/slide" Target="slides/slide29.xml"/><Relationship Id="rId34" Type="http://schemas.openxmlformats.org/officeDocument/2006/relationships/slide" Target="slides/slide32.xml"/><Relationship Id="rId40" Type="http://schemas.openxmlformats.org/officeDocument/2006/relationships/slide" Target="slides/slide38.xml"/><Relationship Id="rId62" Type="http://schemas.openxmlformats.org/officeDocument/2006/relationships/slide" Target="slides/slide60.xml"/><Relationship Id="rId66" Type="http://schemas.openxmlformats.org/officeDocument/2006/relationships/slide" Target="slides/slide64.xml"/><Relationship Id="rId36" Type="http://schemas.openxmlformats.org/officeDocument/2006/relationships/slide" Target="slides/slide34.xml"/><Relationship Id="rId72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2.xml"/><Relationship Id="rId47" Type="http://schemas.openxmlformats.org/officeDocument/2006/relationships/slide" Target="slides/slide45.xml"/><Relationship Id="rId56" Type="http://schemas.openxmlformats.org/officeDocument/2006/relationships/slide" Target="slides/slide54.xml"/><Relationship Id="rId48" Type="http://schemas.openxmlformats.org/officeDocument/2006/relationships/slide" Target="slides/slide46.xml"/><Relationship Id="rId75" Type="http://schemas.openxmlformats.org/officeDocument/2006/relationships/font" Target="fonts/font5.fntdata"/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2" Type="http://schemas.openxmlformats.org/officeDocument/2006/relationships/slide" Target="slides/slide50.xml"/><Relationship Id="rId65" Type="http://schemas.openxmlformats.org/officeDocument/2006/relationships/slide" Target="slides/slide63.xml"/><Relationship Id="rId67" Type="http://schemas.openxmlformats.org/officeDocument/2006/relationships/slide" Target="slides/slide65.xml"/><Relationship Id="rId54" Type="http://schemas.openxmlformats.org/officeDocument/2006/relationships/slide" Target="slides/slide52.xml"/><Relationship Id="rId12" Type="http://schemas.openxmlformats.org/officeDocument/2006/relationships/slide" Target="slides/slide10.xml"/><Relationship Id="rId76" Type="http://schemas.openxmlformats.org/officeDocument/2006/relationships/font" Target="fonts/font6.fntdata"/><Relationship Id="rId79" Type="http://schemas.openxmlformats.org/officeDocument/2006/relationships/font" Target="fonts/font9.fntdata"/><Relationship Id="rId80" Type="http://schemas.openxmlformats.org/officeDocument/2006/relationships/font" Target="fonts/font10.fntdata"/><Relationship Id="rId81" Type="http://schemas.openxmlformats.org/officeDocument/2006/relationships/font" Target="fonts/font11.fntdata"/><Relationship Id="rId3" Type="http://schemas.openxmlformats.org/officeDocument/2006/relationships/slide" Target="slides/slide1.xml"/><Relationship Id="rId86" Type="http://schemas.openxmlformats.org/officeDocument/2006/relationships/viewProps" Target="viewProps.xml"/><Relationship Id="rId23" Type="http://schemas.openxmlformats.org/officeDocument/2006/relationships/slide" Target="slides/slide21.xml"/><Relationship Id="rId61" Type="http://schemas.openxmlformats.org/officeDocument/2006/relationships/slide" Target="slides/slide59.xml"/><Relationship Id="rId53" Type="http://schemas.openxmlformats.org/officeDocument/2006/relationships/slide" Target="slides/slide51.xml"/><Relationship Id="rId84" Type="http://schemas.openxmlformats.org/officeDocument/2006/relationships/tags" Target="tags/tag1.xml"/><Relationship Id="rId26" Type="http://schemas.openxmlformats.org/officeDocument/2006/relationships/slide" Target="slides/slide24.xml"/><Relationship Id="rId30" Type="http://schemas.openxmlformats.org/officeDocument/2006/relationships/slide" Target="slides/slide28.xml"/><Relationship Id="rId11" Type="http://schemas.openxmlformats.org/officeDocument/2006/relationships/slide" Target="slides/slide9.xml"/><Relationship Id="rId68" Type="http://schemas.openxmlformats.org/officeDocument/2006/relationships/slide" Target="slides/slide66.xml"/><Relationship Id="rId29" Type="http://schemas.openxmlformats.org/officeDocument/2006/relationships/slide" Target="slides/slide27.xml"/><Relationship Id="rId16" Type="http://schemas.openxmlformats.org/officeDocument/2006/relationships/slide" Target="slides/slide14.xml"/><Relationship Id="rId33" Type="http://schemas.openxmlformats.org/officeDocument/2006/relationships/slide" Target="slides/slide31.xml"/><Relationship Id="rId83" Type="http://schemas.openxmlformats.org/officeDocument/2006/relationships/printerSettings" Target="printerSettings/printerSettings1.bin"/><Relationship Id="rId41" Type="http://schemas.openxmlformats.org/officeDocument/2006/relationships/slide" Target="slides/slide3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78" Type="http://schemas.openxmlformats.org/officeDocument/2006/relationships/font" Target="fonts/font8.fntdata"/><Relationship Id="rId22" Type="http://schemas.openxmlformats.org/officeDocument/2006/relationships/slide" Target="slides/slide20.xml"/><Relationship Id="rId21" Type="http://schemas.openxmlformats.org/officeDocument/2006/relationships/slide" Target="slides/slide1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ict"/><Relationship Id="rId1" Type="http://schemas.openxmlformats.org/officeDocument/2006/relationships/image" Target="../media/image4.pict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ict"/><Relationship Id="rId1" Type="http://schemas.openxmlformats.org/officeDocument/2006/relationships/image" Target="../media/image16.pict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pict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ict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.wmf"/><Relationship Id="rId1" Type="http://schemas.openxmlformats.org/officeDocument/2006/relationships/image" Target="../media/image21.wmf"/><Relationship Id="rId2" Type="http://schemas.openxmlformats.org/officeDocument/2006/relationships/image" Target="../media/image22.wmf"/><Relationship Id="rId3" Type="http://schemas.openxmlformats.org/officeDocument/2006/relationships/image" Target="../media/image23.pict"/><Relationship Id="rId5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pict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.pict"/><Relationship Id="rId1" Type="http://schemas.openxmlformats.org/officeDocument/2006/relationships/image" Target="../media/image30.pict"/><Relationship Id="rId2" Type="http://schemas.openxmlformats.org/officeDocument/2006/relationships/image" Target="../media/image31.pict"/><Relationship Id="rId3" Type="http://schemas.openxmlformats.org/officeDocument/2006/relationships/image" Target="../media/image32.pict"/><Relationship Id="rId5" Type="http://schemas.openxmlformats.org/officeDocument/2006/relationships/image" Target="../media/image34.pict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5.pict"/><Relationship Id="rId1" Type="http://schemas.openxmlformats.org/officeDocument/2006/relationships/image" Target="../media/image30.pict"/><Relationship Id="rId2" Type="http://schemas.openxmlformats.org/officeDocument/2006/relationships/image" Target="../media/image31.pict"/><Relationship Id="rId3" Type="http://schemas.openxmlformats.org/officeDocument/2006/relationships/image" Target="../media/image33.pict"/><Relationship Id="rId5" Type="http://schemas.openxmlformats.org/officeDocument/2006/relationships/image" Target="../media/image36.pict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40.pict"/><Relationship Id="rId1" Type="http://schemas.openxmlformats.org/officeDocument/2006/relationships/image" Target="../media/image37.pict"/><Relationship Id="rId2" Type="http://schemas.openxmlformats.org/officeDocument/2006/relationships/image" Target="../media/image38.pict"/><Relationship Id="rId3" Type="http://schemas.openxmlformats.org/officeDocument/2006/relationships/image" Target="../media/image39.pict"/><Relationship Id="rId5" Type="http://schemas.openxmlformats.org/officeDocument/2006/relationships/image" Target="../media/image41.pict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ict"/><Relationship Id="rId1" Type="http://schemas.openxmlformats.org/officeDocument/2006/relationships/image" Target="../media/image44.pict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ict"/><Relationship Id="rId1" Type="http://schemas.openxmlformats.org/officeDocument/2006/relationships/image" Target="../media/image45.pict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ict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ict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ict"/><Relationship Id="rId1" Type="http://schemas.openxmlformats.org/officeDocument/2006/relationships/image" Target="../media/image48.pict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pict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ict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ict"/><Relationship Id="rId1" Type="http://schemas.openxmlformats.org/officeDocument/2006/relationships/image" Target="../media/image52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3" Type="http://schemas.openxmlformats.org/officeDocument/2006/relationships/image" Target="../media/image55.pict"/><Relationship Id="rId1" Type="http://schemas.openxmlformats.org/officeDocument/2006/relationships/image" Target="../media/image5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ict"/><Relationship Id="rId1" Type="http://schemas.openxmlformats.org/officeDocument/2006/relationships/image" Target="../media/image56.pict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pict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3" Type="http://schemas.openxmlformats.org/officeDocument/2006/relationships/image" Target="../media/image60.pict"/><Relationship Id="rId1" Type="http://schemas.openxmlformats.org/officeDocument/2006/relationships/image" Target="../media/image58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pict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ict"/><Relationship Id="rId3" Type="http://schemas.openxmlformats.org/officeDocument/2006/relationships/image" Target="../media/image64.wmf"/><Relationship Id="rId1" Type="http://schemas.openxmlformats.org/officeDocument/2006/relationships/image" Target="../media/image62.pict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ict"/><Relationship Id="rId1" Type="http://schemas.openxmlformats.org/officeDocument/2006/relationships/image" Target="../media/image6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ict"/><Relationship Id="rId3" Type="http://schemas.openxmlformats.org/officeDocument/2006/relationships/image" Target="../media/image14.wmf"/><Relationship Id="rId1" Type="http://schemas.openxmlformats.org/officeDocument/2006/relationships/image" Target="../media/image12.pict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ict"/><Relationship Id="rId3" Type="http://schemas.openxmlformats.org/officeDocument/2006/relationships/image" Target="../media/image14.wmf"/><Relationship Id="rId1" Type="http://schemas.openxmlformats.org/officeDocument/2006/relationships/image" Target="../media/image12.pict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ict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4BEBC-1795-4C3F-97A2-8ECBD7964829}" type="slidenum">
              <a:rPr lang="en-US"/>
              <a:pPr/>
              <a:t>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11783A-9DD5-4069-ACE3-E8D1DC3BF8E7}" type="slidenum">
              <a:rPr lang="en-US"/>
              <a:pPr/>
              <a:t>10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C75A49-B398-4AB7-91EB-49EAE08842AA}" type="slidenum">
              <a:rPr lang="en-US"/>
              <a:pPr/>
              <a:t>11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If have full information about PDF then can answer these questions exactlty, but don’t always – sometimes trying to predict from real data, other times very hard to formulate the pdf because events are not independent (incomplete information)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C600D0-D276-4CF1-B56F-8EBEF0730832}" type="slidenum">
              <a:rPr lang="en-US"/>
              <a:pPr/>
              <a:t>12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1F51C7-4A33-4B69-A096-9D319E8F5A02}" type="slidenum">
              <a:rPr lang="en-US"/>
              <a:pPr/>
              <a:t>13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67E58D-1AA7-48D4-8BC8-4713A13A6EF5}" type="slidenum">
              <a:rPr lang="en-US"/>
              <a:pPr/>
              <a:t>14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3AFEDB-4CBC-4560-A896-7B1C2ADF2448}" type="slidenum">
              <a:rPr lang="en-US"/>
              <a:pPr/>
              <a:t>15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AF083-BF54-4371-87AA-A132CA4E0B9D}" type="slidenum">
              <a:rPr lang="en-US"/>
              <a:pPr/>
              <a:t>16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FA1E13-7E48-49B4-97B5-077920176770}" type="slidenum">
              <a:rPr lang="en-US"/>
              <a:pPr/>
              <a:t>17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212D53-91C7-42A5-BF96-FC1CB1120D34}" type="slidenum">
              <a:rPr lang="en-US"/>
              <a:pPr/>
              <a:t>18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380A35-3F01-4EF0-A5F9-A16EA199D6AA}" type="slidenum">
              <a:rPr lang="en-US"/>
              <a:pPr/>
              <a:t>19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2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1A3FDD-D1E5-4BFD-8A20-6F1014AAAC48}" type="slidenum">
              <a:rPr lang="en-US"/>
              <a:pPr/>
              <a:t>20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B15BD2-B88B-4915-92E3-F9606A740487}" type="slidenum">
              <a:rPr lang="en-US"/>
              <a:pPr/>
              <a:t>21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D348B-FBCD-48B2-BC04-BB2AD29A76F7}" type="slidenum">
              <a:rPr lang="en-US"/>
              <a:pPr/>
              <a:t>22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D54B68-0D47-4C84-B0ED-27EDE9A2BED0}" type="slidenum">
              <a:rPr lang="en-US"/>
              <a:pPr/>
              <a:t>23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800E5F-797B-401A-B342-C9674C6A7E09}" type="slidenum">
              <a:rPr lang="en-US"/>
              <a:pPr/>
              <a:t>24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93B88-A3DD-42D8-9E55-1FF1B1402210}" type="slidenum">
              <a:rPr lang="en-US"/>
              <a:pPr/>
              <a:t>25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A6544-DFD6-43C3-A05A-28B6EF32F694}" type="slidenum">
              <a:rPr lang="en-US"/>
              <a:pPr/>
              <a:t>26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0F263-5C53-4B37-9EAE-BECA69AE5181}" type="slidenum">
              <a:rPr lang="en-US"/>
              <a:pPr/>
              <a:t>27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0F263-5C53-4B37-9EAE-BECA69AE5181}" type="slidenum">
              <a:rPr lang="en-US"/>
              <a:pPr/>
              <a:t>28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F288E-83B7-4C4D-B8FC-65471DDB030C}" type="slidenum">
              <a:rPr lang="en-US"/>
              <a:pPr/>
              <a:t>29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45944-78F0-4739-990E-C43B2C659C14}" type="slidenum">
              <a:rPr lang="en-US"/>
              <a:pPr/>
              <a:t>3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F288E-83B7-4C4D-B8FC-65471DDB030C}" type="slidenum">
              <a:rPr lang="en-US"/>
              <a:pPr/>
              <a:t>30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4906FB-C5CB-4728-854F-836E6D80BB25}" type="slidenum">
              <a:rPr lang="en-US"/>
              <a:pPr/>
              <a:t>31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183194-98C9-4413-984E-18B2C48D4821}" type="slidenum">
              <a:rPr lang="en-US"/>
              <a:pPr/>
              <a:t>32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12CBE-3779-4756-8B8B-57A2C36AE379}" type="slidenum">
              <a:rPr lang="en-US"/>
              <a:pPr/>
              <a:t>33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BCBA4-2503-4804-A27E-20926E013047}" type="slidenum">
              <a:rPr lang="en-US"/>
              <a:pPr/>
              <a:t>34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E8911-27EF-4DB2-9E79-8B721A9B865E}" type="slidenum">
              <a:rPr lang="en-US"/>
              <a:pPr/>
              <a:t>35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 general if I have a PDF how do I calculate variance.</a:t>
            </a:r>
          </a:p>
          <a:p>
            <a:pPr eaLnBrk="1" hangingPunct="1"/>
            <a:r>
              <a:rPr lang="en-US" smtClean="0"/>
              <a:t>Similar to calculating expectation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414332-11F0-4223-9A94-D6FE3C794190}" type="slidenum">
              <a:rPr lang="en-US"/>
              <a:pPr/>
              <a:t>36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7BED8-8E3B-48C8-9E58-2EC7B247ADBB}" type="slidenum">
              <a:rPr lang="en-US"/>
              <a:pPr/>
              <a:t>37</a:t>
            </a:fld>
            <a:endParaRPr lang="en-US"/>
          </a:p>
        </p:txBody>
      </p:sp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7C3A1D7D-5864-44F9-8702-6402BA08B99D}" type="slidenum">
              <a:rPr lang="en-US" sz="1300">
                <a:latin typeface="Arial" pitchFamily="34" charset="0"/>
              </a:rPr>
              <a:pPr algn="r" defTabSz="966775"/>
              <a:t>37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9"/>
            <a:ext cx="5365750" cy="4319587"/>
          </a:xfrm>
        </p:spPr>
        <p:txBody>
          <a:bodyPr lIns="96651" tIns="48326" rIns="96651" bIns="48326"/>
          <a:lstStyle/>
          <a:p>
            <a:endParaRPr lang="en-US"/>
          </a:p>
          <a:p>
            <a:r>
              <a:rPr lang="en-US"/>
              <a:t>Mean is not enough to keep you from worrying – what’s the probability that it fails immediately or within the ﬁrst minute, does it occasionally run forever, and occasionally fail immediately? </a:t>
            </a:r>
          </a:p>
          <a:p>
            <a:endParaRPr lang="en-US"/>
          </a:p>
          <a:p>
            <a:r>
              <a:rPr lang="en-US"/>
              <a:t>What is the expected deviation from the mean, </a:t>
            </a:r>
          </a:p>
          <a:p>
            <a:r>
              <a:rPr lang="en-US"/>
              <a:t>what do I expect when Mir lauches 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82BC8-6102-4FB8-B539-61E38D2DF445}" type="slidenum">
              <a:rPr lang="en-US"/>
              <a:pPr/>
              <a:t>38</a:t>
            </a:fld>
            <a:endParaRPr lang="en-US"/>
          </a:p>
        </p:txBody>
      </p:sp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DAD7C7E5-A318-4B1E-81EB-8649FA949480}" type="slidenum">
              <a:rPr lang="en-US" sz="1300">
                <a:latin typeface="Arial" pitchFamily="34" charset="0"/>
              </a:rPr>
              <a:pPr algn="r" defTabSz="966775"/>
              <a:t>38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9"/>
            <a:ext cx="5365750" cy="4319587"/>
          </a:xfrm>
        </p:spPr>
        <p:txBody>
          <a:bodyPr lIns="96651" tIns="48326" rIns="96651" bIns="48326"/>
          <a:lstStyle/>
          <a:p>
            <a:r>
              <a:rPr lang="en-US"/>
              <a:t>In general if I have a PDF how do I calculate variance.</a:t>
            </a:r>
          </a:p>
          <a:p>
            <a:r>
              <a:rPr lang="en-US"/>
              <a:t>Similar to calculating expectation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39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4D520-0D60-446E-A231-DEC496B6974D}" type="slidenum">
              <a:rPr lang="en-US"/>
              <a:pPr/>
              <a:t>4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40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41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DCB961-47F7-401D-B9AA-8D197EFC2C04}" type="slidenum">
              <a:rPr lang="en-US"/>
              <a:pPr/>
              <a:t>42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214EA-5A11-4F74-BE22-31FC84D62DF5}" type="slidenum">
              <a:rPr lang="en-US"/>
              <a:pPr/>
              <a:t>43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 general if I have a PDF how do I calculate variance.</a:t>
            </a:r>
          </a:p>
          <a:p>
            <a:pPr eaLnBrk="1" hangingPunct="1"/>
            <a:r>
              <a:rPr lang="en-US" smtClean="0"/>
              <a:t>Similar to calculating expectation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4D108-D91E-4325-A519-90962F0FB0B2}" type="slidenum">
              <a:rPr lang="en-US"/>
              <a:pPr/>
              <a:t>44</a:t>
            </a:fld>
            <a:endParaRPr lang="en-US"/>
          </a:p>
        </p:txBody>
      </p:sp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9FA8918-1078-4D14-8783-F065FE97664E}" type="slidenum">
              <a:rPr lang="en-US" sz="1300">
                <a:latin typeface="Arial" pitchFamily="34" charset="0"/>
              </a:rPr>
              <a:pPr algn="r" defTabSz="966775"/>
              <a:t>44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9"/>
            <a:ext cx="5365750" cy="4319587"/>
          </a:xfrm>
        </p:spPr>
        <p:txBody>
          <a:bodyPr lIns="96651" tIns="48326" rIns="96651" bIns="48326"/>
          <a:lstStyle/>
          <a:p>
            <a:r>
              <a:rPr lang="en-US"/>
              <a:t>Examples of calculating Variance, and interpretiung the results using chebyshev’s bounds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78248-6888-47BD-AE95-8333877F2A9C}" type="slidenum">
              <a:rPr lang="en-US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/>
        <p:txBody>
          <a:bodyPr lIns="96651" tIns="48326" rIns="96651" bIns="48326"/>
          <a:lstStyle/>
          <a:p>
            <a:endParaRPr lang="en-US"/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56F435B8-3F46-4B8F-8765-4FC97BB966AE}" type="slidenum">
              <a:rPr lang="en-US" sz="1300">
                <a:solidFill>
                  <a:prstClr val="black"/>
                </a:solidFill>
              </a:rPr>
              <a:pPr algn="r" defTabSz="966775"/>
              <a:t>45</a:t>
            </a:fld>
            <a:endParaRPr lang="en-US" sz="13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CD9A2-D083-4C26-AE8F-0675A4268D30}" type="slidenum">
              <a:rPr lang="en-US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47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48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49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4D520-0D60-446E-A231-DEC496B6974D}" type="slidenum">
              <a:rPr lang="en-US"/>
              <a:pPr/>
              <a:t>5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51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183DB-8D3D-4827-BF4C-7BD92E76D20E}" type="slidenum">
              <a:rPr lang="en-US"/>
              <a:pPr/>
              <a:t>54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55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56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57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58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4CED3-D070-4199-ABB1-A97C5A2E2D69}" type="slidenum">
              <a:rPr lang="en-US"/>
              <a:pPr/>
              <a:t>59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3B69C8-7D9E-455E-870F-C9359D47CA0D}" type="slidenum">
              <a:rPr lang="en-US"/>
              <a:pPr/>
              <a:t>61</a:t>
            </a:fld>
            <a:endParaRPr lang="en-US"/>
          </a:p>
        </p:txBody>
      </p:sp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DA460D2-2C15-4AC1-9788-0CC458196E3F}" type="slidenum">
              <a:rPr lang="en-US" sz="1300">
                <a:latin typeface="Arial" pitchFamily="34" charset="0"/>
              </a:rPr>
              <a:pPr algn="r" defTabSz="966775"/>
              <a:t>61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9"/>
            <a:ext cx="5365750" cy="4319587"/>
          </a:xfrm>
        </p:spPr>
        <p:txBody>
          <a:bodyPr lIns="96651" tIns="48326" rIns="96651" bIns="48326"/>
          <a:lstStyle/>
          <a:p>
            <a:r>
              <a:rPr lang="en-US"/>
              <a:t>Write that question as a formula </a:t>
            </a:r>
          </a:p>
          <a:p>
            <a:r>
              <a:rPr lang="en-US"/>
              <a:t>LHS = probability of being further than x from the mean</a:t>
            </a:r>
          </a:p>
          <a:p>
            <a:endParaRPr lang="en-US"/>
          </a:p>
          <a:p>
            <a:r>
              <a:rPr lang="en-US"/>
              <a:t>Chebyshev tells us that the probability of being far from the mena is limited (hopefully its really small).</a:t>
            </a:r>
          </a:p>
          <a:p>
            <a:r>
              <a:rPr lang="en-US"/>
              <a:t>Its less than some value, and that value is determined by the variance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876ED-D830-4BAD-BF23-D8FB18E18E74}" type="slidenum">
              <a:rPr lang="en-US"/>
              <a:pPr/>
              <a:t>62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9CE23-AC74-4612-9505-5863346853AC}" type="slidenum">
              <a:rPr lang="en-US"/>
              <a:pPr/>
              <a:t>63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652743-D15A-4099-A1DB-4B470993E55E}" type="slidenum">
              <a:rPr lang="en-US"/>
              <a:pPr/>
              <a:t>6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64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0590DD-9A9F-43DC-A51D-BBD25710B0F4}" type="slidenum">
              <a:rPr lang="en-US"/>
              <a:pPr/>
              <a:t>65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775CA1-31D6-4149-A5F4-B932B1BA8953}" type="slidenum">
              <a:rPr lang="en-US"/>
              <a:pPr/>
              <a:t>66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5FA66B-BB6E-428F-B6AA-F73D93670D7E}" type="slidenum">
              <a:rPr lang="en-US"/>
              <a:pPr/>
              <a:t>7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If have full information about PDF then can answer these questions exactlty, but don’t always – sometimes trying to predict from real data, other times very hard to formulate the pdf because events are not independent (incomplete information)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36F53E-3021-4027-AA8D-6F174A057DAD}" type="slidenum">
              <a:rPr lang="en-US"/>
              <a:pPr/>
              <a:t>8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0AB9E-3DE6-4A2D-9D4C-EF6B48649E61}" type="slidenum">
              <a:rPr lang="en-US"/>
              <a:pPr/>
              <a:t>9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696200" y="6600825"/>
            <a:ext cx="14478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lec 14W.</a:t>
            </a:r>
            <a:fld id="{4309BBEA-7B04-4CCF-BB21-2D06B41A7504}" type="slidenum">
              <a:rPr lang="en-US" sz="1800">
                <a:solidFill>
                  <a:srgbClr val="000000"/>
                </a:solidFill>
                <a:latin typeface="Comic Sans MS" pitchFamily="66" charset="0"/>
              </a:rPr>
              <a:pPr/>
              <a:t>‹#›</a:t>
            </a:fld>
            <a:endParaRPr lang="en-US" sz="1800">
              <a:solidFill>
                <a:srgbClr val="0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8077200" y="6583363"/>
            <a:ext cx="1066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i="0" dirty="0" err="1">
                <a:latin typeface="Comic Sans MS" pitchFamily="66" charset="0"/>
              </a:rPr>
              <a:t>lec</a:t>
            </a:r>
            <a:r>
              <a:rPr lang="en-US" sz="1200" i="0" dirty="0">
                <a:latin typeface="Comic Sans MS" pitchFamily="66" charset="0"/>
              </a:rPr>
              <a:t> </a:t>
            </a:r>
            <a:r>
              <a:rPr lang="en-US" sz="1200" i="0" dirty="0" smtClean="0">
                <a:latin typeface="Comic Sans MS" pitchFamily="66" charset="0"/>
              </a:rPr>
              <a:t>13F.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158444" y="6594231"/>
            <a:ext cx="2927944" cy="26376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May 7,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8077200" y="6583363"/>
            <a:ext cx="1066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14R.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10.bin"/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7.xml"/><Relationship Id="rId5" Type="http://schemas.openxmlformats.org/officeDocument/2006/relationships/oleObject" Target="../embeddings/oleObject9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13.bin"/><Relationship Id="rId4" Type="http://schemas.openxmlformats.org/officeDocument/2006/relationships/oleObject" Target="../embeddings/oleObject11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8.xml"/><Relationship Id="rId5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4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9.xml"/><Relationship Id="rId5" Type="http://schemas.openxmlformats.org/officeDocument/2006/relationships/oleObject" Target="../embeddings/oleObject1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6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0.xml"/><Relationship Id="rId5" Type="http://schemas.openxmlformats.org/officeDocument/2006/relationships/oleObject" Target="../embeddings/oleObject17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8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1.xml"/><Relationship Id="rId5" Type="http://schemas.openxmlformats.org/officeDocument/2006/relationships/oleObject" Target="../embeddings/oleObject19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0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4" Type="http://schemas.openxmlformats.org/officeDocument/2006/relationships/oleObject" Target="../embeddings/oleObject21.bin"/><Relationship Id="rId5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4.xml"/><Relationship Id="rId6" Type="http://schemas.openxmlformats.org/officeDocument/2006/relationships/oleObject" Target="../embeddings/oleObject23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6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5.xml"/><Relationship Id="rId5" Type="http://schemas.openxmlformats.org/officeDocument/2006/relationships/oleObject" Target="../embeddings/oleObject27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8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6.xml"/><Relationship Id="rId5" Type="http://schemas.openxmlformats.org/officeDocument/2006/relationships/oleObject" Target="../embeddings/oleObject29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wm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4" Type="http://schemas.openxmlformats.org/officeDocument/2006/relationships/oleObject" Target="../embeddings/oleObject30.bin"/><Relationship Id="rId5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9.xml"/><Relationship Id="rId6" Type="http://schemas.openxmlformats.org/officeDocument/2006/relationships/oleObject" Target="../embeddings/oleObject3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4" Type="http://schemas.openxmlformats.org/officeDocument/2006/relationships/oleObject" Target="../embeddings/oleObject35.bin"/><Relationship Id="rId5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0.xml"/><Relationship Id="rId6" Type="http://schemas.openxmlformats.org/officeDocument/2006/relationships/oleObject" Target="../embeddings/oleObject37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4" Type="http://schemas.openxmlformats.org/officeDocument/2006/relationships/oleObject" Target="../embeddings/oleObject40.bin"/><Relationship Id="rId5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1.xml"/><Relationship Id="rId6" Type="http://schemas.openxmlformats.org/officeDocument/2006/relationships/oleObject" Target="../embeddings/oleObject42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9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2.xml"/><Relationship Id="rId5" Type="http://schemas.openxmlformats.org/officeDocument/2006/relationships/oleObject" Target="../embeddings/oleObject45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6.bin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48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7.xml"/><Relationship Id="rId5" Type="http://schemas.openxmlformats.org/officeDocument/2006/relationships/oleObject" Target="../embeddings/oleObject47.bin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50.bin"/><Relationship Id="rId4" Type="http://schemas.openxmlformats.org/officeDocument/2006/relationships/oleObject" Target="../embeddings/oleObject49.bin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8.xml"/><Relationship Id="rId5" Type="http://schemas.openxmlformats.org/officeDocument/2006/relationships/image" Target="../media/image6.wmf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9.xml"/><Relationship Id="rId5" Type="http://schemas.openxmlformats.org/officeDocument/2006/relationships/oleObject" Target="../embeddings/oleObject5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52.bin"/><Relationship Id="rId1" Type="http://schemas.openxmlformats.org/officeDocument/2006/relationships/vmlDrawing" Target="../drawings/vmlDrawing24.vml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image" Target="../media/image3.jpeg"/><Relationship Id="rId4" Type="http://schemas.openxmlformats.org/officeDocument/2006/relationships/oleObject" Target="../embeddings/oleObject53.bin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50.xml"/><Relationship Id="rId5" Type="http://schemas.openxmlformats.org/officeDocument/2006/relationships/oleObject" Target="../embeddings/oleObject54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55.bin"/><Relationship Id="rId1" Type="http://schemas.openxmlformats.org/officeDocument/2006/relationships/vmlDrawing" Target="../drawings/vmlDrawing26.v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56.bin"/><Relationship Id="rId1" Type="http://schemas.openxmlformats.org/officeDocument/2006/relationships/vmlDrawing" Target="../drawings/vmlDrawing27.v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7.bin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2.xml"/><Relationship Id="rId5" Type="http://schemas.openxmlformats.org/officeDocument/2006/relationships/oleObject" Target="../embeddings/oleObject58.bin"/></Relationships>
</file>

<file path=ppt/slides/_rels/slide56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61.bin"/><Relationship Id="rId4" Type="http://schemas.openxmlformats.org/officeDocument/2006/relationships/oleObject" Target="../embeddings/oleObject59.bin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3.xml"/><Relationship Id="rId5" Type="http://schemas.openxmlformats.org/officeDocument/2006/relationships/oleObject" Target="../embeddings/oleObject60.bin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2.bin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4.xml"/><Relationship Id="rId5" Type="http://schemas.openxmlformats.org/officeDocument/2006/relationships/oleObject" Target="../embeddings/oleObject63.bin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4.bin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5.xml"/></Relationships>
</file>

<file path=ppt/slides/_rels/slide59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67.bin"/><Relationship Id="rId4" Type="http://schemas.openxmlformats.org/officeDocument/2006/relationships/oleObject" Target="../embeddings/oleObject65.bin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6.xml"/><Relationship Id="rId5" Type="http://schemas.openxmlformats.org/officeDocument/2006/relationships/oleObject" Target="../embeddings/oleObject66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68.bin"/><Relationship Id="rId1" Type="http://schemas.openxmlformats.org/officeDocument/2006/relationships/vmlDrawing" Target="../drawings/vmlDrawing33.v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71.bin"/><Relationship Id="rId4" Type="http://schemas.openxmlformats.org/officeDocument/2006/relationships/oleObject" Target="../embeddings/oleObject69.bin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8.xml"/><Relationship Id="rId5" Type="http://schemas.openxmlformats.org/officeDocument/2006/relationships/oleObject" Target="../embeddings/oleObject70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2.bin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0.xml"/><Relationship Id="rId5" Type="http://schemas.openxmlformats.org/officeDocument/2006/relationships/oleObject" Target="../embeddings/oleObject73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5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22300" y="20066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dirty="0">
                <a:solidFill>
                  <a:schemeClr val="tx2"/>
                </a:solidFill>
                <a:latin typeface="Comic Sans MS" pitchFamily="66" charset="0"/>
              </a:rPr>
              <a:t>Deviation from</a:t>
            </a:r>
            <a:br>
              <a:rPr lang="en-US" sz="72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7200" dirty="0">
                <a:solidFill>
                  <a:schemeClr val="tx2"/>
                </a:solidFill>
                <a:latin typeface="Comic Sans MS" pitchFamily="66" charset="0"/>
              </a:rPr>
              <a:t>the Mean</a:t>
            </a:r>
            <a:endParaRPr lang="en-US" sz="1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39863" y="381000"/>
            <a:ext cx="6316662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050" y="1447800"/>
            <a:ext cx="6896100" cy="3937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Fair Die: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E[ |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  <a:r>
              <a:rPr lang="en-US" sz="5400" baseline="-25000" dirty="0" smtClean="0">
                <a:solidFill>
                  <a:srgbClr val="008000"/>
                </a:solidFill>
              </a:rPr>
              <a:t>1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>
                <a:solidFill>
                  <a:srgbClr val="0000FF"/>
                </a:solidFill>
              </a:rPr>
              <a:t>|</a:t>
            </a:r>
            <a:r>
              <a:rPr lang="en-US" sz="5400" b="1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]</a:t>
            </a:r>
            <a:r>
              <a:rPr lang="en-US" sz="5400" dirty="0" smtClean="0"/>
              <a:t>  =  </a:t>
            </a:r>
            <a:r>
              <a:rPr lang="en-US" sz="5400" dirty="0" smtClean="0">
                <a:solidFill>
                  <a:srgbClr val="008000"/>
                </a:solidFill>
              </a:rPr>
              <a:t>1.5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Loaded Die: 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E[ |</a:t>
            </a:r>
            <a:r>
              <a:rPr lang="en-US" sz="5400" dirty="0" smtClean="0">
                <a:solidFill>
                  <a:srgbClr val="C00000"/>
                </a:solidFill>
              </a:rPr>
              <a:t>D</a:t>
            </a:r>
            <a:r>
              <a:rPr lang="en-US" sz="5400" baseline="-25000" dirty="0" smtClean="0">
                <a:solidFill>
                  <a:srgbClr val="C00000"/>
                </a:solidFill>
              </a:rPr>
              <a:t>2</a:t>
            </a:r>
            <a:r>
              <a:rPr lang="en-US" sz="5400" baseline="-250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>
                <a:solidFill>
                  <a:srgbClr val="0000FF"/>
                </a:solidFill>
              </a:rPr>
              <a:t>| ] </a:t>
            </a:r>
            <a:r>
              <a:rPr lang="en-US" sz="5400" dirty="0" smtClean="0"/>
              <a:t>  =  </a:t>
            </a:r>
            <a:r>
              <a:rPr lang="en-US" sz="5400" dirty="0" smtClean="0">
                <a:solidFill>
                  <a:schemeClr val="accent2"/>
                </a:solidFill>
              </a:rPr>
              <a:t>2.5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title"/>
          </p:nvPr>
        </p:nvSpPr>
        <p:spPr>
          <a:xfrm>
            <a:off x="1498600" y="167640"/>
            <a:ext cx="7150100" cy="10922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Dice have Different </a:t>
            </a:r>
            <a:r>
              <a:rPr lang="en-US" sz="3600" dirty="0" smtClean="0">
                <a:solidFill>
                  <a:schemeClr val="tx1"/>
                </a:solidFill>
              </a:rPr>
              <a:t>Deviations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76454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Giving Meaning to the Mean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1368425"/>
            <a:ext cx="8658225" cy="41306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smtClean="0"/>
              <a:t>The mean alone is not a good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predictor of </a:t>
            </a:r>
            <a:r>
              <a:rPr lang="en-US" sz="4400" smtClean="0">
                <a:solidFill>
                  <a:srgbClr val="0000FF"/>
                </a:solidFill>
              </a:rPr>
              <a:t>R</a:t>
            </a:r>
            <a:r>
              <a:rPr lang="en-US" sz="4400" smtClean="0"/>
              <a:t>’s behavior.  We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generally need more about its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distribution, especially probable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deviation from its mean.</a:t>
            </a:r>
            <a:endParaRPr lang="en-US" sz="4400" smtClean="0">
              <a:sym typeface="Symbol" pitchFamily="18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6210300" cy="901700"/>
          </a:xfrm>
        </p:spPr>
        <p:txBody>
          <a:bodyPr/>
          <a:lstStyle/>
          <a:p>
            <a:pPr eaLnBrk="1" hangingPunct="1"/>
            <a:r>
              <a:rPr lang="en-US" smtClean="0"/>
              <a:t>Two Distributions, Same Mean</a:t>
            </a:r>
          </a:p>
        </p:txBody>
      </p:sp>
      <p:grpSp>
        <p:nvGrpSpPr>
          <p:cNvPr id="35844" name="Group 13"/>
          <p:cNvGrpSpPr>
            <a:grpSpLocks/>
          </p:cNvGrpSpPr>
          <p:nvPr/>
        </p:nvGrpSpPr>
        <p:grpSpPr bwMode="auto">
          <a:xfrm>
            <a:off x="2628900" y="1816100"/>
            <a:ext cx="4291013" cy="1905000"/>
            <a:chOff x="1528" y="840"/>
            <a:chExt cx="2703" cy="1200"/>
          </a:xfrm>
        </p:grpSpPr>
        <p:sp>
          <p:nvSpPr>
            <p:cNvPr id="35852" name="Rectangle 5"/>
            <p:cNvSpPr>
              <a:spLocks noChangeArrowheads="1"/>
            </p:cNvSpPr>
            <p:nvPr/>
          </p:nvSpPr>
          <p:spPr bwMode="auto">
            <a:xfrm>
              <a:off x="1536" y="840"/>
              <a:ext cx="2688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" name="Freeform 6"/>
            <p:cNvSpPr>
              <a:spLocks/>
            </p:cNvSpPr>
            <p:nvPr/>
          </p:nvSpPr>
          <p:spPr bwMode="auto">
            <a:xfrm>
              <a:off x="1528" y="856"/>
              <a:ext cx="2703" cy="1168"/>
            </a:xfrm>
            <a:custGeom>
              <a:avLst/>
              <a:gdLst>
                <a:gd name="T0" fmla="*/ 23 w 2703"/>
                <a:gd name="T1" fmla="*/ 1144 h 1168"/>
                <a:gd name="T2" fmla="*/ 63 w 2703"/>
                <a:gd name="T3" fmla="*/ 1128 h 1168"/>
                <a:gd name="T4" fmla="*/ 399 w 2703"/>
                <a:gd name="T5" fmla="*/ 1000 h 1168"/>
                <a:gd name="T6" fmla="*/ 543 w 2703"/>
                <a:gd name="T7" fmla="*/ 184 h 1168"/>
                <a:gd name="T8" fmla="*/ 783 w 2703"/>
                <a:gd name="T9" fmla="*/ 184 h 1168"/>
                <a:gd name="T10" fmla="*/ 927 w 2703"/>
                <a:gd name="T11" fmla="*/ 904 h 1168"/>
                <a:gd name="T12" fmla="*/ 1599 w 2703"/>
                <a:gd name="T13" fmla="*/ 1048 h 1168"/>
                <a:gd name="T14" fmla="*/ 1935 w 2703"/>
                <a:gd name="T15" fmla="*/ 184 h 1168"/>
                <a:gd name="T16" fmla="*/ 2127 w 2703"/>
                <a:gd name="T17" fmla="*/ 136 h 1168"/>
                <a:gd name="T18" fmla="*/ 2271 w 2703"/>
                <a:gd name="T19" fmla="*/ 1000 h 1168"/>
                <a:gd name="T20" fmla="*/ 2703 w 2703"/>
                <a:gd name="T21" fmla="*/ 1144 h 11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03"/>
                <a:gd name="T34" fmla="*/ 0 h 1168"/>
                <a:gd name="T35" fmla="*/ 2703 w 2703"/>
                <a:gd name="T36" fmla="*/ 1168 h 11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03" h="1168">
                  <a:moveTo>
                    <a:pt x="23" y="1144"/>
                  </a:moveTo>
                  <a:cubicBezTo>
                    <a:pt x="30" y="1141"/>
                    <a:pt x="0" y="1152"/>
                    <a:pt x="63" y="1128"/>
                  </a:cubicBezTo>
                  <a:cubicBezTo>
                    <a:pt x="126" y="1104"/>
                    <a:pt x="319" y="1157"/>
                    <a:pt x="399" y="1000"/>
                  </a:cubicBezTo>
                  <a:cubicBezTo>
                    <a:pt x="479" y="843"/>
                    <a:pt x="479" y="320"/>
                    <a:pt x="543" y="184"/>
                  </a:cubicBezTo>
                  <a:cubicBezTo>
                    <a:pt x="607" y="48"/>
                    <a:pt x="719" y="64"/>
                    <a:pt x="783" y="184"/>
                  </a:cubicBezTo>
                  <a:cubicBezTo>
                    <a:pt x="847" y="304"/>
                    <a:pt x="791" y="760"/>
                    <a:pt x="927" y="904"/>
                  </a:cubicBezTo>
                  <a:cubicBezTo>
                    <a:pt x="1063" y="1048"/>
                    <a:pt x="1431" y="1168"/>
                    <a:pt x="1599" y="1048"/>
                  </a:cubicBezTo>
                  <a:cubicBezTo>
                    <a:pt x="1767" y="928"/>
                    <a:pt x="1847" y="336"/>
                    <a:pt x="1935" y="184"/>
                  </a:cubicBezTo>
                  <a:cubicBezTo>
                    <a:pt x="2023" y="32"/>
                    <a:pt x="2071" y="0"/>
                    <a:pt x="2127" y="136"/>
                  </a:cubicBezTo>
                  <a:cubicBezTo>
                    <a:pt x="2183" y="272"/>
                    <a:pt x="2175" y="832"/>
                    <a:pt x="2271" y="1000"/>
                  </a:cubicBezTo>
                  <a:cubicBezTo>
                    <a:pt x="2367" y="1168"/>
                    <a:pt x="2631" y="1120"/>
                    <a:pt x="2703" y="1144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4" name="Line 9"/>
            <p:cNvSpPr>
              <a:spLocks noChangeShapeType="1"/>
            </p:cNvSpPr>
            <p:nvPr/>
          </p:nvSpPr>
          <p:spPr bwMode="auto">
            <a:xfrm>
              <a:off x="2880" y="840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45" name="Group 15"/>
          <p:cNvGrpSpPr>
            <a:grpSpLocks/>
          </p:cNvGrpSpPr>
          <p:nvPr/>
        </p:nvGrpSpPr>
        <p:grpSpPr bwMode="auto">
          <a:xfrm>
            <a:off x="2627313" y="3683000"/>
            <a:ext cx="4294187" cy="2057400"/>
            <a:chOff x="1527" y="2016"/>
            <a:chExt cx="2705" cy="1296"/>
          </a:xfrm>
        </p:grpSpPr>
        <p:sp>
          <p:nvSpPr>
            <p:cNvPr id="35849" name="Rectangle 7"/>
            <p:cNvSpPr>
              <a:spLocks noChangeArrowheads="1"/>
            </p:cNvSpPr>
            <p:nvPr/>
          </p:nvSpPr>
          <p:spPr bwMode="auto">
            <a:xfrm>
              <a:off x="1536" y="2064"/>
              <a:ext cx="2688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Freeform 8"/>
            <p:cNvSpPr>
              <a:spLocks/>
            </p:cNvSpPr>
            <p:nvPr/>
          </p:nvSpPr>
          <p:spPr bwMode="auto">
            <a:xfrm>
              <a:off x="1527" y="2016"/>
              <a:ext cx="2705" cy="1187"/>
            </a:xfrm>
            <a:custGeom>
              <a:avLst/>
              <a:gdLst>
                <a:gd name="T0" fmla="*/ 0 w 2705"/>
                <a:gd name="T1" fmla="*/ 1144 h 1187"/>
                <a:gd name="T2" fmla="*/ 242 w 2705"/>
                <a:gd name="T3" fmla="*/ 1144 h 1187"/>
                <a:gd name="T4" fmla="*/ 1010 w 2705"/>
                <a:gd name="T5" fmla="*/ 1024 h 1187"/>
                <a:gd name="T6" fmla="*/ 1242 w 2705"/>
                <a:gd name="T7" fmla="*/ 168 h 1187"/>
                <a:gd name="T8" fmla="*/ 1466 w 2705"/>
                <a:gd name="T9" fmla="*/ 136 h 1187"/>
                <a:gd name="T10" fmla="*/ 1778 w 2705"/>
                <a:gd name="T11" fmla="*/ 984 h 1187"/>
                <a:gd name="T12" fmla="*/ 2496 w 2705"/>
                <a:gd name="T13" fmla="*/ 1120 h 1187"/>
                <a:gd name="T14" fmla="*/ 2680 w 2705"/>
                <a:gd name="T15" fmla="*/ 1144 h 1187"/>
                <a:gd name="T16" fmla="*/ 2648 w 2705"/>
                <a:gd name="T17" fmla="*/ 1144 h 11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05"/>
                <a:gd name="T28" fmla="*/ 0 h 1187"/>
                <a:gd name="T29" fmla="*/ 2705 w 2705"/>
                <a:gd name="T30" fmla="*/ 1187 h 11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05" h="1187">
                  <a:moveTo>
                    <a:pt x="0" y="1144"/>
                  </a:moveTo>
                  <a:cubicBezTo>
                    <a:pt x="40" y="1143"/>
                    <a:pt x="74" y="1164"/>
                    <a:pt x="242" y="1144"/>
                  </a:cubicBezTo>
                  <a:cubicBezTo>
                    <a:pt x="410" y="1124"/>
                    <a:pt x="843" y="1187"/>
                    <a:pt x="1010" y="1024"/>
                  </a:cubicBezTo>
                  <a:cubicBezTo>
                    <a:pt x="1177" y="861"/>
                    <a:pt x="1166" y="316"/>
                    <a:pt x="1242" y="168"/>
                  </a:cubicBezTo>
                  <a:cubicBezTo>
                    <a:pt x="1318" y="20"/>
                    <a:pt x="1377" y="0"/>
                    <a:pt x="1466" y="136"/>
                  </a:cubicBezTo>
                  <a:cubicBezTo>
                    <a:pt x="1555" y="272"/>
                    <a:pt x="1606" y="820"/>
                    <a:pt x="1778" y="984"/>
                  </a:cubicBezTo>
                  <a:cubicBezTo>
                    <a:pt x="1950" y="1148"/>
                    <a:pt x="2346" y="1093"/>
                    <a:pt x="2496" y="1120"/>
                  </a:cubicBezTo>
                  <a:cubicBezTo>
                    <a:pt x="2646" y="1147"/>
                    <a:pt x="2655" y="1140"/>
                    <a:pt x="2680" y="1144"/>
                  </a:cubicBezTo>
                  <a:cubicBezTo>
                    <a:pt x="2705" y="1148"/>
                    <a:pt x="2655" y="1144"/>
                    <a:pt x="2648" y="1144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1" name="Line 10"/>
            <p:cNvSpPr>
              <a:spLocks noChangeShapeType="1"/>
            </p:cNvSpPr>
            <p:nvPr/>
          </p:nvSpPr>
          <p:spPr bwMode="auto">
            <a:xfrm>
              <a:off x="2880" y="2112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6" name="Text Box 12"/>
          <p:cNvSpPr txBox="1">
            <a:spLocks noChangeArrowheads="1"/>
          </p:cNvSpPr>
          <p:nvPr/>
        </p:nvSpPr>
        <p:spPr bwMode="auto">
          <a:xfrm>
            <a:off x="457200" y="3376613"/>
            <a:ext cx="20383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66" charset="0"/>
              </a:rPr>
              <a:t>Pr{R = x}</a:t>
            </a:r>
          </a:p>
        </p:txBody>
      </p:sp>
      <p:sp>
        <p:nvSpPr>
          <p:cNvPr id="35847" name="Text Box 18"/>
          <p:cNvSpPr txBox="1">
            <a:spLocks noChangeArrowheads="1"/>
          </p:cNvSpPr>
          <p:nvPr/>
        </p:nvSpPr>
        <p:spPr bwMode="auto">
          <a:xfrm>
            <a:off x="3971925" y="5668963"/>
            <a:ext cx="4841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x</a:t>
            </a:r>
          </a:p>
        </p:txBody>
      </p:sp>
      <p:sp>
        <p:nvSpPr>
          <p:cNvPr id="35848" name="Line 19"/>
          <p:cNvSpPr>
            <a:spLocks noChangeShapeType="1"/>
          </p:cNvSpPr>
          <p:nvPr/>
        </p:nvSpPr>
        <p:spPr bwMode="auto">
          <a:xfrm>
            <a:off x="4381500" y="6083300"/>
            <a:ext cx="1130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279400"/>
            <a:ext cx="6172200" cy="1219200"/>
          </a:xfrm>
        </p:spPr>
        <p:txBody>
          <a:bodyPr/>
          <a:lstStyle/>
          <a:p>
            <a:pPr eaLnBrk="1" hangingPunct="1"/>
            <a:r>
              <a:rPr lang="en-US" sz="4000" smtClean="0"/>
              <a:t>IQ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0238"/>
            <a:ext cx="7937500" cy="3009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smtClean="0"/>
              <a:t>Average IQ ::= 100</a:t>
            </a:r>
          </a:p>
          <a:p>
            <a:pPr eaLnBrk="1" hangingPunct="1">
              <a:buFontTx/>
              <a:buNone/>
            </a:pPr>
            <a:r>
              <a:rPr lang="en-US" sz="4400" i="1" smtClean="0">
                <a:solidFill>
                  <a:srgbClr val="0000FF"/>
                </a:solidFill>
              </a:rPr>
              <a:t>QUICKIE:</a:t>
            </a:r>
            <a:r>
              <a:rPr lang="en-US" sz="4400" smtClean="0"/>
              <a:t> What fraction of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 people can have an IQ </a:t>
            </a:r>
            <a:r>
              <a:rPr lang="en-US" sz="4400" smtClean="0">
                <a:cs typeface="Times New Roman" pitchFamily="18" charset="0"/>
              </a:rPr>
              <a:t>≥</a:t>
            </a:r>
            <a:r>
              <a:rPr lang="en-US" sz="4400" smtClean="0"/>
              <a:t> 200?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612900"/>
            <a:ext cx="8718550" cy="34925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i="1" smtClean="0">
                <a:solidFill>
                  <a:srgbClr val="0000FF"/>
                </a:solidFill>
              </a:rPr>
              <a:t>At most</a:t>
            </a:r>
            <a:r>
              <a:rPr lang="en-US" sz="4800" smtClean="0">
                <a:solidFill>
                  <a:srgbClr val="0000FF"/>
                </a:solidFill>
              </a:rPr>
              <a:t>  1/2 the people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smtClean="0">
                <a:solidFill>
                  <a:srgbClr val="0000FF"/>
                </a:solidFill>
              </a:rPr>
              <a:t>       have IQ </a:t>
            </a:r>
            <a:r>
              <a:rPr lang="en-US" sz="4800" smtClean="0">
                <a:solidFill>
                  <a:srgbClr val="0000FF"/>
                </a:solidFill>
                <a:latin typeface="cmsy10" pitchFamily="34" charset="0"/>
              </a:rPr>
              <a:t>¸ </a:t>
            </a:r>
            <a:r>
              <a:rPr lang="en-US" sz="4800" smtClean="0">
                <a:solidFill>
                  <a:srgbClr val="0000FF"/>
                </a:solidFill>
              </a:rPr>
              <a:t>200.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smtClean="0"/>
              <a:t>Otherwise,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smtClean="0"/>
              <a:t>average IQ &gt; (1/2)</a:t>
            </a:r>
            <a:r>
              <a:rPr lang="en-US" sz="4800" smtClean="0">
                <a:latin typeface="cmsy10" pitchFamily="34" charset="0"/>
              </a:rPr>
              <a:t>¢</a:t>
            </a:r>
            <a:r>
              <a:rPr lang="en-US" sz="4800" smtClean="0"/>
              <a:t>200 = 100</a:t>
            </a:r>
            <a:endParaRPr lang="en-US" sz="6000" smtClean="0">
              <a:solidFill>
                <a:srgbClr val="008000"/>
              </a:solidFill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IQ Higher than 200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200900" cy="1219200"/>
          </a:xfrm>
        </p:spPr>
        <p:txBody>
          <a:bodyPr/>
          <a:lstStyle/>
          <a:p>
            <a:pPr eaLnBrk="1" hangingPunct="1"/>
            <a:r>
              <a:rPr lang="en-US" sz="4400" smtClean="0"/>
              <a:t>Example: IQ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333500"/>
            <a:ext cx="8489950" cy="4191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IQ measure was constructed so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that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n-US" sz="4800" dirty="0" smtClean="0"/>
              <a:t>average IQ = </a:t>
            </a:r>
            <a:r>
              <a:rPr lang="en-US" sz="4800" dirty="0" smtClean="0">
                <a:solidFill>
                  <a:srgbClr val="0000FF"/>
                </a:solidFill>
              </a:rPr>
              <a:t>100</a:t>
            </a:r>
            <a:r>
              <a:rPr lang="en-US" sz="4800" dirty="0" smtClean="0"/>
              <a:t>.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What fraction of the people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can </a:t>
            </a:r>
            <a:r>
              <a:rPr lang="en-US" sz="4400" dirty="0" smtClean="0">
                <a:solidFill>
                  <a:srgbClr val="7030A0"/>
                </a:solidFill>
              </a:rPr>
              <a:t>possibly</a:t>
            </a:r>
            <a:r>
              <a:rPr lang="en-US" sz="4400" dirty="0" smtClean="0"/>
              <a:t> have an IQ </a:t>
            </a:r>
            <a:r>
              <a:rPr lang="en-US" sz="4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300</a:t>
            </a:r>
            <a:r>
              <a:rPr lang="en-US" sz="4400" dirty="0" smtClean="0"/>
              <a:t>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IQ Higher than 300?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46250"/>
            <a:ext cx="81661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Fraction</a:t>
            </a:r>
            <a:r>
              <a:rPr lang="en-US" sz="4800" b="1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b="1" i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with IQ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adds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300f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to average,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so </a:t>
            </a:r>
            <a:r>
              <a:rPr lang="en-US" sz="4800" dirty="0" smtClean="0">
                <a:solidFill>
                  <a:srgbClr val="0000FF"/>
                </a:solidFill>
              </a:rPr>
              <a:t>100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err="1" smtClean="0"/>
              <a:t>avg</a:t>
            </a:r>
            <a:r>
              <a:rPr lang="en-US" sz="4800" dirty="0" smtClean="0"/>
              <a:t> IQ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300f:</a:t>
            </a:r>
            <a:r>
              <a:rPr lang="en-US" sz="4800" b="1" i="1" dirty="0" smtClean="0">
                <a:solidFill>
                  <a:srgbClr val="0000FF"/>
                </a:solidFill>
              </a:rPr>
              <a:t> </a:t>
            </a:r>
            <a:r>
              <a:rPr lang="en-US" sz="4800" i="1" dirty="0" smtClean="0">
                <a:solidFill>
                  <a:srgbClr val="0000FF"/>
                </a:solidFill>
              </a:rPr>
              <a:t> </a:t>
            </a:r>
            <a:endParaRPr lang="en-US" sz="4800" i="1" dirty="0" smtClean="0"/>
          </a:p>
          <a:p>
            <a:pPr algn="ctr" eaLnBrk="1" hangingPunct="1">
              <a:buFontTx/>
              <a:buNone/>
            </a:pPr>
            <a:r>
              <a:rPr lang="en-US" sz="6000" dirty="0" err="1" smtClean="0">
                <a:solidFill>
                  <a:srgbClr val="0000FF"/>
                </a:solidFill>
              </a:rPr>
              <a:t>f</a:t>
            </a:r>
            <a:r>
              <a:rPr lang="en-US" sz="6000" b="1" dirty="0" smtClean="0">
                <a:solidFill>
                  <a:srgbClr val="0000FF"/>
                </a:solidFill>
              </a:rPr>
              <a:t>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6000" b="1" dirty="0" smtClean="0"/>
              <a:t>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100/300</a:t>
            </a:r>
            <a:r>
              <a:rPr lang="en-US" sz="6000" dirty="0" smtClean="0"/>
              <a:t> </a:t>
            </a:r>
            <a:r>
              <a:rPr lang="en-US" sz="6000" b="1" dirty="0" smtClean="0"/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b="1" dirty="0" smtClean="0">
                <a:solidFill>
                  <a:srgbClr val="FF6600"/>
                </a:solidFill>
              </a:rPr>
              <a:t>1/3</a:t>
            </a:r>
            <a:endParaRPr lang="en-US" sz="6000" dirty="0" smtClean="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473200"/>
            <a:ext cx="7213600" cy="1930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At most </a:t>
            </a:r>
            <a:r>
              <a:rPr lang="en-US" sz="5400" dirty="0" smtClean="0">
                <a:solidFill>
                  <a:srgbClr val="FF6600"/>
                </a:solidFill>
              </a:rPr>
              <a:t>1/3</a:t>
            </a:r>
            <a:r>
              <a:rPr lang="en-US" sz="5400" dirty="0" smtClean="0"/>
              <a:t> of people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have IQ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cs typeface="Times New Roman" pitchFamily="18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300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74650" y="3394075"/>
          <a:ext cx="8289925" cy="1944688"/>
        </p:xfrm>
        <a:graphic>
          <a:graphicData uri="http://schemas.openxmlformats.org/presentationml/2006/ole">
            <p:oleObj spid="_x0000_s2050" name="Equation" r:id="rId4" imgW="1638000" imgH="393480" progId="Equation.DSMT4">
              <p:embed/>
            </p:oleObj>
          </a:graphicData>
        </a:graphic>
      </p:graphicFrame>
      <p:sp>
        <p:nvSpPr>
          <p:cNvPr id="2053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smtClean="0"/>
              <a:t>IQ Higher than 300?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473200"/>
            <a:ext cx="4318000" cy="1003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6000" smtClean="0"/>
              <a:t>In general,</a:t>
            </a:r>
          </a:p>
        </p:txBody>
      </p:sp>
      <p:sp>
        <p:nvSpPr>
          <p:cNvPr id="3077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Higher than </a:t>
            </a:r>
            <a:r>
              <a:rPr lang="en-US" sz="4400" dirty="0" smtClean="0">
                <a:solidFill>
                  <a:srgbClr val="7030A0"/>
                </a:solidFill>
              </a:rPr>
              <a:t>x</a:t>
            </a:r>
            <a:r>
              <a:rPr lang="en-US" sz="4400" dirty="0" smtClean="0"/>
              <a:t>?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09575" y="2173288"/>
          <a:ext cx="8280400" cy="2730500"/>
        </p:xfrm>
        <a:graphic>
          <a:graphicData uri="http://schemas.openxmlformats.org/presentationml/2006/ole">
            <p:oleObj spid="_x0000_s3074" name="Equation" r:id="rId4" imgW="1193760" imgH="39348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IQ Higher than </a:t>
            </a:r>
            <a:r>
              <a:rPr lang="en-US" sz="4400" dirty="0" smtClean="0">
                <a:solidFill>
                  <a:srgbClr val="7030A0"/>
                </a:solidFill>
              </a:rPr>
              <a:t>x</a:t>
            </a:r>
            <a:r>
              <a:rPr lang="en-US" sz="4400" dirty="0" smtClean="0"/>
              <a:t>?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587500"/>
            <a:ext cx="8559800" cy="368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Besides mean = 100,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we used only one fact about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 distribution  of IQ: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IQ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is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always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nonnegative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0550" y="2311400"/>
            <a:ext cx="7653338" cy="2146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smtClean="0"/>
              <a:t>Toss </a:t>
            </a:r>
            <a:r>
              <a:rPr lang="en-US" sz="4800" smtClean="0">
                <a:solidFill>
                  <a:srgbClr val="008000"/>
                </a:solidFill>
              </a:rPr>
              <a:t>101</a:t>
            </a:r>
            <a:r>
              <a:rPr lang="en-US" sz="4800" smtClean="0"/>
              <a:t> fair coins.</a:t>
            </a:r>
          </a:p>
          <a:p>
            <a:pPr eaLnBrk="1" hangingPunct="1">
              <a:buFontTx/>
              <a:buNone/>
            </a:pPr>
            <a:r>
              <a:rPr lang="en-US" sz="4800" smtClean="0"/>
              <a:t>E[#Heads] = </a:t>
            </a:r>
            <a:r>
              <a:rPr lang="en-US" sz="4800" smtClean="0">
                <a:solidFill>
                  <a:srgbClr val="008000"/>
                </a:solidFill>
              </a:rPr>
              <a:t>50.5</a:t>
            </a:r>
            <a:endParaRPr lang="en-US" sz="4400" smtClean="0">
              <a:solidFill>
                <a:srgbClr val="008000"/>
              </a:solidFill>
            </a:endParaRPr>
          </a:p>
        </p:txBody>
      </p:sp>
      <p:pic>
        <p:nvPicPr>
          <p:cNvPr id="26629" name="Picture 9" descr="penny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788150" y="2387600"/>
            <a:ext cx="1222375" cy="1143000"/>
          </a:xfr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341438" y="2297113"/>
          <a:ext cx="6524625" cy="2552700"/>
        </p:xfrm>
        <a:graphic>
          <a:graphicData uri="http://schemas.openxmlformats.org/presentationml/2006/ole">
            <p:oleObj spid="_x0000_s4098" name="Equation" r:id="rId4" imgW="1168400" imgH="457200" progId="Equation.DSMT4">
              <p:embed/>
            </p:oleObj>
          </a:graphicData>
        </a:graphic>
      </p:graphicFrame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4025900" cy="1104900"/>
          </a:xfrm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Markov Bound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410" y="1366520"/>
            <a:ext cx="8223250" cy="9779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5400" dirty="0" smtClean="0"/>
              <a:t>If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0000FF"/>
                </a:solidFill>
              </a:rPr>
              <a:t>nonnegative</a:t>
            </a:r>
            <a:r>
              <a:rPr lang="en-US" sz="5400" dirty="0" smtClean="0"/>
              <a:t>, then</a:t>
            </a:r>
          </a:p>
        </p:txBody>
      </p:sp>
      <p:sp>
        <p:nvSpPr>
          <p:cNvPr id="714757" name="Rectangle 5"/>
          <p:cNvSpPr>
            <a:spLocks noChangeArrowheads="1"/>
          </p:cNvSpPr>
          <p:nvPr/>
        </p:nvSpPr>
        <p:spPr bwMode="auto">
          <a:xfrm>
            <a:off x="1239454" y="2357707"/>
            <a:ext cx="6769052" cy="2482224"/>
          </a:xfrm>
          <a:prstGeom prst="rect">
            <a:avLst/>
          </a:prstGeom>
          <a:noFill/>
          <a:ln w="38100">
            <a:solidFill>
              <a:srgbClr val="FF00FF"/>
            </a:solidFill>
            <a:prstDash val="solid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719246" y="4978400"/>
            <a:ext cx="517945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600" dirty="0">
                <a:latin typeface="Comic Sans MS" pitchFamily="66" charset="0"/>
              </a:rPr>
              <a:t>for </a:t>
            </a:r>
            <a:r>
              <a:rPr lang="en-US" sz="6600" dirty="0" err="1">
                <a:solidFill>
                  <a:srgbClr val="7030A0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E[R]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sym typeface="Symbol" pitchFamily="18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7" grpId="0" animBg="1"/>
      <p:bldP spid="410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3302000"/>
            <a:ext cx="8242300" cy="3213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(let </a:t>
            </a:r>
            <a:r>
              <a:rPr lang="en-US" sz="4800" dirty="0" err="1" smtClean="0">
                <a:solidFill>
                  <a:srgbClr val="0000FF"/>
                </a:solidFill>
              </a:rPr>
              <a:t>x</a:t>
            </a:r>
            <a:r>
              <a:rPr lang="en-US" sz="4800" dirty="0" smtClean="0">
                <a:solidFill>
                  <a:srgbClr val="0000FF"/>
                </a:solidFill>
              </a:rPr>
              <a:t> = </a:t>
            </a:r>
            <a:r>
              <a:rPr lang="en-US" sz="4800" dirty="0" err="1" smtClean="0">
                <a:solidFill>
                  <a:srgbClr val="0000FF"/>
                </a:solidFill>
              </a:rPr>
              <a:t>c</a:t>
            </a:r>
            <a:r>
              <a:rPr lang="en-US" sz="4800" dirty="0" err="1" smtClean="0">
                <a:cs typeface="Times New Roman" pitchFamily="18" charset="0"/>
              </a:rPr>
              <a:t>·</a:t>
            </a:r>
            <a:r>
              <a:rPr lang="en-US" sz="4800" dirty="0" err="1" smtClean="0">
                <a:solidFill>
                  <a:srgbClr val="0000FF"/>
                </a:solidFill>
              </a:rPr>
              <a:t>E[R</a:t>
            </a:r>
            <a:r>
              <a:rPr lang="en-US" sz="4800" dirty="0" smtClean="0">
                <a:solidFill>
                  <a:srgbClr val="0000FF"/>
                </a:solidFill>
              </a:rPr>
              <a:t>] </a:t>
            </a:r>
            <a:r>
              <a:rPr lang="en-US" sz="4800" dirty="0" smtClean="0"/>
              <a:t>in previous)</a:t>
            </a:r>
          </a:p>
          <a:p>
            <a:pPr algn="ctr" eaLnBrk="1" hangingPunct="1">
              <a:buFontTx/>
              <a:buNone/>
            </a:pPr>
            <a:r>
              <a:rPr lang="en-US" sz="4800" dirty="0" err="1" smtClean="0"/>
              <a:t>Pr{deviates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</a:rPr>
              <a:t>3</a:t>
            </a:r>
            <a:r>
              <a:rPr lang="en-US" sz="4800" dirty="0" smtClean="0"/>
              <a:t> </a:t>
            </a:r>
            <a:r>
              <a:rPr lang="en-US" sz="4800" dirty="0" smtClean="0">
                <a:cs typeface="Times New Roman" pitchFamily="18" charset="0"/>
              </a:rPr>
              <a:t>·</a:t>
            </a:r>
            <a:r>
              <a:rPr lang="en-US" sz="4800" dirty="0" smtClean="0"/>
              <a:t> expected}</a:t>
            </a:r>
          </a:p>
          <a:p>
            <a:pPr algn="ctr" eaLnBrk="1" hangingPunct="1">
              <a:buFontTx/>
              <a:buNone/>
            </a:pP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≤</a:t>
            </a:r>
            <a:r>
              <a:rPr lang="en-US" sz="6600" dirty="0" smtClean="0"/>
              <a:t>  </a:t>
            </a:r>
            <a:r>
              <a:rPr lang="en-US" sz="6600" dirty="0" smtClean="0">
                <a:solidFill>
                  <a:srgbClr val="008000"/>
                </a:solidFill>
              </a:rPr>
              <a:t>1/3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055813" y="1274763"/>
          <a:ext cx="5027612" cy="1951037"/>
        </p:xfrm>
        <a:graphic>
          <a:graphicData uri="http://schemas.openxmlformats.org/presentationml/2006/ole">
            <p:oleObj spid="_x0000_s5122" name="Equation" r:id="rId4" imgW="1054100" imgH="419100" progId="Equation.DSMT4">
              <p:embed/>
            </p:oleObj>
          </a:graphicData>
        </a:graphic>
      </p:graphicFrame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7642225" cy="1266825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Markov Bound (Alternate Form)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1463" y="1670050"/>
            <a:ext cx="5994400" cy="34290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Weak</a:t>
            </a:r>
          </a:p>
          <a:p>
            <a:pPr eaLnBrk="1" hangingPunct="1"/>
            <a:r>
              <a:rPr lang="en-US" sz="6000" dirty="0" smtClean="0"/>
              <a:t>Obvious</a:t>
            </a:r>
          </a:p>
          <a:p>
            <a:pPr eaLnBrk="1" hangingPunct="1"/>
            <a:r>
              <a:rPr lang="en-US" sz="6000" dirty="0" smtClean="0"/>
              <a:t>Useful anyway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527300" y="304800"/>
            <a:ext cx="40259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4400">
              <a:latin typeface="Comic Sans MS" pitchFamily="66" charset="0"/>
            </a:endParaRPr>
          </a:p>
        </p:txBody>
      </p:sp>
      <p:sp>
        <p:nvSpPr>
          <p:cNvPr id="41989" name="Rectangle 8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4025900" cy="11049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Markov Bound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1285875" y="1814513"/>
            <a:ext cx="6575425" cy="320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600" dirty="0">
                <a:latin typeface="Comic Sans MS" pitchFamily="66" charset="0"/>
              </a:rPr>
              <a:t>At most</a:t>
            </a:r>
            <a:r>
              <a:rPr lang="en-US" sz="6600" dirty="0">
                <a:solidFill>
                  <a:srgbClr val="008000"/>
                </a:solidFill>
                <a:latin typeface="Comic Sans MS" pitchFamily="66" charset="0"/>
              </a:rPr>
              <a:t> 3/4 </a:t>
            </a:r>
            <a:r>
              <a:rPr lang="en-US" sz="6600" dirty="0">
                <a:latin typeface="Comic Sans MS" pitchFamily="66" charset="0"/>
              </a:rPr>
              <a:t>of</a:t>
            </a:r>
          </a:p>
          <a:p>
            <a:r>
              <a:rPr lang="en-US" sz="6600" dirty="0">
                <a:latin typeface="Comic Sans MS" pitchFamily="66" charset="0"/>
              </a:rPr>
              <a:t>population has</a:t>
            </a:r>
            <a:endParaRPr lang="en-US" sz="6600" dirty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6600" dirty="0">
                <a:solidFill>
                  <a:srgbClr val="008000"/>
                </a:solidFill>
                <a:latin typeface="Comic Sans MS" pitchFamily="66" charset="0"/>
              </a:rPr>
              <a:t>IQ </a:t>
            </a:r>
            <a:r>
              <a:rPr lang="en-US" sz="72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6600" dirty="0">
                <a:solidFill>
                  <a:srgbClr val="008000"/>
                </a:solidFill>
                <a:latin typeface="Comic Sans MS" pitchFamily="66" charset="0"/>
              </a:rPr>
              <a:t> 50</a:t>
            </a:r>
            <a:r>
              <a:rPr lang="en-US" sz="6600" dirty="0">
                <a:latin typeface="Comic Sans MS" pitchFamily="66" charset="0"/>
              </a:rPr>
              <a:t>.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>
          <a:xfrm>
            <a:off x="1487488" y="296863"/>
            <a:ext cx="6534150" cy="1149350"/>
          </a:xfrm>
        </p:spPr>
        <p:txBody>
          <a:bodyPr/>
          <a:lstStyle/>
          <a:p>
            <a:pPr eaLnBrk="1" hangingPunct="1"/>
            <a:r>
              <a:rPr lang="en-US" sz="4400" i="1" smtClean="0">
                <a:solidFill>
                  <a:schemeClr val="tx1"/>
                </a:solidFill>
              </a:rPr>
              <a:t>Lower</a:t>
            </a:r>
            <a:r>
              <a:rPr lang="en-US" sz="4400" smtClean="0">
                <a:solidFill>
                  <a:schemeClr val="tx1"/>
                </a:solidFill>
              </a:rPr>
              <a:t> bounds on IQ</a:t>
            </a: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2527300" y="304800"/>
            <a:ext cx="40259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440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6090" y="1215221"/>
            <a:ext cx="8610600" cy="4432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Suppose we are </a:t>
            </a:r>
            <a:r>
              <a:rPr lang="en-US" sz="5400" dirty="0" smtClean="0">
                <a:solidFill>
                  <a:srgbClr val="7030A0"/>
                </a:solidFill>
              </a:rPr>
              <a:t>given</a:t>
            </a:r>
            <a:r>
              <a:rPr lang="en-US" sz="5400" dirty="0" smtClean="0"/>
              <a:t> that</a:t>
            </a:r>
            <a:r>
              <a:rPr lang="en-US" sz="5400" i="1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IQ is always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solidFill>
                  <a:srgbClr val="0000FF"/>
                </a:solidFill>
              </a:rPr>
              <a:t> 50</a:t>
            </a:r>
            <a:r>
              <a:rPr lang="en-US" sz="5400" dirty="0" smtClean="0"/>
              <a:t>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Get a better bound</a:t>
            </a:r>
            <a:r>
              <a:rPr lang="en-US" sz="5400" dirty="0" smtClean="0">
                <a:cs typeface="Times New Roman" pitchFamily="18" charset="0"/>
              </a:rPr>
              <a:t> using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(</a:t>
            </a:r>
            <a:r>
              <a:rPr lang="en-US" sz="5400" dirty="0" smtClean="0"/>
              <a:t>IQ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sym typeface="Euclid Symbol" pitchFamily="18" charset="2"/>
              </a:rPr>
              <a:t>– </a:t>
            </a:r>
            <a:r>
              <a:rPr lang="en-US" sz="5400" dirty="0" smtClean="0">
                <a:solidFill>
                  <a:srgbClr val="0000FF"/>
                </a:solidFill>
              </a:rPr>
              <a:t>50)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since this is now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/>
              <a:t> 0.</a:t>
            </a:r>
          </a:p>
        </p:txBody>
      </p:sp>
      <p:sp>
        <p:nvSpPr>
          <p:cNvPr id="45060" name="Rectangle 13"/>
          <p:cNvSpPr>
            <a:spLocks noGrp="1" noChangeArrowheads="1"/>
          </p:cNvSpPr>
          <p:nvPr>
            <p:ph type="title"/>
          </p:nvPr>
        </p:nvSpPr>
        <p:spPr>
          <a:xfrm>
            <a:off x="1612900" y="190500"/>
            <a:ext cx="7315200" cy="12573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300, again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2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3168" y="1390650"/>
            <a:ext cx="8129516" cy="319499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f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contributes (</a:t>
            </a:r>
            <a:r>
              <a:rPr lang="en-US" sz="4800" dirty="0" smtClean="0">
                <a:solidFill>
                  <a:srgbClr val="0000FF"/>
                </a:solidFill>
              </a:rPr>
              <a:t>300-50)</a:t>
            </a:r>
            <a:r>
              <a:rPr lang="en-US" sz="4800" dirty="0" smtClean="0">
                <a:solidFill>
                  <a:srgbClr val="008000"/>
                </a:solidFill>
              </a:rPr>
              <a:t>f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to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the average of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4800" dirty="0" smtClean="0"/>
              <a:t>IQ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-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5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0)</a:t>
            </a:r>
            <a:r>
              <a:rPr lang="en-US" sz="4800" dirty="0" smtClean="0"/>
              <a:t>, so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      50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E[</a:t>
            </a:r>
            <a:r>
              <a:rPr lang="en-US" sz="4800" dirty="0" smtClean="0"/>
              <a:t>IQ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-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5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0]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250</a:t>
            </a:r>
            <a:r>
              <a:rPr lang="en-US" sz="4800" b="1" dirty="0" smtClean="0">
                <a:solidFill>
                  <a:srgbClr val="008000"/>
                </a:solidFill>
              </a:rPr>
              <a:t>f</a:t>
            </a:r>
          </a:p>
          <a:p>
            <a:pPr algn="ctr" eaLnBrk="1" hangingPunct="1">
              <a:lnSpc>
                <a:spcPct val="11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f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50/250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FF6600"/>
                </a:solidFill>
              </a:rPr>
              <a:t>1/5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1612900" y="190500"/>
            <a:ext cx="7315200" cy="12573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300, again</a:t>
            </a:r>
          </a:p>
        </p:txBody>
      </p:sp>
      <p:sp>
        <p:nvSpPr>
          <p:cNvPr id="775174" name="Text Box 6"/>
          <p:cNvSpPr txBox="1">
            <a:spLocks noChangeArrowheads="1"/>
          </p:cNvSpPr>
          <p:nvPr/>
        </p:nvSpPr>
        <p:spPr bwMode="auto">
          <a:xfrm>
            <a:off x="474663" y="4729163"/>
            <a:ext cx="8177212" cy="1336675"/>
          </a:xfrm>
          <a:prstGeom prst="rect">
            <a:avLst/>
          </a:prstGeom>
          <a:noFill/>
          <a:ln w="25400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mic Sans MS" pitchFamily="66" charset="0"/>
              </a:rPr>
              <a:t>Better bound from Markov by</a:t>
            </a:r>
          </a:p>
          <a:p>
            <a:r>
              <a:rPr lang="en-US" b="1" dirty="0">
                <a:latin typeface="Comic Sans MS" pitchFamily="66" charset="0"/>
              </a:rPr>
              <a:t>shifting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b="1" dirty="0">
                <a:latin typeface="Comic Sans MS" pitchFamily="66" charset="0"/>
              </a:rPr>
              <a:t> to have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b="1" dirty="0">
                <a:latin typeface="Comic Sans MS" pitchFamily="66" charset="0"/>
              </a:rPr>
              <a:t> as minimum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7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0663" y="1243013"/>
            <a:ext cx="6251257" cy="2056447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5400" dirty="0" smtClean="0"/>
              <a:t>Pr{</a:t>
            </a:r>
            <a:r>
              <a:rPr lang="en-US" sz="5400" dirty="0" smtClean="0">
                <a:solidFill>
                  <a:srgbClr val="0000FF"/>
                </a:solidFill>
              </a:rPr>
              <a:t>|R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−µ</a:t>
            </a:r>
            <a:r>
              <a:rPr lang="en-US" sz="5400" dirty="0" smtClean="0">
                <a:solidFill>
                  <a:srgbClr val="0000FF"/>
                </a:solidFill>
              </a:rPr>
              <a:t>| </a:t>
            </a:r>
            <a:r>
              <a:rPr lang="en-US" sz="5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x</a:t>
            </a:r>
            <a:r>
              <a:rPr lang="en-US" sz="5400" dirty="0" smtClean="0"/>
              <a:t>}</a:t>
            </a:r>
          </a:p>
          <a:p>
            <a:pPr lvl="1" eaLnBrk="1" hangingPunct="1">
              <a:buFontTx/>
              <a:buNone/>
            </a:pP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5400" dirty="0" smtClean="0"/>
              <a:t> Pr{</a:t>
            </a:r>
            <a:r>
              <a:rPr lang="en-US" sz="5400" dirty="0" smtClean="0">
                <a:solidFill>
                  <a:srgbClr val="0000FF"/>
                </a:solidFill>
              </a:rPr>
              <a:t>(R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−µ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  <a:r>
              <a:rPr lang="en-US" sz="5400" baseline="30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x</a:t>
            </a:r>
            <a:r>
              <a:rPr lang="en-US" sz="5400" baseline="30000" dirty="0" smtClean="0">
                <a:solidFill>
                  <a:srgbClr val="7030A0"/>
                </a:solidFill>
              </a:rPr>
              <a:t>2</a:t>
            </a:r>
            <a:r>
              <a:rPr lang="en-US" sz="5400" dirty="0" smtClean="0"/>
              <a:t>}</a:t>
            </a:r>
          </a:p>
        </p:txBody>
      </p:sp>
      <p:graphicFrame>
        <p:nvGraphicFramePr>
          <p:cNvPr id="636933" name="Object 2"/>
          <p:cNvGraphicFramePr>
            <a:graphicFrameLocks noChangeAspect="1"/>
          </p:cNvGraphicFramePr>
          <p:nvPr/>
        </p:nvGraphicFramePr>
        <p:xfrm>
          <a:off x="2759075" y="3902075"/>
          <a:ext cx="4405313" cy="2136775"/>
        </p:xfrm>
        <a:graphic>
          <a:graphicData uri="http://schemas.openxmlformats.org/presentationml/2006/ole">
            <p:oleObj spid="_x0000_s6146" name="Equation" r:id="rId4" imgW="863280" imgH="419040" progId="Equation.DSMT4">
              <p:embed/>
            </p:oleObj>
          </a:graphicData>
        </a:graphic>
      </p:graphicFrame>
      <p:sp>
        <p:nvSpPr>
          <p:cNvPr id="636934" name="Text Box 6"/>
          <p:cNvSpPr txBox="1">
            <a:spLocks noChangeArrowheads="1"/>
          </p:cNvSpPr>
          <p:nvPr/>
        </p:nvSpPr>
        <p:spPr bwMode="auto">
          <a:xfrm>
            <a:off x="595313" y="3290888"/>
            <a:ext cx="3319462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by Markov:</a:t>
            </a:r>
          </a:p>
        </p:txBody>
      </p:sp>
      <p:sp>
        <p:nvSpPr>
          <p:cNvPr id="6150" name="Rectangle 8"/>
          <p:cNvSpPr>
            <a:spLocks noGrp="1" noChangeArrowheads="1"/>
          </p:cNvSpPr>
          <p:nvPr>
            <p:ph type="title"/>
          </p:nvPr>
        </p:nvSpPr>
        <p:spPr>
          <a:xfrm>
            <a:off x="1498600" y="99060"/>
            <a:ext cx="6723380" cy="96774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Improving the Markov Bound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81025" y="4876800"/>
            <a:ext cx="3600450" cy="1508125"/>
            <a:chOff x="366" y="3072"/>
            <a:chExt cx="2268" cy="950"/>
          </a:xfrm>
        </p:grpSpPr>
        <p:sp>
          <p:nvSpPr>
            <p:cNvPr id="6152" name="Text Box 9"/>
            <p:cNvSpPr txBox="1">
              <a:spLocks noChangeArrowheads="1"/>
            </p:cNvSpPr>
            <p:nvPr/>
          </p:nvSpPr>
          <p:spPr bwMode="auto">
            <a:xfrm>
              <a:off x="366" y="3542"/>
              <a:ext cx="226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FF00FF"/>
                  </a:solidFill>
                  <a:latin typeface="Comic Sans MS" pitchFamily="66" charset="0"/>
                </a:rPr>
                <a:t>variance </a:t>
              </a:r>
              <a:r>
                <a:rPr lang="en-US" sz="4400" dirty="0">
                  <a:latin typeface="Comic Sans MS" pitchFamily="66" charset="0"/>
                </a:rPr>
                <a:t>of</a:t>
              </a:r>
              <a:r>
                <a:rPr lang="en-US" sz="4400" dirty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 R</a:t>
              </a:r>
            </a:p>
          </p:txBody>
        </p:sp>
        <p:sp>
          <p:nvSpPr>
            <p:cNvPr id="6153" name="Freeform 10"/>
            <p:cNvSpPr>
              <a:spLocks/>
            </p:cNvSpPr>
            <p:nvPr/>
          </p:nvSpPr>
          <p:spPr bwMode="auto">
            <a:xfrm>
              <a:off x="1704" y="3072"/>
              <a:ext cx="632" cy="600"/>
            </a:xfrm>
            <a:custGeom>
              <a:avLst/>
              <a:gdLst>
                <a:gd name="T0" fmla="*/ 0 w 1136"/>
                <a:gd name="T1" fmla="*/ 888 h 888"/>
                <a:gd name="T2" fmla="*/ 968 w 1136"/>
                <a:gd name="T3" fmla="*/ 704 h 888"/>
                <a:gd name="T4" fmla="*/ 872 w 1136"/>
                <a:gd name="T5" fmla="*/ 488 h 888"/>
                <a:gd name="T6" fmla="*/ 1136 w 1136"/>
                <a:gd name="T7" fmla="*/ 0 h 8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6"/>
                <a:gd name="T13" fmla="*/ 0 h 888"/>
                <a:gd name="T14" fmla="*/ 1136 w 1136"/>
                <a:gd name="T15" fmla="*/ 888 h 8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6" h="888">
                  <a:moveTo>
                    <a:pt x="0" y="888"/>
                  </a:moveTo>
                  <a:cubicBezTo>
                    <a:pt x="411" y="829"/>
                    <a:pt x="823" y="771"/>
                    <a:pt x="968" y="704"/>
                  </a:cubicBezTo>
                  <a:cubicBezTo>
                    <a:pt x="1113" y="637"/>
                    <a:pt x="844" y="605"/>
                    <a:pt x="872" y="488"/>
                  </a:cubicBezTo>
                  <a:cubicBezTo>
                    <a:pt x="900" y="371"/>
                    <a:pt x="1018" y="185"/>
                    <a:pt x="1136" y="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Chebyshev Bound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63538" y="1120775"/>
          <a:ext cx="8485187" cy="2338388"/>
        </p:xfrm>
        <a:graphic>
          <a:graphicData uri="http://schemas.openxmlformats.org/presentationml/2006/ole">
            <p:oleObj spid="_x0000_s7170" name="Equation" r:id="rId4" imgW="1714500" imgH="43180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8856" y="3340280"/>
          <a:ext cx="7560228" cy="1430998"/>
        </p:xfrm>
        <a:graphic>
          <a:graphicData uri="http://schemas.openxmlformats.org/presentationml/2006/ole">
            <p:oleObj spid="_x0000_s7171" name="Equation" r:id="rId5" imgW="1409700" imgH="266700" progId="Equation.DSMT4">
              <p:embed/>
            </p:oleObj>
          </a:graphicData>
        </a:graphic>
      </p:graphicFrame>
      <p:graphicFrame>
        <p:nvGraphicFramePr>
          <p:cNvPr id="7174" name="Object 2"/>
          <p:cNvGraphicFramePr>
            <a:graphicFrameLocks noChangeAspect="1"/>
          </p:cNvGraphicFramePr>
          <p:nvPr/>
        </p:nvGraphicFramePr>
        <p:xfrm>
          <a:off x="2188881" y="4790275"/>
          <a:ext cx="5464175" cy="1398588"/>
        </p:xfrm>
        <a:graphic>
          <a:graphicData uri="http://schemas.openxmlformats.org/presentationml/2006/ole">
            <p:oleObj spid="_x0000_s7174" name="Equation" r:id="rId6" imgW="990360" imgH="25380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400425" y="1315821"/>
            <a:ext cx="8546222" cy="2111592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p:sp useBgFill="1">
        <p:nvSpPr>
          <p:cNvPr id="7" name="TextBox 6"/>
          <p:cNvSpPr txBox="1"/>
          <p:nvPr/>
        </p:nvSpPr>
        <p:spPr>
          <a:xfrm>
            <a:off x="7539441" y="2368477"/>
            <a:ext cx="503389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  <a:latin typeface="Comic Sans MS"/>
                <a:cs typeface="Comic Sans MS"/>
              </a:rPr>
              <a:t>2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Chebyshev Bound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63538" y="1120775"/>
          <a:ext cx="8485187" cy="2338388"/>
        </p:xfrm>
        <a:graphic>
          <a:graphicData uri="http://schemas.openxmlformats.org/presentationml/2006/ole">
            <p:oleObj spid="_x0000_s408578" name="Equation" r:id="rId4" imgW="1714500" imgH="43180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8856" y="3340280"/>
          <a:ext cx="7560228" cy="1430998"/>
        </p:xfrm>
        <a:graphic>
          <a:graphicData uri="http://schemas.openxmlformats.org/presentationml/2006/ole">
            <p:oleObj spid="_x0000_s408579" name="Equation" r:id="rId5" imgW="1409700" imgH="266700" progId="Equation.DSMT4">
              <p:embed/>
            </p:oleObj>
          </a:graphicData>
        </a:graphic>
      </p:graphicFrame>
      <p:graphicFrame>
        <p:nvGraphicFramePr>
          <p:cNvPr id="7174" name="Object 2"/>
          <p:cNvGraphicFramePr>
            <a:graphicFrameLocks noChangeAspect="1"/>
          </p:cNvGraphicFramePr>
          <p:nvPr/>
        </p:nvGraphicFramePr>
        <p:xfrm>
          <a:off x="2188881" y="4790275"/>
          <a:ext cx="5464175" cy="1398588"/>
        </p:xfrm>
        <a:graphic>
          <a:graphicData uri="http://schemas.openxmlformats.org/presentationml/2006/ole">
            <p:oleObj spid="_x0000_s408580" name="Equation" r:id="rId6" imgW="990360" imgH="25380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400425" y="1315821"/>
            <a:ext cx="8546222" cy="2111592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7468399" y="2419139"/>
            <a:ext cx="554335" cy="574545"/>
          </a:xfrm>
          <a:prstGeom prst="ellipse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918970" y="144780"/>
            <a:ext cx="5342890" cy="952500"/>
          </a:xfrm>
        </p:spPr>
        <p:txBody>
          <a:bodyPr/>
          <a:lstStyle/>
          <a:p>
            <a:pPr marL="342900" indent="-342900"/>
            <a:r>
              <a:rPr lang="en-US" sz="4000" dirty="0" smtClean="0">
                <a:latin typeface="Comic Sans MS" pitchFamily="66" charset="0"/>
              </a:rPr>
              <a:t>Standard Deviation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811338" y="1289050"/>
          <a:ext cx="5464175" cy="1398588"/>
        </p:xfrm>
        <a:graphic>
          <a:graphicData uri="http://schemas.openxmlformats.org/presentationml/2006/ole">
            <p:oleObj spid="_x0000_s8194" name="Equation" r:id="rId4" imgW="990360" imgH="253800" progId="Equation.DSMT4">
              <p:embed/>
            </p:oleObj>
          </a:graphicData>
        </a:graphic>
      </p:graphicFrame>
      <p:graphicFrame>
        <p:nvGraphicFramePr>
          <p:cNvPr id="8196" name="Object 2"/>
          <p:cNvGraphicFramePr>
            <a:graphicFrameLocks noChangeAspect="1"/>
          </p:cNvGraphicFramePr>
          <p:nvPr/>
        </p:nvGraphicFramePr>
        <p:xfrm>
          <a:off x="668691" y="2895600"/>
          <a:ext cx="7293555" cy="2439988"/>
        </p:xfrm>
        <a:graphic>
          <a:graphicData uri="http://schemas.openxmlformats.org/presentationml/2006/ole">
            <p:oleObj spid="_x0000_s8196" name="Equation" r:id="rId5" imgW="1409700" imgH="4318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698625"/>
            <a:ext cx="8553450" cy="29098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7030A0"/>
                </a:solidFill>
              </a:rPr>
              <a:t>exactly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50.5</a:t>
            </a:r>
            <a:r>
              <a:rPr lang="en-US" sz="4800" dirty="0" smtClean="0"/>
              <a:t> Heads} = ?</a:t>
            </a:r>
            <a:endParaRPr lang="en-US" sz="48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7030A0"/>
                </a:solidFill>
              </a:rPr>
              <a:t>exactly</a:t>
            </a:r>
            <a:r>
              <a:rPr lang="en-US" sz="4800" i="1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50</a:t>
            </a:r>
            <a:r>
              <a:rPr lang="en-US" sz="4800" dirty="0" smtClean="0"/>
              <a:t> Heads}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  <a:sym typeface="Symbol" pitchFamily="18" charset="2"/>
              </a:rPr>
              <a:t> 1/13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0000FF"/>
                </a:solidFill>
              </a:rPr>
              <a:t>50.5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/>
              <a:t> Heads}     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  <a:sym typeface="Symbol" pitchFamily="18" charset="2"/>
              </a:rPr>
              <a:t> 1/7</a:t>
            </a:r>
            <a:endParaRPr lang="en-US" sz="4800" dirty="0" smtClean="0">
              <a:solidFill>
                <a:srgbClr val="0000FF"/>
              </a:solidFill>
            </a:endParaRPr>
          </a:p>
        </p:txBody>
      </p:sp>
      <p:sp useBgFill="1">
        <p:nvSpPr>
          <p:cNvPr id="27652" name="Text Box 8"/>
          <p:cNvSpPr txBox="1">
            <a:spLocks noChangeArrowheads="1"/>
          </p:cNvSpPr>
          <p:nvPr/>
        </p:nvSpPr>
        <p:spPr bwMode="auto">
          <a:xfrm>
            <a:off x="6961188" y="1724025"/>
            <a:ext cx="1157287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= 0</a:t>
            </a:r>
          </a:p>
        </p:txBody>
      </p:sp>
      <p:sp>
        <p:nvSpPr>
          <p:cNvPr id="27653" name="Rectangle 10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918970" y="144780"/>
            <a:ext cx="5342890" cy="952500"/>
          </a:xfrm>
        </p:spPr>
        <p:txBody>
          <a:bodyPr/>
          <a:lstStyle/>
          <a:p>
            <a:pPr marL="342900" indent="-342900"/>
            <a:r>
              <a:rPr lang="en-US" sz="4000" dirty="0" smtClean="0">
                <a:latin typeface="Comic Sans MS" pitchFamily="66" charset="0"/>
              </a:rPr>
              <a:t>Standard Deviation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811338" y="1184275"/>
          <a:ext cx="5464175" cy="1608138"/>
        </p:xfrm>
        <a:graphic>
          <a:graphicData uri="http://schemas.openxmlformats.org/presentationml/2006/ole">
            <p:oleObj spid="_x0000_s121858" name="Equation" r:id="rId4" imgW="990600" imgH="292100" progId="Equation.DSMT4">
              <p:embed/>
            </p:oleObj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254500" y="3903662"/>
            <a:ext cx="766763" cy="2673349"/>
            <a:chOff x="2680" y="2459"/>
            <a:chExt cx="483" cy="1684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2680" y="2480"/>
              <a:ext cx="483" cy="1663"/>
              <a:chOff x="2680" y="2480"/>
              <a:chExt cx="483" cy="1663"/>
            </a:xfrm>
          </p:grpSpPr>
          <p:graphicFrame>
            <p:nvGraphicFramePr>
              <p:cNvPr id="8195" name="Object 3"/>
              <p:cNvGraphicFramePr>
                <a:graphicFrameLocks noChangeAspect="1"/>
              </p:cNvGraphicFramePr>
              <p:nvPr/>
            </p:nvGraphicFramePr>
            <p:xfrm>
              <a:off x="2790" y="3056"/>
              <a:ext cx="373" cy="1087"/>
            </p:xfrm>
            <a:graphic>
              <a:graphicData uri="http://schemas.openxmlformats.org/presentationml/2006/ole">
                <p:oleObj spid="_x0000_s121859" name="Equation" r:id="rId5" imgW="152400" imgH="444500" progId="Equation.DSMT4">
                  <p:embed/>
                </p:oleObj>
              </a:graphicData>
            </a:graphic>
          </p:graphicFrame>
          <p:sp>
            <p:nvSpPr>
              <p:cNvPr id="8211" name="Line 16"/>
              <p:cNvSpPr>
                <a:spLocks noChangeShapeType="1"/>
              </p:cNvSpPr>
              <p:nvPr/>
            </p:nvSpPr>
            <p:spPr bwMode="auto">
              <a:xfrm flipH="1">
                <a:off x="2680" y="2480"/>
                <a:ext cx="8" cy="1000"/>
              </a:xfrm>
              <a:prstGeom prst="line">
                <a:avLst/>
              </a:prstGeom>
              <a:noFill/>
              <a:ln w="44450" cap="rnd">
                <a:solidFill>
                  <a:srgbClr val="008000"/>
                </a:solidFill>
                <a:prstDash val="sysDot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210" name="Line 17"/>
            <p:cNvSpPr>
              <a:spLocks noChangeShapeType="1"/>
            </p:cNvSpPr>
            <p:nvPr/>
          </p:nvSpPr>
          <p:spPr bwMode="auto">
            <a:xfrm>
              <a:off x="3083" y="2459"/>
              <a:ext cx="16" cy="1000"/>
            </a:xfrm>
            <a:prstGeom prst="line">
              <a:avLst/>
            </a:prstGeom>
            <a:noFill/>
            <a:ln w="44450" cap="rnd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20"/>
          <p:cNvGrpSpPr/>
          <p:nvPr/>
        </p:nvGrpSpPr>
        <p:grpSpPr>
          <a:xfrm>
            <a:off x="2100263" y="3162300"/>
            <a:ext cx="4891087" cy="2286000"/>
            <a:chOff x="2100263" y="3162300"/>
            <a:chExt cx="4891087" cy="2286000"/>
          </a:xfrm>
        </p:grpSpPr>
        <p:sp>
          <p:nvSpPr>
            <p:cNvPr id="8205" name="Rectangle 6"/>
            <p:cNvSpPr>
              <a:spLocks noChangeArrowheads="1"/>
            </p:cNvSpPr>
            <p:nvPr/>
          </p:nvSpPr>
          <p:spPr bwMode="auto">
            <a:xfrm>
              <a:off x="2116536" y="3250223"/>
              <a:ext cx="4860348" cy="21980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Freeform 7"/>
            <p:cNvSpPr>
              <a:spLocks/>
            </p:cNvSpPr>
            <p:nvPr/>
          </p:nvSpPr>
          <p:spPr bwMode="auto">
            <a:xfrm>
              <a:off x="2100263" y="3162300"/>
              <a:ext cx="4891087" cy="2174264"/>
            </a:xfrm>
            <a:custGeom>
              <a:avLst/>
              <a:gdLst>
                <a:gd name="T0" fmla="*/ 0 w 2705"/>
                <a:gd name="T1" fmla="*/ 1144 h 1187"/>
                <a:gd name="T2" fmla="*/ 242 w 2705"/>
                <a:gd name="T3" fmla="*/ 1144 h 1187"/>
                <a:gd name="T4" fmla="*/ 1010 w 2705"/>
                <a:gd name="T5" fmla="*/ 1024 h 1187"/>
                <a:gd name="T6" fmla="*/ 1242 w 2705"/>
                <a:gd name="T7" fmla="*/ 168 h 1187"/>
                <a:gd name="T8" fmla="*/ 1466 w 2705"/>
                <a:gd name="T9" fmla="*/ 136 h 1187"/>
                <a:gd name="T10" fmla="*/ 1778 w 2705"/>
                <a:gd name="T11" fmla="*/ 984 h 1187"/>
                <a:gd name="T12" fmla="*/ 2496 w 2705"/>
                <a:gd name="T13" fmla="*/ 1120 h 1187"/>
                <a:gd name="T14" fmla="*/ 2680 w 2705"/>
                <a:gd name="T15" fmla="*/ 1144 h 1187"/>
                <a:gd name="T16" fmla="*/ 2648 w 2705"/>
                <a:gd name="T17" fmla="*/ 1144 h 11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05"/>
                <a:gd name="T28" fmla="*/ 0 h 1187"/>
                <a:gd name="T29" fmla="*/ 2705 w 2705"/>
                <a:gd name="T30" fmla="*/ 1187 h 11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05" h="1187">
                  <a:moveTo>
                    <a:pt x="0" y="1144"/>
                  </a:moveTo>
                  <a:cubicBezTo>
                    <a:pt x="40" y="1143"/>
                    <a:pt x="74" y="1164"/>
                    <a:pt x="242" y="1144"/>
                  </a:cubicBezTo>
                  <a:cubicBezTo>
                    <a:pt x="410" y="1124"/>
                    <a:pt x="843" y="1187"/>
                    <a:pt x="1010" y="1024"/>
                  </a:cubicBezTo>
                  <a:cubicBezTo>
                    <a:pt x="1177" y="861"/>
                    <a:pt x="1166" y="316"/>
                    <a:pt x="1242" y="168"/>
                  </a:cubicBezTo>
                  <a:cubicBezTo>
                    <a:pt x="1318" y="20"/>
                    <a:pt x="1377" y="0"/>
                    <a:pt x="1466" y="136"/>
                  </a:cubicBezTo>
                  <a:cubicBezTo>
                    <a:pt x="1555" y="272"/>
                    <a:pt x="1606" y="820"/>
                    <a:pt x="1778" y="984"/>
                  </a:cubicBezTo>
                  <a:cubicBezTo>
                    <a:pt x="1950" y="1148"/>
                    <a:pt x="2346" y="1093"/>
                    <a:pt x="2496" y="1120"/>
                  </a:cubicBezTo>
                  <a:cubicBezTo>
                    <a:pt x="2646" y="1147"/>
                    <a:pt x="2655" y="1140"/>
                    <a:pt x="2680" y="1144"/>
                  </a:cubicBezTo>
                  <a:cubicBezTo>
                    <a:pt x="2705" y="1148"/>
                    <a:pt x="2655" y="1144"/>
                    <a:pt x="2648" y="1144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3527425" y="3250223"/>
            <a:ext cx="1019286" cy="3034908"/>
            <a:chOff x="3527425" y="3250223"/>
            <a:chExt cx="1019286" cy="3034908"/>
          </a:xfrm>
        </p:grpSpPr>
        <p:sp>
          <p:nvSpPr>
            <p:cNvPr id="8208" name="Line 8"/>
            <p:cNvSpPr>
              <a:spLocks noChangeShapeType="1"/>
            </p:cNvSpPr>
            <p:nvPr/>
          </p:nvSpPr>
          <p:spPr bwMode="auto">
            <a:xfrm>
              <a:off x="4546711" y="3250223"/>
              <a:ext cx="0" cy="21980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19"/>
            <p:cNvGrpSpPr/>
            <p:nvPr/>
          </p:nvGrpSpPr>
          <p:grpSpPr>
            <a:xfrm>
              <a:off x="3527425" y="5448300"/>
              <a:ext cx="1019285" cy="836831"/>
              <a:chOff x="3527425" y="5448300"/>
              <a:chExt cx="1019285" cy="836831"/>
            </a:xfrm>
          </p:grpSpPr>
          <p:sp>
            <p:nvSpPr>
              <p:cNvPr id="8203" name="Text Box 21"/>
              <p:cNvSpPr txBox="1">
                <a:spLocks noChangeArrowheads="1"/>
              </p:cNvSpPr>
              <p:nvPr/>
            </p:nvSpPr>
            <p:spPr bwMode="auto">
              <a:xfrm>
                <a:off x="3527425" y="5638800"/>
                <a:ext cx="423811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dirty="0" err="1" smtClean="0">
                    <a:solidFill>
                      <a:schemeClr val="accent1">
                        <a:lumMod val="50000"/>
                      </a:schemeClr>
                    </a:solidFill>
                    <a:latin typeface="Euclid Symbol" charset="2"/>
                    <a:cs typeface="Euclid Symbol" charset="2"/>
                    <a:sym typeface="Symbol" pitchFamily="18" charset="2"/>
                  </a:rPr>
                  <a:t>μ</a:t>
                </a:r>
                <a:endParaRPr lang="en-US" sz="3600" dirty="0">
                  <a:solidFill>
                    <a:schemeClr val="accent1">
                      <a:lumMod val="50000"/>
                    </a:schemeClr>
                  </a:solidFill>
                  <a:latin typeface="Euclid Symbol" charset="2"/>
                  <a:cs typeface="Euclid Symbol" charset="2"/>
                  <a:sym typeface="Symbol" pitchFamily="18" charset="2"/>
                </a:endParaRPr>
              </a:p>
            </p:txBody>
          </p:sp>
          <p:cxnSp>
            <p:nvCxnSpPr>
              <p:cNvPr id="8204" name="AutoShape 25"/>
              <p:cNvCxnSpPr>
                <a:cxnSpLocks noChangeShapeType="1"/>
                <a:stCxn id="8203" idx="3"/>
                <a:endCxn id="8205" idx="2"/>
              </p:cNvCxnSpPr>
              <p:nvPr/>
            </p:nvCxnSpPr>
            <p:spPr bwMode="auto">
              <a:xfrm flipV="1">
                <a:off x="3951236" y="5448300"/>
                <a:ext cx="595474" cy="513666"/>
              </a:xfrm>
              <a:prstGeom prst="curvedConnector2">
                <a:avLst/>
              </a:prstGeom>
              <a:noFill/>
              <a:ln w="4127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</p:spPr>
          </p:cxnSp>
        </p:grpSp>
      </p:grpSp>
      <p:sp>
        <p:nvSpPr>
          <p:cNvPr id="594972" name="Text Box 28"/>
          <p:cNvSpPr txBox="1">
            <a:spLocks noChangeArrowheads="1"/>
          </p:cNvSpPr>
          <p:nvPr/>
        </p:nvSpPr>
        <p:spPr bwMode="auto">
          <a:xfrm>
            <a:off x="682625" y="4094163"/>
            <a:ext cx="1339850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PDF</a:t>
            </a:r>
            <a:r>
              <a:rPr lang="en-US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7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265238" y="263525"/>
            <a:ext cx="7645400" cy="1320800"/>
          </a:xfrm>
        </p:spPr>
        <p:txBody>
          <a:bodyPr/>
          <a:lstStyle/>
          <a:p>
            <a:pPr eaLnBrk="1" hangingPunct="1"/>
            <a:r>
              <a:rPr lang="en-US" sz="3400" smtClean="0"/>
              <a:t>Chebyshev Bound (alternate form)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882702" y="1025525"/>
          <a:ext cx="7472644" cy="2841310"/>
        </p:xfrm>
        <a:graphic>
          <a:graphicData uri="http://schemas.openxmlformats.org/presentationml/2006/ole">
            <p:oleObj spid="_x0000_s9218" name="Equation" r:id="rId4" imgW="1778000" imgH="673100" progId="Equation.DSMT4">
              <p:embed/>
            </p:oleObj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690688" y="3649663"/>
          <a:ext cx="4213225" cy="2527300"/>
        </p:xfrm>
        <a:graphic>
          <a:graphicData uri="http://schemas.openxmlformats.org/presentationml/2006/ole">
            <p:oleObj spid="_x0000_s9219" name="Equation" r:id="rId5" imgW="825480" imgH="4950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49" y="3107410"/>
            <a:ext cx="8433790" cy="332029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  <a:cs typeface="Times New Roman" pitchFamily="18" charset="0"/>
              </a:rPr>
              <a:t>R</a:t>
            </a:r>
            <a:r>
              <a:rPr lang="en-US" sz="4400" dirty="0" smtClean="0">
                <a:cs typeface="Times New Roman" pitchFamily="18" charset="0"/>
              </a:rPr>
              <a:t> probably not many </a:t>
            </a:r>
            <a:r>
              <a:rPr lang="el-GR" sz="4400" dirty="0" smtClean="0">
                <a:solidFill>
                  <a:srgbClr val="0000FF"/>
                </a:solidFill>
                <a:cs typeface="Times New Roman" pitchFamily="18" charset="0"/>
              </a:rPr>
              <a:t>σ</a:t>
            </a:r>
            <a:r>
              <a:rPr lang="en-US" sz="4400" dirty="0" smtClean="0">
                <a:cs typeface="Times New Roman" pitchFamily="18" charset="0"/>
              </a:rPr>
              <a:t>’s from </a:t>
            </a:r>
            <a:r>
              <a:rPr lang="en-US" sz="4400" dirty="0" err="1" smtClean="0">
                <a:solidFill>
                  <a:srgbClr val="0000FF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μ</a:t>
            </a:r>
            <a:r>
              <a:rPr lang="en-US" sz="4400" dirty="0" smtClean="0">
                <a:latin typeface="Symbol" pitchFamily="18" charset="2"/>
                <a:cs typeface="Times New Roman" pitchFamily="18" charset="0"/>
                <a:sym typeface="Symbol" pitchFamily="18" charset="2"/>
              </a:rPr>
              <a:t>: 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further than</a:t>
            </a:r>
            <a:r>
              <a:rPr lang="en-US" sz="4800" dirty="0" smtClean="0">
                <a:solidFill>
                  <a:schemeClr val="accent2"/>
                </a:solidFill>
                <a:cs typeface="Times New Roman" pitchFamily="18" charset="0"/>
              </a:rPr>
              <a:t>   </a:t>
            </a:r>
            <a:r>
              <a:rPr lang="el-GR" sz="4800" dirty="0" smtClean="0"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cs typeface="Times New Roman" pitchFamily="18" charset="0"/>
              </a:rPr>
              <a:t> 1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                   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l-GR" sz="4800" dirty="0" smtClean="0">
                <a:solidFill>
                  <a:srgbClr val="0000FF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 1/4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                   </a:t>
            </a:r>
            <a:r>
              <a:rPr lang="en-US" sz="4800" dirty="0" smtClean="0">
                <a:solidFill>
                  <a:srgbClr val="008000"/>
                </a:solidFill>
                <a:cs typeface="Times New Roman" pitchFamily="18" charset="0"/>
              </a:rPr>
              <a:t>3</a:t>
            </a:r>
            <a:r>
              <a:rPr lang="el-GR" sz="48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cs typeface="Times New Roman" pitchFamily="18" charset="0"/>
              </a:rPr>
              <a:t>1/9</a:t>
            </a:r>
            <a:endParaRPr lang="en-US" sz="4800" dirty="0" smtClean="0">
              <a:solidFill>
                <a:srgbClr val="0000FF"/>
              </a:solidFill>
              <a:cs typeface="Times New Roman" pitchFamily="18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			           </a:t>
            </a:r>
            <a:r>
              <a:rPr lang="en-US" sz="4800" dirty="0" smtClean="0">
                <a:solidFill>
                  <a:srgbClr val="FF00FF"/>
                </a:solidFill>
                <a:cs typeface="Times New Roman" pitchFamily="18" charset="0"/>
              </a:rPr>
              <a:t>4</a:t>
            </a:r>
            <a:r>
              <a:rPr lang="el-GR" sz="4800" dirty="0" smtClean="0">
                <a:solidFill>
                  <a:srgbClr val="FF00FF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FF00FF"/>
                </a:solidFill>
                <a:cs typeface="Times New Roman" pitchFamily="18" charset="0"/>
              </a:rPr>
              <a:t>1/16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584325" y="1055688"/>
          <a:ext cx="6019800" cy="2003425"/>
        </p:xfrm>
        <a:graphic>
          <a:graphicData uri="http://schemas.openxmlformats.org/presentationml/2006/ole">
            <p:oleObj spid="_x0000_s10242" name="Equation" r:id="rId4" imgW="1295400" imgH="431800" progId="Equation.DSMT4">
              <p:embed/>
            </p:oleObj>
          </a:graphicData>
        </a:graphic>
      </p:graphicFrame>
      <p:sp>
        <p:nvSpPr>
          <p:cNvPr id="10245" name="Rectangle 6"/>
          <p:cNvSpPr>
            <a:spLocks noGrp="1" noChangeArrowheads="1"/>
          </p:cNvSpPr>
          <p:nvPr>
            <p:ph type="title"/>
          </p:nvPr>
        </p:nvSpPr>
        <p:spPr>
          <a:xfrm>
            <a:off x="1773238" y="263525"/>
            <a:ext cx="5562600" cy="1028700"/>
          </a:xfrm>
          <a:noFill/>
        </p:spPr>
        <p:txBody>
          <a:bodyPr/>
          <a:lstStyle/>
          <a:p>
            <a:pPr eaLnBrk="1" hangingPunct="1"/>
            <a:r>
              <a:rPr lang="en-US" sz="4000" smtClean="0"/>
              <a:t>Standard Deviation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Probably close to </a:t>
            </a:r>
            <a:r>
              <a:rPr lang="en-US" sz="4400" smtClean="0">
                <a:solidFill>
                  <a:schemeClr val="tx1"/>
                </a:solidFill>
              </a:rPr>
              <a:t>c·</a:t>
            </a:r>
            <a:r>
              <a:rPr lang="el-GR" sz="4400" smtClean="0">
                <a:solidFill>
                  <a:schemeClr val="tx1"/>
                </a:solidFill>
                <a:cs typeface="Times New Roman" pitchFamily="18" charset="0"/>
              </a:rPr>
              <a:t>σ</a:t>
            </a:r>
            <a:endParaRPr lang="en-US" sz="4400" smtClean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63" y="1630363"/>
            <a:ext cx="7964487" cy="34702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cs typeface="Times New Roman" pitchFamily="18" charset="0"/>
              </a:rPr>
              <a:t>Probability that you are 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cs typeface="Times New Roman" pitchFamily="18" charset="0"/>
              </a:rPr>
              <a:t>  </a:t>
            </a:r>
            <a:r>
              <a:rPr lang="en-US" sz="5400" dirty="0" smtClean="0">
                <a:solidFill>
                  <a:schemeClr val="accent2"/>
                </a:solidFill>
                <a:cs typeface="Times New Roman" pitchFamily="18" charset="0"/>
              </a:rPr>
              <a:t>outside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 µ ± 2</a:t>
            </a:r>
            <a:r>
              <a:rPr lang="el-GR" sz="5400" dirty="0" smtClean="0">
                <a:solidFill>
                  <a:srgbClr val="0000FF"/>
                </a:solidFill>
                <a:cs typeface="Times New Roman" pitchFamily="18" charset="0"/>
              </a:rPr>
              <a:t>σ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 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 1/4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cs typeface="Times New Roman" pitchFamily="18" charset="0"/>
              </a:rPr>
              <a:t>  </a:t>
            </a:r>
            <a:r>
              <a:rPr lang="en-US" sz="5400" dirty="0" smtClean="0">
                <a:solidFill>
                  <a:schemeClr val="accent2"/>
                </a:solidFill>
                <a:cs typeface="Times New Roman" pitchFamily="18" charset="0"/>
              </a:rPr>
              <a:t>outside</a:t>
            </a:r>
            <a:r>
              <a:rPr lang="en-US" sz="5400" dirty="0" smtClean="0">
                <a:solidFill>
                  <a:srgbClr val="008000"/>
                </a:solidFill>
                <a:cs typeface="Times New Roman" pitchFamily="18" charset="0"/>
              </a:rPr>
              <a:t> µ ± 3</a:t>
            </a:r>
            <a:r>
              <a:rPr lang="el-GR" sz="54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5400" dirty="0" smtClean="0">
                <a:solidFill>
                  <a:srgbClr val="008000"/>
                </a:solidFill>
                <a:cs typeface="Times New Roman" pitchFamily="18" charset="0"/>
              </a:rPr>
              <a:t> 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5400" dirty="0" smtClean="0">
                <a:solidFill>
                  <a:srgbClr val="008000"/>
                </a:solidFill>
                <a:cs typeface="Times New Roman" pitchFamily="18" charset="0"/>
              </a:rPr>
              <a:t> 1/9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/>
              <a:t>Variance of an Indicator</a:t>
            </a:r>
          </a:p>
        </p:txBody>
      </p:sp>
      <p:sp>
        <p:nvSpPr>
          <p:cNvPr id="47109" name="Text Box 8"/>
          <p:cNvSpPr txBox="1">
            <a:spLocks noChangeArrowheads="1"/>
          </p:cNvSpPr>
          <p:nvPr/>
        </p:nvSpPr>
        <p:spPr bwMode="auto">
          <a:xfrm>
            <a:off x="1089025" y="974725"/>
            <a:ext cx="7019925" cy="762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400" dirty="0">
                <a:latin typeface="Comic Sans MS" pitchFamily="66" charset="0"/>
              </a:rPr>
              <a:t> an indicator with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E[I]=p</a:t>
            </a:r>
            <a:r>
              <a:rPr lang="en-US" sz="4400" dirty="0">
                <a:latin typeface="Comic Sans MS" pitchFamily="66" charset="0"/>
              </a:rPr>
              <a:t>:</a:t>
            </a:r>
          </a:p>
        </p:txBody>
      </p:sp>
      <p:sp>
        <p:nvSpPr>
          <p:cNvPr id="781322" name="Rectangle 10"/>
          <p:cNvSpPr>
            <a:spLocks noChangeArrowheads="1"/>
          </p:cNvSpPr>
          <p:nvPr/>
        </p:nvSpPr>
        <p:spPr bwMode="auto">
          <a:xfrm>
            <a:off x="368300" y="2006600"/>
            <a:ext cx="1752600" cy="927100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1323" name="Rectangle 11"/>
          <p:cNvSpPr>
            <a:spLocks noChangeArrowheads="1"/>
          </p:cNvSpPr>
          <p:nvPr/>
        </p:nvSpPr>
        <p:spPr bwMode="auto">
          <a:xfrm>
            <a:off x="5525877" y="4546600"/>
            <a:ext cx="1488440" cy="977900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18100" y="3062288"/>
          <a:ext cx="127000" cy="190500"/>
        </p:xfrm>
        <a:graphic>
          <a:graphicData uri="http://schemas.openxmlformats.org/presentationml/2006/ole">
            <p:oleObj spid="_x0000_s120834" name="Equation" r:id="rId4" imgW="126720" imgH="19044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313939" y="2827020"/>
          <a:ext cx="4795520" cy="975360"/>
        </p:xfrm>
        <a:graphic>
          <a:graphicData uri="http://schemas.openxmlformats.org/presentationml/2006/ole">
            <p:oleObj spid="_x0000_s120836" name="Equation" r:id="rId5" imgW="1498320" imgH="30456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322919" y="3621923"/>
          <a:ext cx="4238386" cy="1185027"/>
        </p:xfrm>
        <a:graphic>
          <a:graphicData uri="http://schemas.openxmlformats.org/presentationml/2006/ole">
            <p:oleObj spid="_x0000_s120837" name="Equation" r:id="rId6" imgW="1270000" imgH="3429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284743" y="4473575"/>
          <a:ext cx="4611688" cy="982663"/>
        </p:xfrm>
        <a:graphic>
          <a:graphicData uri="http://schemas.openxmlformats.org/presentationml/2006/ole">
            <p:oleObj spid="_x0000_s120838" name="Equation" r:id="rId7" imgW="1218960" imgH="253800" progId="Equation.DSMT4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11163" y="2008188"/>
          <a:ext cx="4813300" cy="971550"/>
        </p:xfrm>
        <a:graphic>
          <a:graphicData uri="http://schemas.openxmlformats.org/presentationml/2006/ole">
            <p:oleObj spid="_x0000_s120839" name="Equation" r:id="rId8" imgW="1511280" imgH="30456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78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78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22" grpId="0" animBg="1"/>
      <p:bldP spid="78132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Calculating Variance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7045" name="Text Box 5"/>
          <p:cNvSpPr txBox="1">
            <a:spLocks noChangeArrowheads="1"/>
          </p:cNvSpPr>
          <p:nvPr/>
        </p:nvSpPr>
        <p:spPr bwMode="auto">
          <a:xfrm>
            <a:off x="436996" y="3954780"/>
            <a:ext cx="831838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simple </a:t>
            </a:r>
            <a:r>
              <a:rPr lang="en-US" sz="4400" dirty="0">
                <a:latin typeface="Comic Sans MS" pitchFamily="66" charset="0"/>
              </a:rPr>
              <a:t>proofs applying linearity</a:t>
            </a:r>
          </a:p>
          <a:p>
            <a:r>
              <a:rPr lang="en-US" sz="4400" dirty="0">
                <a:latin typeface="Comic Sans MS" pitchFamily="66" charset="0"/>
              </a:rPr>
              <a:t>of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E[]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the def of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Var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[]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27049" name="Rectangle 9"/>
          <p:cNvSpPr>
            <a:spLocks noChangeArrowheads="1"/>
          </p:cNvSpPr>
          <p:nvPr/>
        </p:nvSpPr>
        <p:spPr bwMode="auto">
          <a:xfrm>
            <a:off x="822960" y="1181100"/>
            <a:ext cx="7635240" cy="25527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82663" y="974725"/>
          <a:ext cx="7216775" cy="1281113"/>
        </p:xfrm>
        <a:graphic>
          <a:graphicData uri="http://schemas.openxmlformats.org/presentationml/2006/ole">
            <p:oleObj spid="_x0000_s108546" name="Equation" r:id="rId4" imgW="1574800" imgH="2794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062038" y="2055813"/>
          <a:ext cx="7326312" cy="1487487"/>
        </p:xfrm>
        <a:graphic>
          <a:graphicData uri="http://schemas.openxmlformats.org/presentationml/2006/ole">
            <p:oleObj spid="_x0000_s108549" name="Equation" r:id="rId5" imgW="1625400" imgH="33012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2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5" grpId="0"/>
      <p:bldP spid="72704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Variance Formula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670" y="1037749"/>
            <a:ext cx="7388860" cy="475392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E[(R - 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μ</a:t>
            </a:r>
            <a:r>
              <a:rPr lang="en-US" sz="4400" dirty="0" smtClean="0">
                <a:solidFill>
                  <a:srgbClr val="0000FF"/>
                </a:solidFill>
              </a:rPr>
              <a:t>)</a:t>
            </a:r>
            <a:r>
              <a:rPr lang="en-US" sz="4400" baseline="30000" dirty="0" smtClean="0">
                <a:solidFill>
                  <a:srgbClr val="0000FF"/>
                </a:solidFill>
              </a:rPr>
              <a:t>2</a:t>
            </a:r>
            <a:r>
              <a:rPr lang="en-US" sz="4400" dirty="0" smtClean="0">
                <a:solidFill>
                  <a:srgbClr val="0000FF"/>
                </a:solidFill>
              </a:rPr>
              <a:t>]</a:t>
            </a:r>
            <a:r>
              <a:rPr lang="en-US" sz="44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  </a:t>
            </a:r>
            <a:r>
              <a:rPr lang="en-US" sz="4000" dirty="0" smtClean="0"/>
              <a:t>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  2</a:t>
            </a:r>
            <a:r>
              <a:rPr lang="en-US" sz="4000" dirty="0" smtClean="0">
                <a:sym typeface="Symbol" pitchFamily="18" charset="2"/>
              </a:rPr>
              <a:t>μR</a:t>
            </a:r>
            <a:r>
              <a:rPr lang="en-US" sz="4000" dirty="0" smtClean="0"/>
              <a:t> +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  <a:r>
              <a:rPr lang="en-US" sz="4000" dirty="0" smtClean="0"/>
              <a:t>]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− 2μE[R]</a:t>
            </a:r>
            <a:r>
              <a:rPr lang="en-US" sz="4000" dirty="0" smtClean="0"/>
              <a:t> + E[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  <a:r>
              <a:rPr lang="en-US" sz="4000" dirty="0" smtClean="0">
                <a:sym typeface="Symbol" pitchFamily="18" charset="2"/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− 2μ  </a:t>
            </a:r>
            <a:r>
              <a:rPr lang="en-US" sz="4000" dirty="0" err="1" smtClean="0">
                <a:sym typeface="Symbol" pitchFamily="18" charset="2"/>
              </a:rPr>
              <a:t>μ</a:t>
            </a:r>
            <a:r>
              <a:rPr lang="en-US" sz="4000" dirty="0" smtClean="0"/>
              <a:t>    +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</a:t>
            </a:r>
            <a:r>
              <a:rPr lang="en-US" sz="4000" dirty="0" smtClean="0"/>
              <a:t>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  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rgbClr val="0000FF"/>
                </a:solidFill>
              </a:rPr>
              <a:t> E[R</a:t>
            </a:r>
            <a:r>
              <a:rPr lang="en-US" sz="4400" baseline="30000" dirty="0" smtClean="0">
                <a:solidFill>
                  <a:srgbClr val="0000FF"/>
                </a:solidFill>
              </a:rPr>
              <a:t>2</a:t>
            </a:r>
            <a:r>
              <a:rPr lang="en-US" sz="4400" dirty="0" smtClean="0">
                <a:solidFill>
                  <a:srgbClr val="0000FF"/>
                </a:solidFill>
              </a:rPr>
              <a:t>] 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− E[</a:t>
            </a:r>
            <a:r>
              <a:rPr lang="en-US" sz="4400" dirty="0" smtClean="0">
                <a:solidFill>
                  <a:srgbClr val="0000FF"/>
                </a:solidFill>
              </a:rPr>
              <a:t>R]</a:t>
            </a:r>
            <a:r>
              <a:rPr lang="en-US" sz="4400" baseline="30000" dirty="0" smtClean="0">
                <a:solidFill>
                  <a:srgbClr val="0000FF"/>
                </a:solidFill>
              </a:rPr>
              <a:t>2</a:t>
            </a: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p:oleObj spid="_x0000_s11266" name="Equation" r:id="rId4" imgW="914400" imgH="179640" progId="Equation.DSMT4">
              <p:embed/>
            </p:oleObj>
          </a:graphicData>
        </a:graphic>
      </p:graphicFrame>
      <p:sp>
        <p:nvSpPr>
          <p:cNvPr id="676869" name="Rectangle 5"/>
          <p:cNvSpPr>
            <a:spLocks noChangeArrowheads="1"/>
          </p:cNvSpPr>
          <p:nvPr/>
        </p:nvSpPr>
        <p:spPr bwMode="auto">
          <a:xfrm>
            <a:off x="2009140" y="4693920"/>
            <a:ext cx="4406900" cy="10922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1267" name="Rectangle 3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1267" name="Equation" r:id="rId5" imgW="0" imgH="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7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j02150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7275" y="101600"/>
            <a:ext cx="1660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3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75179" y="153678"/>
            <a:ext cx="6043632" cy="1186924"/>
          </a:xfrm>
        </p:spPr>
        <p:txBody>
          <a:bodyPr/>
          <a:lstStyle/>
          <a:p>
            <a:r>
              <a:rPr lang="en-US" sz="3600" dirty="0"/>
              <a:t>Space Station Mir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63268" y="1644650"/>
            <a:ext cx="8686717" cy="363713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4000" dirty="0">
                <a:latin typeface="Comic Sans MS" pitchFamily="66" charset="0"/>
              </a:rPr>
              <a:t>Main computer fails with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 probability </a:t>
            </a:r>
            <a:r>
              <a:rPr lang="en-US" sz="400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in any given year</a:t>
            </a:r>
          </a:p>
          <a:p>
            <a:pPr>
              <a:buNone/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E[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T]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5400" b="1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/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(Mean Time to Fail)</a:t>
            </a:r>
          </a:p>
          <a:p>
            <a:pPr>
              <a:buNone/>
            </a:pP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err="1">
                <a:solidFill>
                  <a:srgbClr val="0000FF"/>
                </a:solidFill>
                <a:latin typeface="Comic Sans MS" pitchFamily="66" charset="0"/>
              </a:rPr>
              <a:t>Var[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T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5400" dirty="0" smtClean="0"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FF00FF"/>
                </a:solidFill>
                <a:latin typeface="Comic Sans MS" pitchFamily="66" charset="0"/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78995" y="1563120"/>
            <a:ext cx="8670989" cy="3738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  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</a:rPr>
              <a:t>Pr</a:t>
            </a:r>
            <a:r>
              <a:rPr lang="en-US" sz="4800" dirty="0" err="1">
                <a:solidFill>
                  <a:srgbClr val="0000F1"/>
                </a:solidFill>
                <a:latin typeface="Comic Sans MS" pitchFamily="66" charset="0"/>
              </a:rPr>
              <a:t>{T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= </a:t>
            </a:r>
            <a:r>
              <a:rPr lang="en-US" sz="4800" dirty="0" err="1">
                <a:solidFill>
                  <a:srgbClr val="0000F1"/>
                </a:solidFill>
                <a:latin typeface="Comic Sans MS" pitchFamily="66" charset="0"/>
              </a:rPr>
              <a:t>k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}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(1</a:t>
            </a:r>
            <a:r>
              <a:rPr lang="en-US" sz="48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−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p)</a:t>
            </a:r>
            <a:r>
              <a:rPr lang="en-US" sz="4800" baseline="30000" dirty="0">
                <a:solidFill>
                  <a:srgbClr val="0000F1"/>
                </a:solidFill>
                <a:latin typeface="Comic Sans MS" pitchFamily="66" charset="0"/>
              </a:rPr>
              <a:t>k</a:t>
            </a:r>
            <a:r>
              <a:rPr lang="en-US" sz="4800" b="1" baseline="30000" dirty="0">
                <a:solidFill>
                  <a:srgbClr val="0000F1"/>
                </a:solidFill>
                <a:latin typeface="Comic Sans MS" pitchFamily="66" charset="0"/>
                <a:cs typeface="Times New Roman" pitchFamily="18" charset="0"/>
              </a:rPr>
              <a:t>−</a:t>
            </a:r>
            <a:r>
              <a:rPr lang="en-US" sz="4800" baseline="30000" dirty="0">
                <a:solidFill>
                  <a:srgbClr val="0000F1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p</a:t>
            </a:r>
          </a:p>
          <a:p>
            <a:pPr>
              <a:buNone/>
            </a:pP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  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</a:rPr>
              <a:t>Var</a:t>
            </a:r>
            <a:r>
              <a:rPr lang="en-US" sz="4800" dirty="0" err="1">
                <a:solidFill>
                  <a:srgbClr val="0000F1"/>
                </a:solidFill>
                <a:latin typeface="Comic Sans MS" pitchFamily="66" charset="0"/>
              </a:rPr>
              <a:t>[T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] 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 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E[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T</a:t>
            </a:r>
            <a:r>
              <a:rPr lang="en-US" sz="4800" baseline="50000" dirty="0" smtClean="0">
                <a:solidFill>
                  <a:srgbClr val="0000F1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] </a:t>
            </a:r>
            <a:r>
              <a:rPr lang="en-US" sz="48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−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(E[T]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)</a:t>
            </a:r>
            <a:r>
              <a:rPr lang="en-US" sz="4800" baseline="30000" dirty="0" smtClean="0">
                <a:solidFill>
                  <a:srgbClr val="0000F1"/>
                </a:solidFill>
                <a:latin typeface="Comic Sans MS" pitchFamily="66" charset="0"/>
              </a:rPr>
              <a:t>2</a:t>
            </a:r>
            <a:endParaRPr lang="en-US" sz="4800" baseline="50000" dirty="0" smtClean="0">
              <a:solidFill>
                <a:srgbClr val="0000F1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baseline="50000" dirty="0" smtClean="0">
                <a:solidFill>
                  <a:srgbClr val="0000E5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  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T 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1, 2, 3,…,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,.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..</a:t>
            </a:r>
            <a:endParaRPr lang="en-US" sz="4800" b="1" dirty="0" smtClean="0">
              <a:solidFill>
                <a:srgbClr val="0000FF"/>
              </a:solidFill>
              <a:latin typeface="Comic Sans MS" pitchFamily="66" charset="0"/>
              <a:cs typeface="Times New Roman" pitchFamily="18" charset="0"/>
            </a:endParaRPr>
          </a:p>
          <a:p>
            <a:pPr>
              <a:buNone/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      T</a:t>
            </a:r>
            <a:r>
              <a:rPr lang="en-US" sz="4800" baseline="30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1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, 4, 9,…, k</a:t>
            </a:r>
            <a:r>
              <a:rPr lang="en-US" sz="4800" baseline="50000" dirty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…</a:t>
            </a:r>
            <a:endParaRPr lang="en-US" sz="4800" b="1" dirty="0">
              <a:solidFill>
                <a:srgbClr val="0080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3265744" y="3847003"/>
          <a:ext cx="3968750" cy="1644650"/>
        </p:xfrm>
        <a:graphic>
          <a:graphicData uri="http://schemas.openxmlformats.org/presentationml/2006/ole">
            <p:oleObj spid="_x0000_s266242" name="Equation" r:id="rId4" imgW="1104900" imgH="457200" progId="Equation.DSMT4">
              <p:embed/>
            </p:oleObj>
          </a:graphicData>
        </a:graphic>
      </p:graphicFrame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1006475" y="1169923"/>
          <a:ext cx="2752725" cy="1008062"/>
        </p:xfrm>
        <a:graphic>
          <a:graphicData uri="http://schemas.openxmlformats.org/presentationml/2006/ole">
            <p:oleObj spid="_x0000_s266243" name="Equation" r:id="rId5" imgW="660400" imgH="241300" progId="Equation.DSMT4">
              <p:embed/>
            </p:oleObj>
          </a:graphicData>
        </a:graphic>
      </p:graphicFrame>
      <p:graphicFrame>
        <p:nvGraphicFramePr>
          <p:cNvPr id="227333" name="Object 5"/>
          <p:cNvGraphicFramePr>
            <a:graphicFrameLocks noChangeAspect="1"/>
          </p:cNvGraphicFramePr>
          <p:nvPr/>
        </p:nvGraphicFramePr>
        <p:xfrm>
          <a:off x="3906838" y="773913"/>
          <a:ext cx="4538662" cy="1800225"/>
        </p:xfrm>
        <a:graphic>
          <a:graphicData uri="http://schemas.openxmlformats.org/presentationml/2006/ole">
            <p:oleObj spid="_x0000_s266244" name="Equation" r:id="rId6" imgW="1155700" imgH="457200" progId="Equation.DSMT4">
              <p:embed/>
            </p:oleObj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graphicFrame>
        <p:nvGraphicFramePr>
          <p:cNvPr id="227336" name="Object 8"/>
          <p:cNvGraphicFramePr>
            <a:graphicFrameLocks noChangeAspect="1"/>
          </p:cNvGraphicFramePr>
          <p:nvPr>
            <p:ph idx="4294967295"/>
          </p:nvPr>
        </p:nvGraphicFramePr>
        <p:xfrm>
          <a:off x="3582053" y="3971705"/>
          <a:ext cx="3795630" cy="2368446"/>
        </p:xfrm>
        <a:graphic>
          <a:graphicData uri="http://schemas.openxmlformats.org/presentationml/2006/ole">
            <p:oleObj spid="_x0000_s266245" name="Equation" r:id="rId7" imgW="508000" imgH="3810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255707" y="2361735"/>
          <a:ext cx="4392612" cy="1700213"/>
        </p:xfrm>
        <a:graphic>
          <a:graphicData uri="http://schemas.openxmlformats.org/presentationml/2006/ole">
            <p:oleObj spid="_x0000_s266246" name="Equation" r:id="rId8" imgW="1181100" imgH="457200" progId="Equation.DSMT4">
              <p:embed/>
            </p:oleObj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0050" y="1600200"/>
            <a:ext cx="8355013" cy="36750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Toss </a:t>
            </a:r>
            <a:r>
              <a:rPr lang="en-US" sz="5400" dirty="0" smtClean="0">
                <a:solidFill>
                  <a:srgbClr val="008000"/>
                </a:solidFill>
              </a:rPr>
              <a:t>1001</a:t>
            </a:r>
            <a:r>
              <a:rPr lang="en-US" sz="5400" dirty="0" smtClean="0"/>
              <a:t> fair coins.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E[#Heads]              = </a:t>
            </a:r>
            <a:r>
              <a:rPr lang="en-US" sz="4800" dirty="0" smtClean="0">
                <a:solidFill>
                  <a:srgbClr val="0000FF"/>
                </a:solidFill>
              </a:rPr>
              <a:t>500.5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Pr{#H = </a:t>
            </a:r>
            <a:r>
              <a:rPr lang="en-US" sz="4800" dirty="0" smtClean="0">
                <a:solidFill>
                  <a:srgbClr val="0000FF"/>
                </a:solidFill>
              </a:rPr>
              <a:t>500</a:t>
            </a:r>
            <a:r>
              <a:rPr lang="en-US" sz="4800" dirty="0" smtClean="0"/>
              <a:t>}         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</a:rPr>
              <a:t> 1/39</a:t>
            </a:r>
            <a:endParaRPr lang="en-US" sz="4800" i="1" dirty="0" smtClean="0"/>
          </a:p>
          <a:p>
            <a:pPr eaLnBrk="1" hangingPunct="1">
              <a:buFontTx/>
              <a:buNone/>
            </a:pPr>
            <a:r>
              <a:rPr lang="en-US" sz="4800" dirty="0" smtClean="0"/>
              <a:t>Pr{#H = </a:t>
            </a:r>
            <a:r>
              <a:rPr lang="en-US" sz="4800" dirty="0" smtClean="0">
                <a:solidFill>
                  <a:srgbClr val="0000FF"/>
                </a:solidFill>
              </a:rPr>
              <a:t>500.5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/>
              <a:t> }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</a:rPr>
              <a:t> 1/19</a:t>
            </a:r>
            <a:endParaRPr lang="en-US" sz="4800" i="1" dirty="0" smtClean="0"/>
          </a:p>
        </p:txBody>
      </p:sp>
      <p:sp>
        <p:nvSpPr>
          <p:cNvPr id="626696" name="Text Box 8"/>
          <p:cNvSpPr txBox="1">
            <a:spLocks noChangeArrowheads="1"/>
          </p:cNvSpPr>
          <p:nvPr/>
        </p:nvSpPr>
        <p:spPr bwMode="auto">
          <a:xfrm>
            <a:off x="6497256" y="5283878"/>
            <a:ext cx="1906291" cy="707886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dirty="0">
                <a:solidFill>
                  <a:srgbClr val="7030A0"/>
                </a:solidFill>
                <a:latin typeface="Comic Sans MS" pitchFamily="66" charset="0"/>
              </a:rPr>
              <a:t>smaller</a:t>
            </a:r>
          </a:p>
        </p:txBody>
      </p:sp>
      <p:sp>
        <p:nvSpPr>
          <p:cNvPr id="28677" name="Rectangle 10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  <p:sp>
        <p:nvSpPr>
          <p:cNvPr id="6" name="Left Brace 5"/>
          <p:cNvSpPr/>
          <p:nvPr/>
        </p:nvSpPr>
        <p:spPr bwMode="auto">
          <a:xfrm rot="-5400000">
            <a:off x="7353652" y="4648200"/>
            <a:ext cx="137160" cy="1196340"/>
          </a:xfrm>
          <a:prstGeom prst="leftBrac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Left Brace 6"/>
          <p:cNvSpPr/>
          <p:nvPr/>
        </p:nvSpPr>
        <p:spPr bwMode="auto">
          <a:xfrm rot="-5400000">
            <a:off x="7345966" y="3657600"/>
            <a:ext cx="137160" cy="1196340"/>
          </a:xfrm>
          <a:prstGeom prst="leftBrac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2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6" grpId="1"/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8576" y="143598"/>
            <a:ext cx="5408667" cy="985329"/>
          </a:xfrm>
        </p:spPr>
        <p:txBody>
          <a:bodyPr/>
          <a:lstStyle/>
          <a:p>
            <a:r>
              <a:rPr lang="en-US" sz="4000" dirty="0"/>
              <a:t>Calculating Variance</a:t>
            </a:r>
          </a:p>
        </p:txBody>
      </p:sp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2852504" y="3104557"/>
          <a:ext cx="5273880" cy="2185496"/>
        </p:xfrm>
        <a:graphic>
          <a:graphicData uri="http://schemas.openxmlformats.org/presentationml/2006/ole">
            <p:oleObj spid="_x0000_s357378" name="Equation" r:id="rId4" imgW="1104900" imgH="457200" progId="Equation.DSMT4">
              <p:embed/>
            </p:oleObj>
          </a:graphicData>
        </a:graphic>
      </p:graphicFrame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237887" y="1532802"/>
          <a:ext cx="3521313" cy="1289523"/>
        </p:xfrm>
        <a:graphic>
          <a:graphicData uri="http://schemas.openxmlformats.org/presentationml/2006/ole">
            <p:oleObj spid="_x0000_s357379" name="Equation" r:id="rId5" imgW="660400" imgH="241300" progId="Equation.DSMT4">
              <p:embed/>
            </p:oleObj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graphicFrame>
        <p:nvGraphicFramePr>
          <p:cNvPr id="227336" name="Object 8"/>
          <p:cNvGraphicFramePr>
            <a:graphicFrameLocks noChangeAspect="1"/>
          </p:cNvGraphicFramePr>
          <p:nvPr>
            <p:ph idx="4294967295"/>
          </p:nvPr>
        </p:nvGraphicFramePr>
        <p:xfrm>
          <a:off x="3340157" y="3387324"/>
          <a:ext cx="4884150" cy="3047675"/>
        </p:xfrm>
        <a:graphic>
          <a:graphicData uri="http://schemas.openxmlformats.org/presentationml/2006/ole">
            <p:oleObj spid="_x0000_s357380" name="Equation" r:id="rId6" imgW="508000" imgH="3810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642978" y="1082067"/>
          <a:ext cx="4944167" cy="2223941"/>
        </p:xfrm>
        <a:graphic>
          <a:graphicData uri="http://schemas.openxmlformats.org/presentationml/2006/ole">
            <p:oleObj spid="_x0000_s357381" name="Equation" r:id="rId7" imgW="1016000" imgH="4572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585307" y="1507724"/>
          <a:ext cx="3581621" cy="1233963"/>
        </p:xfrm>
        <a:graphic>
          <a:graphicData uri="http://schemas.openxmlformats.org/presentationml/2006/ole">
            <p:oleObj spid="_x0000_s357382" name="Equation" r:id="rId8" imgW="774700" imgH="2667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866256" y="1777470"/>
          <a:ext cx="5657850" cy="1181100"/>
        </p:xfrm>
        <a:graphic>
          <a:graphicData uri="http://schemas.openxmlformats.org/presentationml/2006/ole">
            <p:oleObj spid="_x0000_s359426" name="Equation" r:id="rId4" imgW="1524000" imgH="317500" progId="Equation.DSMT4">
              <p:embed/>
            </p:oleObj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34" y="984250"/>
            <a:ext cx="551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cleverer approach:</a:t>
            </a:r>
          </a:p>
        </p:txBody>
      </p:sp>
      <p:graphicFrame>
        <p:nvGraphicFramePr>
          <p:cNvPr id="268297" name="Object 4"/>
          <p:cNvGraphicFramePr>
            <a:graphicFrameLocks noChangeAspect="1"/>
          </p:cNvGraphicFramePr>
          <p:nvPr/>
        </p:nvGraphicFramePr>
        <p:xfrm>
          <a:off x="390525" y="2742706"/>
          <a:ext cx="8270875" cy="1127125"/>
        </p:xfrm>
        <a:graphic>
          <a:graphicData uri="http://schemas.openxmlformats.org/presentationml/2006/ole">
            <p:oleObj spid="_x0000_s359427" name="Equation" r:id="rId5" imgW="2146300" imgH="2921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299199" y="895349"/>
          <a:ext cx="2237093" cy="988483"/>
        </p:xfrm>
        <a:graphic>
          <a:graphicData uri="http://schemas.openxmlformats.org/presentationml/2006/ole">
            <p:oleObj spid="_x0000_s359428" name="Equation" r:id="rId6" imgW="546100" imgH="2413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38663" y="3604688"/>
          <a:ext cx="7662338" cy="1992208"/>
        </p:xfrm>
        <a:graphic>
          <a:graphicData uri="http://schemas.openxmlformats.org/presentationml/2006/ole">
            <p:oleObj spid="_x0000_s359429" name="Equation" r:id="rId7" imgW="1905000" imgH="495300" progId="Equation.DSMT4">
              <p:embed/>
            </p:oleObj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719666" y="5319184"/>
            <a:ext cx="6663812" cy="1073152"/>
            <a:chOff x="719666" y="5319184"/>
            <a:chExt cx="6663812" cy="1073152"/>
          </a:xfrm>
        </p:grpSpPr>
        <p:sp>
          <p:nvSpPr>
            <p:cNvPr id="9" name="TextBox 8"/>
            <p:cNvSpPr txBox="1"/>
            <p:nvPr/>
          </p:nvSpPr>
          <p:spPr>
            <a:xfrm>
              <a:off x="719666" y="5418667"/>
              <a:ext cx="44549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00E5"/>
                  </a:solidFill>
                  <a:latin typeface="Comic Sans MS"/>
                  <a:cs typeface="Comic Sans MS"/>
                </a:rPr>
                <a:t>now solve for </a:t>
              </a:r>
            </a:p>
          </p:txBody>
        </p:sp>
        <p:graphicFrame>
          <p:nvGraphicFramePr>
            <p:cNvPr id="359430" name="Object 4"/>
            <p:cNvGraphicFramePr>
              <a:graphicFrameLocks noChangeAspect="1"/>
            </p:cNvGraphicFramePr>
            <p:nvPr/>
          </p:nvGraphicFramePr>
          <p:xfrm>
            <a:off x="5298015" y="5319184"/>
            <a:ext cx="2085463" cy="1073152"/>
          </p:xfrm>
          <a:graphic>
            <a:graphicData uri="http://schemas.openxmlformats.org/presentationml/2006/ole">
              <p:oleObj spid="_x0000_s359430" name="Equation" r:id="rId8" imgW="469900" imgH="241300" progId="Equation.DSMT4">
                <p:embed/>
              </p:oleObj>
            </a:graphicData>
          </a:graphic>
        </p:graphicFrame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275778" y="2147695"/>
            <a:ext cx="8686800" cy="38195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Mir1: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800" b="1" dirty="0">
                <a:solidFill>
                  <a:srgbClr val="0000FF"/>
                </a:solidFill>
                <a:latin typeface="Comic Sans MS" pitchFamily="66" charset="0"/>
              </a:rPr>
              <a:t>/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10, E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T]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10,  </a:t>
            </a:r>
            <a:r>
              <a:rPr lang="el-GR" sz="48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σ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9.5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Comic Sans MS" pitchFamily="66" charset="0"/>
              </a:rPr>
              <a:t>            so by </a:t>
            </a:r>
            <a:r>
              <a:rPr lang="en-US" sz="4400" dirty="0" err="1" smtClean="0">
                <a:latin typeface="Comic Sans MS" pitchFamily="66" charset="0"/>
              </a:rPr>
              <a:t>Chebyshev</a:t>
            </a:r>
            <a:endParaRPr lang="en-US" sz="4400" b="1" dirty="0" smtClean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Comic Sans MS" pitchFamily="66" charset="0"/>
              </a:rPr>
              <a:t>Pr</a:t>
            </a:r>
            <a:r>
              <a:rPr lang="en-US" sz="4400" dirty="0">
                <a:latin typeface="Comic Sans MS" pitchFamily="66" charset="0"/>
              </a:rPr>
              <a:t>{Mir1 lasts </a:t>
            </a:r>
            <a:r>
              <a:rPr lang="en-US" sz="44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29 years</a:t>
            </a:r>
            <a:r>
              <a:rPr lang="en-US" sz="4400" dirty="0">
                <a:latin typeface="Comic Sans MS" pitchFamily="66" charset="0"/>
              </a:rPr>
              <a:t>}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/4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6359728" y="3112714"/>
            <a:ext cx="2398385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l-GR" sz="4800" kern="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σ</a:t>
            </a:r>
            <a:r>
              <a:rPr lang="en-US" sz="4800" kern="0" baseline="30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kern="0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b="1" kern="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</a:rPr>
              <a:t>90</a:t>
            </a:r>
            <a:endParaRPr lang="en-US" sz="6000" dirty="0" smtClean="0">
              <a:latin typeface="Comic Sans MS"/>
              <a:cs typeface="Comic Sans MS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51000" y="254000"/>
            <a:ext cx="5816600" cy="927100"/>
          </a:xfrm>
        </p:spPr>
        <p:txBody>
          <a:bodyPr/>
          <a:lstStyle/>
          <a:p>
            <a:r>
              <a:rPr lang="en-US" sz="4400" b="0" dirty="0"/>
              <a:t>Mean Time to Failure</a:t>
            </a:r>
          </a:p>
        </p:txBody>
      </p:sp>
      <p:pic>
        <p:nvPicPr>
          <p:cNvPr id="228356" name="Picture 4" descr="j021508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28600"/>
            <a:ext cx="10699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6501" name="Object 5"/>
          <p:cNvGraphicFramePr>
            <a:graphicFrameLocks noChangeAspect="1"/>
          </p:cNvGraphicFramePr>
          <p:nvPr>
            <p:ph sz="half" idx="4294967295"/>
          </p:nvPr>
        </p:nvGraphicFramePr>
        <p:xfrm>
          <a:off x="1768210" y="978514"/>
          <a:ext cx="4682222" cy="1808414"/>
        </p:xfrm>
        <a:graphic>
          <a:graphicData uri="http://schemas.openxmlformats.org/presentationml/2006/ole">
            <p:oleObj spid="_x0000_s270338" name="Equation" r:id="rId5" imgW="1282700" imgH="4953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Calculating Variance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1350963" y="3604895"/>
            <a:ext cx="6459537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providing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,R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,…,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4400" baseline="-25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are</a:t>
            </a:r>
            <a:endParaRPr lang="en-US" sz="4400" dirty="0">
              <a:latin typeface="Comic Sans MS" pitchFamily="66" charset="0"/>
              <a:cs typeface="Times New Roman" pitchFamily="18" charset="0"/>
              <a:sym typeface="Symbol" pitchFamily="18" charset="2"/>
            </a:endParaRPr>
          </a:p>
          <a:p>
            <a:r>
              <a:rPr lang="en-US" sz="4400" dirty="0" err="1">
                <a:solidFill>
                  <a:srgbClr val="0080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pairwise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independent</a:t>
            </a:r>
            <a:endParaRPr lang="en-US" sz="2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729097" name="Rectangle 9"/>
          <p:cNvSpPr>
            <a:spLocks noChangeArrowheads="1"/>
          </p:cNvSpPr>
          <p:nvPr/>
        </p:nvSpPr>
        <p:spPr bwMode="auto">
          <a:xfrm>
            <a:off x="190500" y="1813560"/>
            <a:ext cx="8717280" cy="33528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71500" y="1817688"/>
          <a:ext cx="8075613" cy="1763712"/>
        </p:xfrm>
        <a:graphic>
          <a:graphicData uri="http://schemas.openxmlformats.org/presentationml/2006/ole">
            <p:oleObj spid="_x0000_s109570" name="Equation" r:id="rId4" imgW="2209680" imgH="482400" progId="Equation.DSMT4">
              <p:embed/>
            </p:oleObj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35000" y="1013460"/>
            <a:ext cx="79502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Pairwise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Independent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Additivity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10376" y="5191242"/>
            <a:ext cx="759214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again, a simple proof applying</a:t>
            </a:r>
          </a:p>
          <a:p>
            <a:r>
              <a:rPr lang="en-US" sz="3600" dirty="0" smtClean="0">
                <a:latin typeface="Comic Sans MS" pitchFamily="66" charset="0"/>
              </a:rPr>
              <a:t>linearity of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E[]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to the def of </a:t>
            </a:r>
            <a:r>
              <a:rPr lang="en-US" sz="36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Var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[]</a:t>
            </a:r>
            <a:endParaRPr lang="en-US" sz="36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/>
      <p:bldP spid="729097" grpId="0" animBg="1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518926" y="381000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609600" y="18288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Comic Sans MS"/>
                <a:cs typeface="Comic Sans MS"/>
              </a:rPr>
              <a:t>Deviation of</a:t>
            </a:r>
            <a:br>
              <a:rPr lang="en-US" sz="6000" b="1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6000" b="1">
                <a:solidFill>
                  <a:schemeClr val="tx2"/>
                </a:solidFill>
                <a:latin typeface="Comic Sans MS"/>
                <a:cs typeface="Comic Sans MS"/>
              </a:rPr>
              <a:t>Repeated Trials</a:t>
            </a:r>
            <a:endParaRPr lang="en-US" sz="1200" b="1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845820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Even the stupidest man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by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some instinct of nature </a:t>
            </a:r>
            <a:r>
              <a:rPr lang="en-US" sz="3600" i="1" dirty="0">
                <a:solidFill>
                  <a:srgbClr val="000000"/>
                </a:solidFill>
                <a:latin typeface="Times New Roman" pitchFamily="18" charset="0"/>
              </a:rPr>
              <a:t>per se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 and by no previous instruction (this is truly amazing)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knows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for sure that the more observations ...that are taken, the less the danger will be of straying from the mark.</a:t>
            </a:r>
          </a:p>
          <a:p>
            <a:pPr algn="ctr"/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---</a:t>
            </a:r>
            <a:r>
              <a:rPr lang="en-US" sz="3200" i="1" dirty="0" err="1">
                <a:solidFill>
                  <a:srgbClr val="000000"/>
                </a:solidFill>
                <a:latin typeface="Times New Roman" pitchFamily="18" charset="0"/>
              </a:rPr>
              <a:t>Ars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Times New Roman" pitchFamily="18" charset="0"/>
              </a:rPr>
              <a:t>Conjectandi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(The Art of Guessing), 1713*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*taken from </a:t>
            </a:r>
            <a:r>
              <a:rPr lang="en-US" sz="1200" dirty="0" err="1">
                <a:solidFill>
                  <a:srgbClr val="000000"/>
                </a:solidFill>
                <a:latin typeface="Times New Roman" pitchFamily="18" charset="0"/>
              </a:rPr>
              <a:t>Grinstead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 \&amp; Snell,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http://www.dartmouth.edu/~chance/teaching_aids/books_articles/probability_book/book.html</a:t>
            </a:r>
          </a:p>
          <a:p>
            <a:r>
              <a:rPr lang="en-US" sz="1200" i="1" dirty="0">
                <a:solidFill>
                  <a:srgbClr val="000000"/>
                </a:solidFill>
                <a:latin typeface="Times New Roman" pitchFamily="18" charset="0"/>
              </a:rPr>
              <a:t>Introduction to Probability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, American Mathematical Society, p. 310.</a:t>
            </a:r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1173480" y="289560"/>
            <a:ext cx="7086600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Jacob D. Bernoulli (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1659</a:t>
            </a:r>
            <a:r>
              <a:rPr lang="en-US" sz="32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1705</a:t>
            </a:r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312420" y="1203960"/>
            <a:ext cx="852678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It certainly remains to be inquired whether after the number of observations has been increased, 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the probability…of obtaining the true ratio…finally exceeds any given degree of certainty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sz="3600" dirty="0">
                <a:solidFill>
                  <a:srgbClr val="007600"/>
                </a:solidFill>
                <a:latin typeface="Times New Roman" pitchFamily="18" charset="0"/>
              </a:rPr>
              <a:t>or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 whether the problem has, so to speak, its own 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asymptote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that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is, whether 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some degree of certainty is given which one can never exceed.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73480" y="289560"/>
            <a:ext cx="7086600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Jacob D. Bernoulli (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1659</a:t>
            </a:r>
            <a:r>
              <a:rPr lang="en-US" sz="3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−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1705</a:t>
            </a:r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730250" y="1690688"/>
          <a:ext cx="6435725" cy="2335212"/>
        </p:xfrm>
        <a:graphic>
          <a:graphicData uri="http://schemas.openxmlformats.org/presentationml/2006/ole">
            <p:oleObj spid="_x0000_s212999" name="Equation" r:id="rId5" imgW="1295400" imgH="469900" progId="Equation.DSMT4">
              <p:embed/>
            </p:oleObj>
          </a:graphicData>
        </a:graphic>
      </p:graphicFrame>
      <p:graphicFrame>
        <p:nvGraphicFramePr>
          <p:cNvPr id="213001" name="Object 9"/>
          <p:cNvGraphicFramePr>
            <a:graphicFrameLocks noChangeAspect="1"/>
          </p:cNvGraphicFramePr>
          <p:nvPr/>
        </p:nvGraphicFramePr>
        <p:xfrm>
          <a:off x="385233" y="3992563"/>
          <a:ext cx="8469313" cy="2179637"/>
        </p:xfrm>
        <a:graphic>
          <a:graphicData uri="http://schemas.openxmlformats.org/presentationml/2006/ole">
            <p:oleObj spid="_x0000_s213001" name="Equation" r:id="rId6" imgW="1828800" imgH="4699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494" name="Object 6"/>
          <p:cNvGraphicFramePr>
            <a:graphicFrameLocks noChangeAspect="1"/>
          </p:cNvGraphicFramePr>
          <p:nvPr/>
        </p:nvGraphicFramePr>
        <p:xfrm>
          <a:off x="374650" y="3992563"/>
          <a:ext cx="8469313" cy="2179637"/>
        </p:xfrm>
        <a:graphic>
          <a:graphicData uri="http://schemas.openxmlformats.org/presentationml/2006/ole">
            <p:oleObj spid="_x0000_s319494" name="Equation" r:id="rId4" imgW="1828800" imgH="469900" progId="Equation.DSMT4">
              <p:embed/>
            </p:oleObj>
          </a:graphicData>
        </a:graphic>
      </p:graphicFrame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503" y="2435063"/>
            <a:ext cx="7847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Bernoulli: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We believe intuitively that</a:t>
            </a:r>
          </a:p>
        </p:txBody>
      </p:sp>
      <p:graphicFrame>
        <p:nvGraphicFramePr>
          <p:cNvPr id="319498" name="Object 10"/>
          <p:cNvGraphicFramePr>
            <a:graphicFrameLocks noChangeAspect="1"/>
          </p:cNvGraphicFramePr>
          <p:nvPr/>
        </p:nvGraphicFramePr>
        <p:xfrm>
          <a:off x="891643" y="3954460"/>
          <a:ext cx="7651750" cy="2193925"/>
        </p:xfrm>
        <a:graphic>
          <a:graphicData uri="http://schemas.openxmlformats.org/presentationml/2006/ole">
            <p:oleObj spid="_x0000_s319498" name="Equation" r:id="rId6" imgW="1638300" imgH="4699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340" y="2220457"/>
            <a:ext cx="788368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of course, an unlucky average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might be way off,  but that’s</a:t>
            </a:r>
          </a:p>
          <a:p>
            <a:r>
              <a:rPr lang="en-US" sz="4400" dirty="0" smtClean="0">
                <a:solidFill>
                  <a:srgbClr val="FF00FF"/>
                </a:solidFill>
                <a:latin typeface="Comic Sans MS"/>
                <a:cs typeface="Comic Sans MS"/>
              </a:rPr>
              <a:t>unlikely</a:t>
            </a:r>
            <a:r>
              <a:rPr lang="en-US" sz="4400" dirty="0" smtClean="0">
                <a:latin typeface="Comic Sans MS"/>
                <a:cs typeface="Comic Sans MS"/>
              </a:rPr>
              <a:t>.</a:t>
            </a:r>
            <a:endParaRPr lang="en-US" sz="4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323588" name="Object 4"/>
          <p:cNvGraphicFramePr>
            <a:graphicFrameLocks noChangeAspect="1"/>
          </p:cNvGraphicFramePr>
          <p:nvPr/>
        </p:nvGraphicFramePr>
        <p:xfrm>
          <a:off x="892175" y="3954463"/>
          <a:ext cx="7651750" cy="2193925"/>
        </p:xfrm>
        <a:graphic>
          <a:graphicData uri="http://schemas.openxmlformats.org/presentationml/2006/ole">
            <p:oleObj spid="_x0000_s323588" name="Equation" r:id="rId5" imgW="1638300" imgH="46990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26840" y="3587749"/>
            <a:ext cx="3933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how 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unlikely</a:t>
            </a:r>
            <a:r>
              <a:rPr lang="en-US" sz="4800" dirty="0" smtClean="0">
                <a:latin typeface="Comic Sans MS"/>
                <a:cs typeface="Comic Sans MS"/>
              </a:rPr>
              <a:t>?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730" y="1394378"/>
            <a:ext cx="8995270" cy="405197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As </a:t>
            </a:r>
            <a:r>
              <a:rPr lang="en-US" sz="6000" dirty="0" smtClean="0">
                <a:solidFill>
                  <a:srgbClr val="008000"/>
                </a:solidFill>
              </a:rPr>
              <a:t>#tosses</a:t>
            </a:r>
            <a:r>
              <a:rPr lang="en-US" sz="6000" dirty="0" smtClean="0"/>
              <a:t> grows, #Heads gets less likely to be within a </a:t>
            </a:r>
            <a:r>
              <a:rPr lang="en-US" sz="6000" dirty="0" smtClean="0">
                <a:solidFill>
                  <a:srgbClr val="FF00FF"/>
                </a:solidFill>
              </a:rPr>
              <a:t>fixed distance</a:t>
            </a:r>
            <a:r>
              <a:rPr lang="en-US" sz="6000" dirty="0" smtClean="0"/>
              <a:t> of the mean</a:t>
            </a:r>
          </a:p>
        </p:txBody>
      </p:sp>
      <p:sp>
        <p:nvSpPr>
          <p:cNvPr id="28677" name="Rectangle 10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55939" y="-156845"/>
          <a:ext cx="7138153" cy="1873132"/>
        </p:xfrm>
        <a:graphic>
          <a:graphicData uri="http://schemas.openxmlformats.org/presentationml/2006/ole">
            <p:oleObj spid="_x0000_s312322" name="Equation" r:id="rId3" imgW="1790700" imgH="469900" progId="Equation.DSMT4">
              <p:embed/>
            </p:oleObj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142724" y="1069602"/>
          <a:ext cx="2986029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6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0.4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11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0.29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72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0.57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431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590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1023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26480" y="1059352"/>
            <a:ext cx="4824771" cy="1833526"/>
          </a:xfrm>
        </p:spPr>
        <p:txBody>
          <a:bodyPr/>
          <a:lstStyle/>
          <a:p>
            <a:pPr eaLnBrk="1" hangingPunct="1">
              <a:buNone/>
            </a:pP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flips of 0.49  </a:t>
            </a:r>
          </a:p>
          <a:p>
            <a:pPr eaLnBrk="1" hangingPunct="1">
              <a:buNone/>
            </a:pPr>
            <a:r>
              <a:rPr lang="en-US" sz="4800" dirty="0" smtClean="0"/>
              <a:t>biased coin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88002" y="3366928"/>
          <a:ext cx="7059613" cy="2178050"/>
        </p:xfrm>
        <a:graphic>
          <a:graphicData uri="http://schemas.openxmlformats.org/presentationml/2006/ole">
            <p:oleObj spid="_x0000_s317442" name="Equation" r:id="rId4" imgW="1524000" imgH="469900" progId="Equation.DSMT4">
              <p:embed/>
            </p:oleObj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679706" y="2843445"/>
          <a:ext cx="7645400" cy="900113"/>
        </p:xfrm>
        <a:graphic>
          <a:graphicData uri="http://schemas.openxmlformats.org/presentationml/2006/ole">
            <p:oleObj spid="_x0000_s317443" name="Equation" r:id="rId5" imgW="1943100" imgH="228600" progId="Equation.DSMT4">
              <p:embed/>
            </p:oleObj>
          </a:graphicData>
        </a:graphic>
      </p:graphicFrame>
      <p:pic>
        <p:nvPicPr>
          <p:cNvPr id="7" name="Picture 9" descr="penny"/>
          <p:cNvPicPr>
            <a:picLocks noGrp="1" noChangeAspect="1" noChangeArrowheads="1"/>
          </p:cNvPicPr>
          <p:nvPr>
            <p:ph sz="half" idx="2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7140909" y="1077234"/>
            <a:ext cx="1222375" cy="1143000"/>
          </a:xfr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76338" y="323850"/>
          <a:ext cx="7899400" cy="911225"/>
        </p:xfrm>
        <a:graphic>
          <a:graphicData uri="http://schemas.openxmlformats.org/presentationml/2006/ole">
            <p:oleObj spid="_x0000_s313346" name="Equation" r:id="rId3" imgW="1981200" imgH="228600" progId="Equation.DSMT4">
              <p:embed/>
            </p:oleObj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82754" y="1261122"/>
          <a:ext cx="2986029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44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0.76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1850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27138" y="323850"/>
          <a:ext cx="7797800" cy="911225"/>
        </p:xfrm>
        <a:graphic>
          <a:graphicData uri="http://schemas.openxmlformats.org/presentationml/2006/ole">
            <p:oleObj spid="_x0000_s314370" name="Equation" r:id="rId3" imgW="1955800" imgH="228600" progId="Equation.DSMT4">
              <p:embed/>
            </p:oleObj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82754" y="1261122"/>
          <a:ext cx="2986029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0.37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0.14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0.33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9500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16500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222023" y="1578538"/>
            <a:ext cx="8139314" cy="3094202"/>
          </a:xfrm>
          <a:prstGeom prst="rect">
            <a:avLst/>
          </a:prstGeom>
          <a:solidFill>
            <a:srgbClr val="FFFFFF">
              <a:alpha val="0"/>
            </a:srgbClr>
          </a:solidFill>
          <a:ln cap="flat"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Comic Sans MS" pitchFamily="66" charset="0"/>
              </a:rPr>
              <a:t>Random </a:t>
            </a:r>
            <a:r>
              <a:rPr lang="en-US" sz="4800" dirty="0" err="1" smtClean="0">
                <a:latin typeface="Comic Sans MS" pitchFamily="66" charset="0"/>
              </a:rPr>
              <a:t>var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with mean </a:t>
            </a:r>
            <a:r>
              <a:rPr lang="en-US" sz="4800" dirty="0" err="1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μ</a:t>
            </a:r>
            <a:endParaRPr lang="en-US" sz="4800" dirty="0" smtClean="0">
              <a:solidFill>
                <a:srgbClr val="0000FF"/>
              </a:solidFill>
              <a:latin typeface="Symbol" pitchFamily="18" charset="2"/>
              <a:sym typeface="Symbol" pitchFamily="18" charset="2"/>
            </a:endParaRPr>
          </a:p>
          <a:p>
            <a:pPr marL="0" indent="0" algn="ctr">
              <a:buNone/>
            </a:pP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 independent </a:t>
            </a:r>
            <a:r>
              <a:rPr lang="en-US" sz="4800" dirty="0" smtClean="0">
                <a:latin typeface="Comic Sans MS" pitchFamily="66" charset="0"/>
              </a:rPr>
              <a:t>observations</a:t>
            </a:r>
          </a:p>
          <a:p>
            <a:pPr marL="0" indent="0" algn="ctr">
              <a:buNone/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60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MT Extra" pitchFamily="18" charset="2"/>
              </a:rPr>
              <a:t>,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6000" baseline="-25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endParaRPr lang="en-US" sz="6000" baseline="15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933575" y="5019645"/>
          <a:ext cx="5280025" cy="1449388"/>
        </p:xfrm>
        <a:graphic>
          <a:graphicData uri="http://schemas.openxmlformats.org/presentationml/2006/ole">
            <p:oleObj spid="_x0000_s144388" name="Equation" r:id="rId4" imgW="1295400" imgH="355600" progId="Equation.DSMT4">
              <p:embed/>
            </p:oleObj>
          </a:graphicData>
        </a:graphic>
      </p:graphicFrame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358153" y="3315093"/>
            <a:ext cx="849972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Bernoulli question:</a:t>
            </a:r>
            <a:r>
              <a:rPr lang="en-US" sz="4800" dirty="0" smtClean="0">
                <a:latin typeface="Comic Sans MS"/>
                <a:cs typeface="Comic Sans MS"/>
              </a:rPr>
              <a:t>  is it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probably </a:t>
            </a:r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to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i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r>
              <a:rPr lang="en-US" sz="4800" i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if 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Comic Sans MS"/>
                <a:cs typeface="Comic Sans MS"/>
              </a:rPr>
              <a:t> is big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7103031" y="5177331"/>
            <a:ext cx="58702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435356" y="1631857"/>
          <a:ext cx="6273288" cy="1837657"/>
        </p:xfrm>
        <a:graphic>
          <a:graphicData uri="http://schemas.openxmlformats.org/presentationml/2006/ole">
            <p:oleObj spid="_x0000_s144387" name="Equation" r:id="rId5" imgW="1473120" imgH="431640" progId="Equation.DSMT4">
              <p:embed/>
            </p:oleObj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55520" y="175260"/>
            <a:ext cx="46558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j-ea"/>
                <a:cs typeface="Comic Sans MS"/>
              </a:rPr>
              <a:t>Repeated Trials</a:t>
            </a:r>
            <a:endParaRPr kumimoji="0" lang="en-US" sz="4400" b="1" i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  <a:ea typeface="+mj-ea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  <p:bldP spid="8193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621296" y="3315093"/>
            <a:ext cx="578164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probably </a:t>
            </a:r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to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i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endParaRPr lang="en-US" sz="4800" i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graphicFrame>
        <p:nvGraphicFramePr>
          <p:cNvPr id="81936" name="Object 16"/>
          <p:cNvGraphicFramePr>
            <a:graphicFrameLocks noChangeAspect="1"/>
          </p:cNvGraphicFramePr>
          <p:nvPr/>
        </p:nvGraphicFramePr>
        <p:xfrm>
          <a:off x="4238625" y="4452308"/>
          <a:ext cx="4113213" cy="1506538"/>
        </p:xfrm>
        <a:graphic>
          <a:graphicData uri="http://schemas.openxmlformats.org/presentationml/2006/ole">
            <p:oleObj spid="_x0000_s187394" name="Equation" r:id="rId4" imgW="1143000" imgH="419040" progId="Equation.DSMT4">
              <p:embed/>
            </p:oleObj>
          </a:graphicData>
        </a:graphic>
      </p:graphicFrame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6748360" y="4157927"/>
            <a:ext cx="58702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435356" y="1631857"/>
          <a:ext cx="6273288" cy="1837657"/>
        </p:xfrm>
        <a:graphic>
          <a:graphicData uri="http://schemas.openxmlformats.org/presentationml/2006/ole">
            <p:oleObj spid="_x0000_s187395" name="Equation" r:id="rId5" imgW="1473120" imgH="431640" progId="Equation.DSMT4">
              <p:embed/>
            </p:oleObj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55520" y="175260"/>
            <a:ext cx="46558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j-ea"/>
                <a:cs typeface="Comic Sans MS"/>
              </a:rPr>
              <a:t>Repeated Trials</a:t>
            </a:r>
            <a:endParaRPr kumimoji="0" lang="en-US" sz="4400" b="1" i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  <a:ea typeface="+mj-ea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347963" y="4067013"/>
          <a:ext cx="4450639" cy="1449045"/>
        </p:xfrm>
        <a:graphic>
          <a:graphicData uri="http://schemas.openxmlformats.org/presentationml/2006/ole">
            <p:oleObj spid="_x0000_s187396" name="Equation" r:id="rId6" imgW="1092200" imgH="3556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  <p:bldP spid="8193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2387636" y="184361"/>
            <a:ext cx="4635629" cy="7694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  <a:latin typeface="Comic Sans MS"/>
                <a:cs typeface="Comic Sans MS"/>
              </a:rPr>
              <a:t>Bernoulli answer:</a:t>
            </a:r>
            <a:endParaRPr lang="en-US" sz="44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1240101" y="232833"/>
            <a:ext cx="7586399" cy="707886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Weak Law of Large Numbers</a:t>
            </a:r>
          </a:p>
        </p:txBody>
      </p:sp>
      <p:graphicFrame>
        <p:nvGraphicFramePr>
          <p:cNvPr id="86018" name="Object 3"/>
          <p:cNvGraphicFramePr>
            <a:graphicFrameLocks noChangeAspect="1"/>
          </p:cNvGraphicFramePr>
          <p:nvPr/>
        </p:nvGraphicFramePr>
        <p:xfrm>
          <a:off x="489486" y="1136650"/>
          <a:ext cx="7466012" cy="1992313"/>
        </p:xfrm>
        <a:graphic>
          <a:graphicData uri="http://schemas.openxmlformats.org/presentationml/2006/ole">
            <p:oleObj spid="_x0000_s168962" name="Equation" r:id="rId4" imgW="1473200" imgH="393700" progId="Equation.DSMT4">
              <p:embed/>
            </p:oleObj>
          </a:graphicData>
        </a:graphic>
      </p:graphicFrame>
      <p:sp useBgFill="1"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7984303" y="1303338"/>
            <a:ext cx="547483" cy="92333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376238" y="3562350"/>
            <a:ext cx="8318311" cy="2048036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527050" y="3673475"/>
          <a:ext cx="8002588" cy="1935163"/>
        </p:xfrm>
        <a:graphic>
          <a:graphicData uri="http://schemas.openxmlformats.org/presentationml/2006/ole">
            <p:oleObj spid="_x0000_s168964" name="Equation" r:id="rId5" imgW="1625600" imgH="3937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979831" y="1270001"/>
            <a:ext cx="531065" cy="1015663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7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770" decel="100000"/>
                                        <p:tgtEl>
                                          <p:spTgt spid="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7" grpId="0" animBg="1"/>
      <p:bldP spid="86026" grpId="1" animBg="1"/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1635125" y="335598"/>
            <a:ext cx="66579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latin typeface="Comic Sans MS"/>
                <a:cs typeface="Comic Sans MS"/>
              </a:rPr>
              <a:t>Weak Law of Large Numbers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376238" y="3562350"/>
            <a:ext cx="8318311" cy="2048036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028" name="Object 3"/>
          <p:cNvGraphicFramePr>
            <a:graphicFrameLocks noChangeAspect="1"/>
          </p:cNvGraphicFramePr>
          <p:nvPr/>
        </p:nvGraphicFramePr>
        <p:xfrm>
          <a:off x="526598" y="3673476"/>
          <a:ext cx="8003375" cy="1935306"/>
        </p:xfrm>
        <a:graphic>
          <a:graphicData uri="http://schemas.openxmlformats.org/presentationml/2006/ole">
            <p:oleObj spid="_x0000_s185347" name="Equation" r:id="rId4" imgW="1625600" imgH="393700" progId="Equation.DSMT4">
              <p:embed/>
            </p:oleObj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62630" y="1358942"/>
            <a:ext cx="8169932" cy="1481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will follow easily by </a:t>
            </a:r>
            <a:r>
              <a:rPr lang="en-US" sz="4400" dirty="0" err="1" smtClean="0">
                <a:latin typeface="Comic Sans MS"/>
                <a:cs typeface="Comic Sans MS"/>
              </a:rPr>
              <a:t>Chebyshev</a:t>
            </a:r>
            <a:endParaRPr lang="en-US" sz="4400" dirty="0" smtClean="0">
              <a:latin typeface="Comic Sans MS"/>
              <a:cs typeface="Comic Sans MS"/>
            </a:endParaRPr>
          </a:p>
          <a:p>
            <a:r>
              <a:rPr lang="en-US" sz="4400" dirty="0" smtClean="0">
                <a:latin typeface="Comic Sans MS"/>
                <a:cs typeface="Comic Sans MS"/>
              </a:rPr>
              <a:t>&amp; variance properties </a:t>
            </a:r>
            <a:endParaRPr lang="en-US" sz="44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978972" y="3741738"/>
          <a:ext cx="2768600" cy="1931987"/>
        </p:xfrm>
        <a:graphic>
          <a:graphicData uri="http://schemas.openxmlformats.org/presentationml/2006/ole">
            <p:oleObj spid="_x0000_s146436" name="Equation" r:id="rId4" imgW="673100" imgH="4699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14199" y="1173418"/>
          <a:ext cx="6702981" cy="1729801"/>
        </p:xfrm>
        <a:graphic>
          <a:graphicData uri="http://schemas.openxmlformats.org/presentationml/2006/ole">
            <p:oleObj spid="_x0000_s146434" name="Equation" r:id="rId5" imgW="1968480" imgH="507960" progId="Equation.DSMT4">
              <p:embed/>
            </p:oleObj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114669" y="1446784"/>
            <a:ext cx="4686806" cy="3741420"/>
            <a:chOff x="1114669" y="1446784"/>
            <a:chExt cx="4686806" cy="3741420"/>
          </a:xfrm>
        </p:grpSpPr>
        <p:sp>
          <p:nvSpPr>
            <p:cNvPr id="32778" name="Rectangle 10"/>
            <p:cNvSpPr>
              <a:spLocks noChangeArrowheads="1"/>
            </p:cNvSpPr>
            <p:nvPr/>
          </p:nvSpPr>
          <p:spPr bwMode="auto">
            <a:xfrm>
              <a:off x="1114669" y="1446784"/>
              <a:ext cx="1584960" cy="1226820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Rectangle 11"/>
            <p:cNvSpPr>
              <a:spLocks noChangeArrowheads="1"/>
            </p:cNvSpPr>
            <p:nvPr/>
          </p:nvSpPr>
          <p:spPr bwMode="auto">
            <a:xfrm>
              <a:off x="4610100" y="4416581"/>
              <a:ext cx="1191375" cy="771623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3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4724400" cy="1219200"/>
          </a:xfrm>
          <a:noFill/>
        </p:spPr>
        <p:txBody>
          <a:bodyPr/>
          <a:lstStyle/>
          <a:p>
            <a:r>
              <a:rPr lang="en-US" sz="4400" dirty="0"/>
              <a:t>Repeated Trials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007355" y="2930524"/>
          <a:ext cx="5696483" cy="1367156"/>
        </p:xfrm>
        <a:graphic>
          <a:graphicData uri="http://schemas.openxmlformats.org/presentationml/2006/ole">
            <p:oleObj spid="_x0000_s146435" name="Equation" r:id="rId6" imgW="1904760" imgH="4572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9022" y="1329366"/>
            <a:ext cx="8240713" cy="4754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Toss </a:t>
            </a:r>
            <a:r>
              <a:rPr lang="en-US" sz="4800" dirty="0" smtClean="0">
                <a:solidFill>
                  <a:srgbClr val="008000"/>
                </a:solidFill>
              </a:rPr>
              <a:t>1001</a:t>
            </a:r>
            <a:r>
              <a:rPr lang="en-US" sz="4800" dirty="0" smtClean="0"/>
              <a:t> fair coins.</a:t>
            </a:r>
            <a:endParaRPr lang="en-US" sz="4800" dirty="0" smtClean="0">
              <a:solidFill>
                <a:srgbClr val="008000"/>
              </a:solidFill>
            </a:endParaRPr>
          </a:p>
          <a:p>
            <a:pPr eaLnBrk="1" hangingPunct="1">
              <a:buFontTx/>
              <a:buNone/>
            </a:pPr>
            <a:r>
              <a:rPr lang="en-US" sz="4800" dirty="0" smtClean="0"/>
              <a:t>Pr{#H = </a:t>
            </a:r>
            <a:r>
              <a:rPr lang="en-US" sz="4800" dirty="0" smtClean="0">
                <a:solidFill>
                  <a:srgbClr val="0000FF"/>
                </a:solidFill>
              </a:rPr>
              <a:t>500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800" dirty="0" smtClean="0">
                <a:solidFill>
                  <a:srgbClr val="0000FF"/>
                </a:solidFill>
              </a:rPr>
              <a:t> 1</a:t>
            </a:r>
            <a:r>
              <a:rPr lang="en-US" sz="4800" dirty="0" smtClean="0">
                <a:solidFill>
                  <a:srgbClr val="FF00FF"/>
                </a:solidFill>
              </a:rPr>
              <a:t>%</a:t>
            </a:r>
            <a:r>
              <a:rPr lang="en-US" sz="4800" dirty="0" smtClean="0"/>
              <a:t>}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  = Pr{#H = </a:t>
            </a:r>
            <a:r>
              <a:rPr lang="en-US" sz="4800" dirty="0" smtClean="0">
                <a:solidFill>
                  <a:srgbClr val="0000FF"/>
                </a:solidFill>
              </a:rPr>
              <a:t>500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800" dirty="0" smtClean="0">
                <a:solidFill>
                  <a:srgbClr val="0000FF"/>
                </a:solidFill>
              </a:rPr>
              <a:t> 10</a:t>
            </a:r>
            <a:r>
              <a:rPr lang="en-US" sz="4800" dirty="0" smtClean="0"/>
              <a:t>}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 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≈</a:t>
            </a:r>
            <a:r>
              <a:rPr lang="en-US" sz="4800" dirty="0" smtClean="0">
                <a:sym typeface="Euclid Symbol" pitchFamily="18" charset="2"/>
              </a:rPr>
              <a:t> 0.49</a:t>
            </a:r>
          </a:p>
          <a:p>
            <a:pPr eaLnBrk="1" hangingPunct="1">
              <a:buFontTx/>
              <a:buNone/>
            </a:pPr>
            <a:r>
              <a:rPr lang="en-US" sz="4800" i="1" dirty="0" smtClean="0">
                <a:sym typeface="Euclid Symbol" pitchFamily="18" charset="2"/>
              </a:rPr>
              <a:t>        </a:t>
            </a:r>
            <a:r>
              <a:rPr lang="en-US" sz="4800" dirty="0" smtClean="0">
                <a:solidFill>
                  <a:srgbClr val="7030A0"/>
                </a:solidFill>
                <a:sym typeface="Euclid Symbol" pitchFamily="18" charset="2"/>
              </a:rPr>
              <a:t>not so bad</a:t>
            </a:r>
            <a:endParaRPr lang="en-US" sz="4400" dirty="0" smtClean="0">
              <a:solidFill>
                <a:srgbClr val="7030A0"/>
              </a:solidFill>
              <a:sym typeface="Euclid Symbol" pitchFamily="18" charset="2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730547" y="1165225"/>
            <a:ext cx="3260725" cy="1412875"/>
            <a:chOff x="3408" y="734"/>
            <a:chExt cx="2054" cy="890"/>
          </a:xfrm>
        </p:grpSpPr>
        <p:sp>
          <p:nvSpPr>
            <p:cNvPr id="29702" name="Text Box 8"/>
            <p:cNvSpPr txBox="1">
              <a:spLocks noChangeArrowheads="1"/>
            </p:cNvSpPr>
            <p:nvPr/>
          </p:nvSpPr>
          <p:spPr bwMode="auto">
            <a:xfrm>
              <a:off x="4131" y="734"/>
              <a:ext cx="1331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of </a:t>
              </a:r>
              <a:r>
                <a:rPr lang="en-US" sz="4400" dirty="0">
                  <a:solidFill>
                    <a:srgbClr val="008000"/>
                  </a:solidFill>
                  <a:latin typeface="Comic Sans MS" pitchFamily="66" charset="0"/>
                </a:rPr>
                <a:t>1001</a:t>
              </a:r>
            </a:p>
          </p:txBody>
        </p:sp>
        <p:sp>
          <p:nvSpPr>
            <p:cNvPr id="29703" name="Freeform 9"/>
            <p:cNvSpPr>
              <a:spLocks/>
            </p:cNvSpPr>
            <p:nvPr/>
          </p:nvSpPr>
          <p:spPr bwMode="auto">
            <a:xfrm>
              <a:off x="3408" y="1160"/>
              <a:ext cx="1467" cy="464"/>
            </a:xfrm>
            <a:custGeom>
              <a:avLst/>
              <a:gdLst>
                <a:gd name="T0" fmla="*/ 984 w 1051"/>
                <a:gd name="T1" fmla="*/ 0 h 456"/>
                <a:gd name="T2" fmla="*/ 976 w 1051"/>
                <a:gd name="T3" fmla="*/ 192 h 456"/>
                <a:gd name="T4" fmla="*/ 536 w 1051"/>
                <a:gd name="T5" fmla="*/ 248 h 456"/>
                <a:gd name="T6" fmla="*/ 0 w 1051"/>
                <a:gd name="T7" fmla="*/ 456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1"/>
                <a:gd name="T13" fmla="*/ 0 h 456"/>
                <a:gd name="T14" fmla="*/ 1051 w 105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1" h="456">
                  <a:moveTo>
                    <a:pt x="984" y="0"/>
                  </a:moveTo>
                  <a:cubicBezTo>
                    <a:pt x="1017" y="75"/>
                    <a:pt x="1051" y="151"/>
                    <a:pt x="976" y="192"/>
                  </a:cubicBezTo>
                  <a:cubicBezTo>
                    <a:pt x="901" y="233"/>
                    <a:pt x="699" y="204"/>
                    <a:pt x="536" y="248"/>
                  </a:cubicBezTo>
                  <a:cubicBezTo>
                    <a:pt x="373" y="292"/>
                    <a:pt x="186" y="374"/>
                    <a:pt x="0" y="45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9701" name="Rectangle 16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235825" cy="917575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Within a </a:t>
            </a:r>
            <a:r>
              <a:rPr lang="en-US" sz="4400" dirty="0" smtClean="0">
                <a:solidFill>
                  <a:srgbClr val="FF00FF"/>
                </a:solidFill>
              </a:rPr>
              <a:t>%</a:t>
            </a:r>
            <a:r>
              <a:rPr lang="en-US" sz="4400" dirty="0" smtClean="0">
                <a:solidFill>
                  <a:schemeClr val="tx1"/>
                </a:solidFill>
              </a:rPr>
              <a:t> of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/>
              <a:t>the mean?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1196" y="1350684"/>
            <a:ext cx="5029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So by </a:t>
            </a:r>
            <a:r>
              <a:rPr lang="en-US" sz="4800" dirty="0" err="1" smtClean="0">
                <a:latin typeface="Comic Sans MS"/>
                <a:cs typeface="Comic Sans MS"/>
              </a:rPr>
              <a:t>Chebyshev</a:t>
            </a:r>
            <a:endParaRPr lang="en-US" sz="4800" dirty="0">
              <a:latin typeface="Comic Sans MS"/>
              <a:cs typeface="Comic Sans M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53009" y="1782280"/>
          <a:ext cx="7863160" cy="2397985"/>
        </p:xfrm>
        <a:graphic>
          <a:graphicData uri="http://schemas.openxmlformats.org/presentationml/2006/ole">
            <p:oleObj spid="_x0000_s209922" name="Equation" r:id="rId3" imgW="1790700" imgH="546100" progId="Equation.DSMT4">
              <p:embed/>
            </p:oleObj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635125" y="335598"/>
            <a:ext cx="66579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latin typeface="Comic Sans MS"/>
                <a:cs typeface="Comic Sans MS"/>
              </a:rPr>
              <a:t>Weak Law of Large Numbers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6549" y="4072213"/>
            <a:ext cx="7549029" cy="1612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need only show</a:t>
            </a:r>
          </a:p>
          <a:p>
            <a:pPr algn="ctr"/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Var[A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]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0  </a:t>
            </a:r>
            <a:r>
              <a:rPr lang="en-US" sz="4800" dirty="0" smtClean="0">
                <a:latin typeface="Comic Sans MS"/>
                <a:cs typeface="Comic Sans MS"/>
              </a:rPr>
              <a:t>as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 ∞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4724400" cy="1219200"/>
          </a:xfrm>
          <a:noFill/>
        </p:spPr>
        <p:txBody>
          <a:bodyPr/>
          <a:lstStyle/>
          <a:p>
            <a:r>
              <a:rPr lang="en-US" sz="4400" dirty="0">
                <a:latin typeface="Comic Sans MS"/>
                <a:cs typeface="Comic Sans MS"/>
              </a:rPr>
              <a:t>Repeated Trials</a:t>
            </a: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865188" y="1482725"/>
            <a:ext cx="7413625" cy="1189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latin typeface="Comic Sans MS"/>
                <a:cs typeface="Comic Sans MS"/>
              </a:rPr>
              <a:t>what is </a:t>
            </a:r>
            <a:r>
              <a:rPr lang="en-US" sz="7200" dirty="0" err="1">
                <a:solidFill>
                  <a:srgbClr val="0000FF"/>
                </a:solidFill>
                <a:latin typeface="Comic Sans MS"/>
                <a:cs typeface="Comic Sans MS"/>
              </a:rPr>
              <a:t>Var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</a:rPr>
              <a:t>[A</a:t>
            </a:r>
            <a:r>
              <a:rPr lang="en-US" sz="72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</a:rPr>
              <a:t>]</a:t>
            </a:r>
            <a:r>
              <a:rPr lang="en-US" sz="7200" dirty="0">
                <a:latin typeface="Comic Sans MS"/>
                <a:cs typeface="Comic Sans MS"/>
              </a:rPr>
              <a:t> ?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998538" y="3155950"/>
            <a:ext cx="7137400" cy="11890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dirty="0">
                <a:latin typeface="Comic Sans MS"/>
                <a:cs typeface="Comic Sans MS"/>
              </a:rPr>
              <a:t>let</a:t>
            </a:r>
            <a:r>
              <a:rPr lang="en-US" sz="7200" dirty="0" smtClean="0">
                <a:latin typeface="Comic Sans MS"/>
                <a:cs typeface="Comic Sans MS"/>
              </a:rPr>
              <a:t> 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7200" dirty="0" smtClean="0"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7200" dirty="0">
                <a:latin typeface="Comic Sans MS"/>
                <a:cs typeface="Comic Sans MS"/>
                <a:sym typeface="Symbol" pitchFamily="18" charset="2"/>
              </a:rPr>
              <a:t>::= </a:t>
            </a:r>
            <a:r>
              <a:rPr lang="en-US" sz="7200" dirty="0" err="1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Var[R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]</a:t>
            </a:r>
            <a:r>
              <a:rPr lang="en-US" sz="6600" dirty="0">
                <a:latin typeface="Comic Sans MS"/>
                <a:cs typeface="Comic Sans MS"/>
                <a:sym typeface="Symbol" pitchFamily="18" charset="2"/>
              </a:rPr>
              <a:t> </a:t>
            </a:r>
            <a:endParaRPr lang="en-US" sz="66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12800" y="1023938"/>
          <a:ext cx="7594600" cy="2187575"/>
        </p:xfrm>
        <a:graphic>
          <a:graphicData uri="http://schemas.openxmlformats.org/presentationml/2006/ole">
            <p:oleObj spid="_x0000_s150531" name="Equation" r:id="rId4" imgW="2336800" imgH="673100" progId="Equation.DSMT4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39663" y="3036492"/>
          <a:ext cx="8037513" cy="1814513"/>
        </p:xfrm>
        <a:graphic>
          <a:graphicData uri="http://schemas.openxmlformats.org/presentationml/2006/ole">
            <p:oleObj spid="_x0000_s150532" name="Equation" r:id="rId5" imgW="2527300" imgH="571500" progId="Equation.DSMT4">
              <p:embed/>
            </p:oleObj>
          </a:graphicData>
        </a:graphic>
      </p:graphicFrame>
      <p:sp>
        <p:nvSpPr>
          <p:cNvPr id="47111" name="Rectangle 28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4724400" cy="1219200"/>
          </a:xfrm>
          <a:noFill/>
        </p:spPr>
        <p:txBody>
          <a:bodyPr/>
          <a:lstStyle/>
          <a:p>
            <a:r>
              <a:rPr lang="en-US" sz="4400"/>
              <a:t>Repeated Trials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025075" y="4763568"/>
          <a:ext cx="2786062" cy="1573509"/>
        </p:xfrm>
        <a:graphic>
          <a:graphicData uri="http://schemas.openxmlformats.org/presentationml/2006/ole">
            <p:oleObj spid="_x0000_s150533" name="Equation" r:id="rId6" imgW="787320" imgH="444240" progId="Equation.DSMT4">
              <p:embed/>
            </p:oleObj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715043" y="1464566"/>
            <a:ext cx="5154049" cy="4828489"/>
            <a:chOff x="715043" y="1464566"/>
            <a:chExt cx="5154049" cy="4828489"/>
          </a:xfrm>
        </p:grpSpPr>
        <p:sp>
          <p:nvSpPr>
            <p:cNvPr id="6" name="Rectangle 5"/>
            <p:cNvSpPr/>
            <p:nvPr/>
          </p:nvSpPr>
          <p:spPr bwMode="auto">
            <a:xfrm>
              <a:off x="715043" y="1464566"/>
              <a:ext cx="2127975" cy="1258611"/>
            </a:xfrm>
            <a:prstGeom prst="rect">
              <a:avLst/>
            </a:prstGeom>
            <a:noFill/>
            <a:ln w="4127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10100" y="4851373"/>
              <a:ext cx="1258992" cy="1441682"/>
            </a:xfrm>
            <a:prstGeom prst="rect">
              <a:avLst/>
            </a:prstGeom>
            <a:noFill/>
            <a:ln w="4127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383925" y="4885697"/>
            <a:ext cx="18005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0</a:t>
            </a:r>
            <a:endParaRPr lang="en-US" sz="66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 useBgFill="1"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68411" y="4867073"/>
            <a:ext cx="2464938" cy="132343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rgbClr val="008000"/>
                </a:solidFill>
                <a:latin typeface="Comic Sans MS"/>
                <a:cs typeface="Comic Sans MS"/>
              </a:rPr>
              <a:t>QED</a:t>
            </a:r>
            <a:endParaRPr lang="en-US" sz="72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29740" y="182880"/>
            <a:ext cx="5684520" cy="876300"/>
          </a:xfrm>
        </p:spPr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Analysis of the Proof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997" y="1007973"/>
            <a:ext cx="8355333" cy="51608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4000" dirty="0">
                <a:latin typeface="Comic Sans MS"/>
                <a:cs typeface="Comic Sans MS"/>
              </a:rPr>
              <a:t>proof only </a:t>
            </a:r>
            <a:r>
              <a:rPr lang="en-US" sz="4000" dirty="0" smtClean="0">
                <a:latin typeface="Comic Sans MS"/>
                <a:cs typeface="Comic Sans MS"/>
              </a:rPr>
              <a:t>used that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40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4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40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have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same mean</a:t>
            </a:r>
          </a:p>
          <a:p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same variance</a:t>
            </a:r>
            <a:endParaRPr lang="en-US" sz="4800" baseline="30000" dirty="0" smtClean="0">
              <a:solidFill>
                <a:srgbClr val="0000FF"/>
              </a:solidFill>
              <a:latin typeface="Comic Sans MS"/>
              <a:cs typeface="Comic Sans MS"/>
              <a:sym typeface="Symbol" pitchFamily="18" charset="2"/>
            </a:endParaRPr>
          </a:p>
          <a:p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&amp; </a:t>
            </a:r>
            <a:r>
              <a:rPr lang="en-US" sz="4800" dirty="0">
                <a:latin typeface="Comic Sans MS"/>
                <a:cs typeface="Comic Sans MS"/>
                <a:sym typeface="Symbol" pitchFamily="18" charset="2"/>
              </a:rPr>
              <a:t>variances </a:t>
            </a:r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add </a:t>
            </a:r>
            <a:endParaRPr lang="en-US" sz="4800" dirty="0">
              <a:latin typeface="Comic Sans MS"/>
              <a:cs typeface="Comic Sans MS"/>
              <a:sym typeface="Symbol" pitchFamily="18" charset="2"/>
            </a:endParaRP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764542" y="4308258"/>
            <a:ext cx="7306808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4800" dirty="0" smtClean="0">
                <a:latin typeface="Comic Sans MS"/>
                <a:cs typeface="Comic Sans MS"/>
                <a:sym typeface="Euclid Symbol"/>
              </a:rPr>
              <a:t>⎯ </a:t>
            </a:r>
            <a:r>
              <a:rPr lang="en-US" sz="4800" dirty="0" smtClean="0">
                <a:latin typeface="Comic Sans MS"/>
                <a:cs typeface="Comic Sans MS"/>
              </a:rPr>
              <a:t>which </a:t>
            </a:r>
            <a:r>
              <a:rPr lang="en-US" sz="4800" dirty="0">
                <a:latin typeface="Comic Sans MS"/>
                <a:cs typeface="Comic Sans MS"/>
              </a:rPr>
              <a:t>follows </a:t>
            </a:r>
            <a:r>
              <a:rPr lang="en-US" sz="4800" dirty="0" smtClean="0">
                <a:latin typeface="Comic Sans MS"/>
                <a:cs typeface="Comic Sans MS"/>
              </a:rPr>
              <a:t>from</a:t>
            </a:r>
          </a:p>
          <a:p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    </a:t>
            </a:r>
            <a:r>
              <a:rPr lang="en-US" sz="48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pairwise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independence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393063"/>
            <a:ext cx="8053388" cy="279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Let 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3600" dirty="0" smtClean="0">
                <a:latin typeface="Comic Sans MS"/>
                <a:cs typeface="Comic Sans MS"/>
              </a:rPr>
              <a:t>be </a:t>
            </a:r>
            <a:r>
              <a:rPr lang="en-US" sz="3600" dirty="0" err="1">
                <a:latin typeface="Comic Sans MS"/>
                <a:cs typeface="Comic Sans MS"/>
              </a:rPr>
              <a:t>pairwise</a:t>
            </a:r>
            <a:r>
              <a:rPr lang="en-US" sz="3600" dirty="0">
                <a:latin typeface="Comic Sans MS"/>
                <a:cs typeface="Comic Sans MS"/>
              </a:rPr>
              <a:t> independent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random </a:t>
            </a:r>
            <a:r>
              <a:rPr lang="en-US" sz="3600" dirty="0" err="1">
                <a:latin typeface="Comic Sans MS"/>
                <a:cs typeface="Comic Sans MS"/>
              </a:rPr>
              <a:t>vars</a:t>
            </a:r>
            <a:r>
              <a:rPr lang="en-US" sz="3600" dirty="0">
                <a:latin typeface="Comic Sans MS"/>
                <a:cs typeface="Comic Sans MS"/>
              </a:rPr>
              <a:t> with the same finite </a:t>
            </a:r>
          </a:p>
          <a:p>
            <a:pPr>
              <a:buNone/>
            </a:pPr>
            <a:r>
              <a:rPr lang="en-US" sz="3600" dirty="0" smtClean="0">
                <a:latin typeface="Comic Sans MS"/>
                <a:cs typeface="Comic Sans MS"/>
              </a:rPr>
              <a:t>mean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μ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and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variance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36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.  Let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                                          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 Then</a:t>
            </a:r>
            <a:endParaRPr lang="en-US" sz="3600" dirty="0">
              <a:latin typeface="Comic Sans MS"/>
              <a:cs typeface="Comic Sans MS"/>
              <a:sym typeface="Symbol" pitchFamily="18" charset="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37858" y="3221482"/>
          <a:ext cx="5915025" cy="936625"/>
        </p:xfrm>
        <a:graphic>
          <a:graphicData uri="http://schemas.openxmlformats.org/presentationml/2006/ole">
            <p:oleObj spid="_x0000_s154626" name="Equation" r:id="rId4" imgW="1765080" imgH="279360" progId="Equation.DSMT4">
              <p:embed/>
            </p:oleObj>
          </a:graphicData>
        </a:graphic>
      </p:graphicFrame>
      <p:graphicFrame>
        <p:nvGraphicFramePr>
          <p:cNvPr id="128002" name="Object 3"/>
          <p:cNvGraphicFramePr>
            <a:graphicFrameLocks noChangeAspect="1"/>
          </p:cNvGraphicFramePr>
          <p:nvPr/>
        </p:nvGraphicFramePr>
        <p:xfrm>
          <a:off x="987425" y="3879850"/>
          <a:ext cx="7169150" cy="2493963"/>
        </p:xfrm>
        <a:graphic>
          <a:graphicData uri="http://schemas.openxmlformats.org/presentationml/2006/ole">
            <p:oleObj spid="_x0000_s154627" name="Equation" r:id="rId5" imgW="1714500" imgH="596900" progId="Equation.DSMT4">
              <p:embed/>
            </p:oleObj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730019" y="4027804"/>
            <a:ext cx="7631805" cy="2304079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785" y="920418"/>
            <a:ext cx="2392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Comic Sans MS"/>
                <a:cs typeface="Comic Sans MS"/>
              </a:rPr>
              <a:t>Theorem:</a:t>
            </a:r>
            <a:endParaRPr lang="en-US" sz="3600" i="1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672388" cy="882650"/>
          </a:xfrm>
        </p:spPr>
        <p:txBody>
          <a:bodyPr/>
          <a:lstStyle/>
          <a:p>
            <a:r>
              <a:rPr lang="en-US">
                <a:latin typeface="Comic Sans MS"/>
                <a:cs typeface="Comic Sans MS"/>
              </a:rPr>
              <a:t>Pairwise Independent Sampling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308900" y="1075540"/>
            <a:ext cx="8318504" cy="378565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Comic Sans MS"/>
                <a:cs typeface="Comic Sans MS"/>
              </a:rPr>
              <a:t>The </a:t>
            </a:r>
            <a:r>
              <a:rPr lang="en-US" sz="4000" dirty="0" err="1">
                <a:solidFill>
                  <a:srgbClr val="7030A0"/>
                </a:solidFill>
                <a:latin typeface="Comic Sans MS"/>
                <a:cs typeface="Comic Sans MS"/>
              </a:rPr>
              <a:t>punchline</a:t>
            </a:r>
            <a:r>
              <a:rPr lang="en-US" sz="4000" dirty="0">
                <a:solidFill>
                  <a:srgbClr val="7030A0"/>
                </a:solidFill>
                <a:latin typeface="Comic Sans MS"/>
                <a:cs typeface="Comic Sans MS"/>
              </a:rPr>
              <a:t>:</a:t>
            </a:r>
          </a:p>
          <a:p>
            <a:r>
              <a:rPr lang="en-US" sz="4000" dirty="0">
                <a:latin typeface="Comic Sans MS"/>
                <a:cs typeface="Comic Sans MS"/>
              </a:rPr>
              <a:t>we now know how big a sample is</a:t>
            </a:r>
          </a:p>
          <a:p>
            <a:r>
              <a:rPr lang="en-US" sz="4000" dirty="0">
                <a:latin typeface="Comic Sans MS"/>
                <a:cs typeface="Comic Sans MS"/>
              </a:rPr>
              <a:t>needed to estimate the mean of</a:t>
            </a:r>
          </a:p>
          <a:p>
            <a:r>
              <a:rPr lang="en-US" sz="4000" dirty="0">
                <a:latin typeface="Comic Sans MS"/>
                <a:cs typeface="Comic Sans MS"/>
              </a:rPr>
              <a:t>any* random </a:t>
            </a:r>
            <a:r>
              <a:rPr lang="en-US" dirty="0" smtClean="0">
                <a:latin typeface="Comic Sans MS"/>
                <a:cs typeface="Comic Sans MS"/>
              </a:rPr>
              <a:t>variable within</a:t>
            </a:r>
          </a:p>
          <a:p>
            <a:r>
              <a:rPr lang="en-US" dirty="0" smtClean="0">
                <a:latin typeface="Comic Sans MS"/>
                <a:cs typeface="Comic Sans MS"/>
              </a:rPr>
              <a:t>any* desired tolerance with</a:t>
            </a:r>
            <a:endParaRPr lang="en-US" sz="4000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any* desired probability</a:t>
            </a: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440200" y="4690889"/>
            <a:ext cx="8012669" cy="144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*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variance 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800" b="1" dirty="0" smtClean="0">
                <a:solidFill>
                  <a:srgbClr val="0076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∞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, 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tolerance </a:t>
            </a:r>
            <a:r>
              <a:rPr lang="en-US" sz="40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 0,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mic Sans MS"/>
                <a:cs typeface="Comic Sans MS"/>
              </a:rPr>
              <a:t>probability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1</a:t>
            </a:r>
            <a:endParaRPr lang="en-US" sz="40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7" grpId="0" build="p"/>
      <p:bldP spid="11264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Team Problems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3600" y="1549400"/>
            <a:ext cx="7340600" cy="37973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0600" dirty="0" smtClean="0"/>
              <a:t>Problems</a:t>
            </a:r>
          </a:p>
          <a:p>
            <a:pPr algn="ctr" eaLnBrk="1" hangingPunct="1">
              <a:buFontTx/>
              <a:buNone/>
            </a:pPr>
            <a:r>
              <a:rPr lang="en-US" sz="10600" smtClean="0"/>
              <a:t>1</a:t>
            </a:r>
            <a:r>
              <a:rPr lang="en-US" sz="10600" smtClean="0">
                <a:latin typeface="Euclids"/>
                <a:cs typeface="Euclids"/>
                <a:sym typeface="Euclid Symbol" pitchFamily="18" charset="2"/>
              </a:rPr>
              <a:t>−</a:t>
            </a:r>
            <a:r>
              <a:rPr lang="en-US" sz="10600" dirty="0" smtClean="0">
                <a:sym typeface="Euclid Symbol" pitchFamily="18" charset="2"/>
              </a:rPr>
              <a:t>3</a:t>
            </a:r>
            <a:endParaRPr lang="en-US" sz="10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976" y="1247614"/>
            <a:ext cx="8789864" cy="536908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Let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" pitchFamily="18" charset="0"/>
              </a:rPr>
              <a:t>::=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E[R].  </a:t>
            </a:r>
            <a:r>
              <a:rPr lang="en-US" sz="5400" dirty="0" smtClean="0"/>
              <a:t>What is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buNone/>
            </a:pP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Pr{R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far from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r>
              <a:rPr lang="en-US" sz="5400" dirty="0" smtClean="0"/>
              <a:t>?</a:t>
            </a:r>
          </a:p>
          <a:p>
            <a:pPr eaLnBrk="1" hangingPunct="1">
              <a:buNone/>
            </a:pPr>
            <a:endParaRPr lang="en-US" sz="5400" dirty="0" smtClean="0"/>
          </a:p>
          <a:p>
            <a:pPr eaLnBrk="1" hangingPunct="1">
              <a:buNone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5400" dirty="0" smtClean="0"/>
              <a:t>’s </a:t>
            </a:r>
            <a:r>
              <a:rPr lang="en-US" sz="5400" dirty="0" smtClean="0">
                <a:solidFill>
                  <a:srgbClr val="7030A0"/>
                </a:solidFill>
              </a:rPr>
              <a:t>average deviation </a:t>
            </a:r>
            <a:r>
              <a:rPr lang="en-US" sz="5400" dirty="0" smtClean="0"/>
              <a:t>?</a:t>
            </a:r>
          </a:p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E[ |R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µ|</a:t>
            </a:r>
            <a:r>
              <a:rPr lang="en-US" sz="5400" b="1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] </a:t>
            </a:r>
            <a:r>
              <a:rPr lang="en-US" sz="5400" dirty="0" smtClean="0"/>
              <a:t>?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76454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Giving </a:t>
            </a:r>
            <a:r>
              <a:rPr lang="en-US" sz="4000" dirty="0" smtClean="0">
                <a:solidFill>
                  <a:srgbClr val="7030A0"/>
                </a:solidFill>
              </a:rPr>
              <a:t>Meaning</a:t>
            </a:r>
            <a:r>
              <a:rPr lang="en-US" sz="4000" dirty="0" smtClean="0"/>
              <a:t> to the Mean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38047" y="2994439"/>
          <a:ext cx="4637831" cy="1583650"/>
        </p:xfrm>
        <a:graphic>
          <a:graphicData uri="http://schemas.openxmlformats.org/presentationml/2006/ole">
            <p:oleObj spid="_x0000_s1030" name="Equation" r:id="rId4" imgW="1041400" imgH="3556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02150" y="3314700"/>
          <a:ext cx="139700" cy="228600"/>
        </p:xfrm>
        <a:graphic>
          <a:graphicData uri="http://schemas.openxmlformats.org/presentationml/2006/ole">
            <p:oleObj spid="_x0000_s1031" name="Equation" r:id="rId5" imgW="139700" imgH="2286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6908800" cy="1181100"/>
          </a:xfrm>
        </p:spPr>
        <p:txBody>
          <a:bodyPr/>
          <a:lstStyle/>
          <a:p>
            <a:pPr eaLnBrk="1" hangingPunct="1"/>
            <a:r>
              <a:rPr lang="en-US" smtClean="0"/>
              <a:t>Two Dice with Same Mean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663700"/>
            <a:ext cx="8343900" cy="3568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Fair Die</a:t>
            </a:r>
          </a:p>
          <a:p>
            <a:pPr eaLnBrk="1" hangingPunct="1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E[</a:t>
            </a:r>
            <a:r>
              <a:rPr lang="en-US" sz="4800" dirty="0" smtClean="0">
                <a:solidFill>
                  <a:srgbClr val="008000"/>
                </a:solidFill>
              </a:rPr>
              <a:t>D</a:t>
            </a:r>
            <a:r>
              <a:rPr lang="en-US" sz="4800" baseline="-25000" dirty="0" smtClean="0">
                <a:solidFill>
                  <a:srgbClr val="008000"/>
                </a:solidFill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7030A0"/>
                </a:solidFill>
              </a:rPr>
              <a:t>3.5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Loaded Die throwing only 1 &amp; 6:</a:t>
            </a:r>
          </a:p>
          <a:p>
            <a:pPr eaLnBrk="1" hangingPunct="1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E[</a:t>
            </a:r>
            <a:r>
              <a:rPr lang="en-US" sz="4800" dirty="0" smtClean="0">
                <a:solidFill>
                  <a:schemeClr val="accent2"/>
                </a:solidFill>
              </a:rPr>
              <a:t>D</a:t>
            </a:r>
            <a:r>
              <a:rPr lang="en-US" sz="4800" baseline="-25000" dirty="0" smtClean="0">
                <a:solidFill>
                  <a:schemeClr val="accent2"/>
                </a:solidFill>
              </a:rPr>
              <a:t>2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en-US" sz="4800" dirty="0" smtClean="0"/>
              <a:t> = (1+6)/2 = </a:t>
            </a:r>
            <a:r>
              <a:rPr lang="en-US" sz="4800" dirty="0" smtClean="0">
                <a:solidFill>
                  <a:srgbClr val="7030A0"/>
                </a:solidFill>
              </a:rPr>
              <a:t>3.5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dirty="0" smtClean="0"/>
              <a:t>also!</a:t>
            </a:r>
          </a:p>
        </p:txBody>
      </p:sp>
      <p:pic>
        <p:nvPicPr>
          <p:cNvPr id="31749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1500" y="1371600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369888" y="3675063"/>
            <a:ext cx="7624762" cy="2065337"/>
            <a:chOff x="369888" y="3675063"/>
            <a:chExt cx="7624762" cy="2065337"/>
          </a:xfrm>
        </p:grpSpPr>
        <p:grpSp>
          <p:nvGrpSpPr>
            <p:cNvPr id="54" name="Group 53"/>
            <p:cNvGrpSpPr/>
            <p:nvPr/>
          </p:nvGrpSpPr>
          <p:grpSpPr>
            <a:xfrm>
              <a:off x="369888" y="3771900"/>
              <a:ext cx="7178675" cy="1968500"/>
              <a:chOff x="369888" y="3771900"/>
              <a:chExt cx="7178675" cy="1968500"/>
            </a:xfrm>
          </p:grpSpPr>
          <p:grpSp>
            <p:nvGrpSpPr>
              <p:cNvPr id="32774" name="Group 15"/>
              <p:cNvGrpSpPr>
                <a:grpSpLocks/>
              </p:cNvGrpSpPr>
              <p:nvPr/>
            </p:nvGrpSpPr>
            <p:grpSpPr bwMode="auto">
              <a:xfrm>
                <a:off x="2641600" y="3771900"/>
                <a:ext cx="4906963" cy="1968500"/>
                <a:chOff x="1664" y="2376"/>
                <a:chExt cx="3091" cy="1240"/>
              </a:xfrm>
            </p:grpSpPr>
            <p:sp>
              <p:nvSpPr>
                <p:cNvPr id="32791" name="Rectangle 16"/>
                <p:cNvSpPr>
                  <a:spLocks noChangeArrowheads="1"/>
                </p:cNvSpPr>
                <p:nvPr/>
              </p:nvSpPr>
              <p:spPr bwMode="auto">
                <a:xfrm>
                  <a:off x="1664" y="2376"/>
                  <a:ext cx="3088" cy="1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2" name="Line 17"/>
                <p:cNvSpPr>
                  <a:spLocks noChangeShapeType="1"/>
                </p:cNvSpPr>
                <p:nvPr/>
              </p:nvSpPr>
              <p:spPr bwMode="auto">
                <a:xfrm>
                  <a:off x="3192" y="2416"/>
                  <a:ext cx="0" cy="1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93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128" y="2984"/>
                  <a:ext cx="0" cy="57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94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075" y="3555"/>
                  <a:ext cx="2680" cy="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95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691" y="3563"/>
                  <a:ext cx="392" cy="1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96" name="Line 21"/>
                <p:cNvSpPr>
                  <a:spLocks noChangeShapeType="1"/>
                </p:cNvSpPr>
                <p:nvPr/>
              </p:nvSpPr>
              <p:spPr bwMode="auto">
                <a:xfrm>
                  <a:off x="4343" y="2919"/>
                  <a:ext cx="8" cy="62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2776" name="Text Box 23"/>
              <p:cNvSpPr txBox="1">
                <a:spLocks noChangeArrowheads="1"/>
              </p:cNvSpPr>
              <p:nvPr/>
            </p:nvSpPr>
            <p:spPr bwMode="auto">
              <a:xfrm>
                <a:off x="369888" y="4383088"/>
                <a:ext cx="203517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4400" dirty="0">
                    <a:solidFill>
                      <a:schemeClr val="accent2"/>
                    </a:solidFill>
                    <a:latin typeface="Comic Sans MS" pitchFamily="66" charset="0"/>
                  </a:rPr>
                  <a:t>Loaded</a:t>
                </a:r>
              </a:p>
            </p:txBody>
          </p:sp>
        </p:grpSp>
        <p:grpSp>
          <p:nvGrpSpPr>
            <p:cNvPr id="32777" name="Group 24"/>
            <p:cNvGrpSpPr>
              <a:grpSpLocks/>
            </p:cNvGrpSpPr>
            <p:nvPr/>
          </p:nvGrpSpPr>
          <p:grpSpPr bwMode="auto">
            <a:xfrm>
              <a:off x="7558088" y="3675063"/>
              <a:ext cx="436562" cy="1955800"/>
              <a:chOff x="4761" y="2315"/>
              <a:chExt cx="275" cy="1232"/>
            </a:xfrm>
          </p:grpSpPr>
          <p:sp>
            <p:nvSpPr>
              <p:cNvPr id="32789" name="Text Box 25"/>
              <p:cNvSpPr txBox="1">
                <a:spLocks noChangeArrowheads="1"/>
              </p:cNvSpPr>
              <p:nvPr/>
            </p:nvSpPr>
            <p:spPr bwMode="auto">
              <a:xfrm>
                <a:off x="4761" y="2315"/>
                <a:ext cx="231" cy="365"/>
              </a:xfrm>
              <a:prstGeom prst="rect">
                <a:avLst/>
              </a:prstGeom>
              <a:noFill/>
              <a:ln w="38100" algn="ctr">
                <a:noFill/>
                <a:prstDash val="sysDot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/>
                <a:r>
                  <a:rPr lang="en-US" sz="3200" dirty="0">
                    <a:solidFill>
                      <a:schemeClr val="accent2"/>
                    </a:solidFill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32790" name="Text Box 26"/>
              <p:cNvSpPr txBox="1">
                <a:spLocks noChangeArrowheads="1"/>
              </p:cNvSpPr>
              <p:nvPr/>
            </p:nvSpPr>
            <p:spPr bwMode="auto">
              <a:xfrm>
                <a:off x="4764" y="3182"/>
                <a:ext cx="272" cy="365"/>
              </a:xfrm>
              <a:prstGeom prst="rect">
                <a:avLst/>
              </a:prstGeom>
              <a:noFill/>
              <a:ln w="38100" algn="ctr">
                <a:noFill/>
                <a:prstDash val="sysDot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/>
                <a:r>
                  <a:rPr lang="en-US" sz="3200">
                    <a:solidFill>
                      <a:schemeClr val="accent2"/>
                    </a:solidFill>
                    <a:latin typeface="Comic Sans MS" pitchFamily="66" charset="0"/>
                  </a:rPr>
                  <a:t>0</a:t>
                </a:r>
              </a:p>
            </p:txBody>
          </p:sp>
        </p:grpSp>
      </p:grp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203200" y="3282950"/>
            <a:ext cx="2332038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Pr{D = 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1787525" y="5586413"/>
            <a:ext cx="6411913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 err="1">
                <a:latin typeface="Comic Sans MS" pitchFamily="66" charset="0"/>
              </a:rPr>
              <a:t>i</a:t>
            </a:r>
            <a:r>
              <a:rPr lang="en-US" sz="4400" dirty="0">
                <a:latin typeface="Comic Sans MS" pitchFamily="66" charset="0"/>
              </a:rPr>
              <a:t>:  </a:t>
            </a:r>
            <a:r>
              <a:rPr lang="en-US" sz="4600" dirty="0">
                <a:latin typeface="Comic Sans MS" pitchFamily="66" charset="0"/>
              </a:rPr>
              <a:t>0  1  2  3  4  5  6  7</a:t>
            </a:r>
          </a:p>
        </p:txBody>
      </p:sp>
      <p:sp>
        <p:nvSpPr>
          <p:cNvPr id="32779" name="Rectangle 30"/>
          <p:cNvSpPr>
            <a:spLocks noGrp="1" noChangeArrowheads="1"/>
          </p:cNvSpPr>
          <p:nvPr>
            <p:ph type="title"/>
          </p:nvPr>
        </p:nvSpPr>
        <p:spPr>
          <a:xfrm>
            <a:off x="1498600" y="266700"/>
            <a:ext cx="6718300" cy="12573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Two Dice with Same Mean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3395663" y="4400550"/>
            <a:ext cx="1638300" cy="747713"/>
            <a:chOff x="2136" y="2657"/>
            <a:chExt cx="1032" cy="471"/>
          </a:xfrm>
        </p:grpSpPr>
        <p:sp>
          <p:nvSpPr>
            <p:cNvPr id="32785" name="Line 32"/>
            <p:cNvSpPr>
              <a:spLocks noChangeShapeType="1"/>
            </p:cNvSpPr>
            <p:nvPr/>
          </p:nvSpPr>
          <p:spPr bwMode="auto">
            <a:xfrm flipV="1">
              <a:off x="2136" y="3112"/>
              <a:ext cx="1032" cy="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86" name="Text Box 33"/>
            <p:cNvSpPr txBox="1">
              <a:spLocks noChangeArrowheads="1"/>
            </p:cNvSpPr>
            <p:nvPr/>
          </p:nvSpPr>
          <p:spPr bwMode="auto">
            <a:xfrm>
              <a:off x="2398" y="2657"/>
              <a:ext cx="59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dirty="0">
                  <a:solidFill>
                    <a:srgbClr val="C00000"/>
                  </a:solidFill>
                  <a:latin typeface="Comic Sans MS" pitchFamily="66" charset="0"/>
                </a:rPr>
                <a:t>2.5</a:t>
              </a: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3841750" y="2601913"/>
            <a:ext cx="3606800" cy="735012"/>
            <a:chOff x="2449" y="1524"/>
            <a:chExt cx="2272" cy="463"/>
          </a:xfrm>
        </p:grpSpPr>
        <p:sp>
          <p:nvSpPr>
            <p:cNvPr id="32783" name="Line 35"/>
            <p:cNvSpPr>
              <a:spLocks noChangeShapeType="1"/>
            </p:cNvSpPr>
            <p:nvPr/>
          </p:nvSpPr>
          <p:spPr bwMode="auto">
            <a:xfrm flipV="1">
              <a:off x="2547" y="1979"/>
              <a:ext cx="672" cy="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84" name="Text Box 36"/>
            <p:cNvSpPr txBox="1">
              <a:spLocks noChangeArrowheads="1"/>
            </p:cNvSpPr>
            <p:nvPr/>
          </p:nvSpPr>
          <p:spPr bwMode="auto">
            <a:xfrm>
              <a:off x="2449" y="1524"/>
              <a:ext cx="22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dirty="0">
                  <a:solidFill>
                    <a:srgbClr val="008000"/>
                  </a:solidFill>
                  <a:latin typeface="Comic Sans MS" pitchFamily="66" charset="0"/>
                </a:rPr>
                <a:t>1.5</a:t>
              </a:r>
              <a:r>
                <a:rPr lang="en-US" sz="3600" b="1" dirty="0">
                  <a:latin typeface="Comic Sans MS" pitchFamily="66" charset="0"/>
                </a:rPr>
                <a:t>  </a:t>
              </a:r>
              <a:r>
                <a:rPr lang="en-US" sz="3600" dirty="0">
                  <a:latin typeface="Comic Sans MS" pitchFamily="66" charset="0"/>
                </a:rPr>
                <a:t>on average</a:t>
              </a:r>
            </a:p>
          </p:txBody>
        </p:sp>
      </p:grp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646680" y="1841500"/>
            <a:ext cx="4914900" cy="191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2655888" y="1287463"/>
            <a:ext cx="4805362" cy="2471737"/>
            <a:chOff x="2655888" y="1287463"/>
            <a:chExt cx="4805362" cy="2471737"/>
          </a:xfrm>
        </p:grpSpPr>
        <p:sp>
          <p:nvSpPr>
            <p:cNvPr id="749605" name="Text Box 37"/>
            <p:cNvSpPr txBox="1">
              <a:spLocks noChangeArrowheads="1"/>
            </p:cNvSpPr>
            <p:nvPr/>
          </p:nvSpPr>
          <p:spPr bwMode="auto">
            <a:xfrm>
              <a:off x="2655888" y="1287463"/>
              <a:ext cx="4805362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Comic Sans MS" pitchFamily="66" charset="0"/>
                </a:rPr>
                <a:t>deviation from the mean</a:t>
              </a:r>
            </a:p>
          </p:txBody>
        </p:sp>
        <p:sp>
          <p:nvSpPr>
            <p:cNvPr id="41" name="Line 6"/>
            <p:cNvSpPr>
              <a:spLocks noChangeShapeType="1"/>
            </p:cNvSpPr>
            <p:nvPr/>
          </p:nvSpPr>
          <p:spPr bwMode="auto">
            <a:xfrm>
              <a:off x="5072380" y="1854200"/>
              <a:ext cx="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063625" y="1825625"/>
            <a:ext cx="6915468" cy="1955801"/>
            <a:chOff x="1063625" y="1825625"/>
            <a:chExt cx="6915468" cy="1955801"/>
          </a:xfrm>
        </p:grpSpPr>
        <p:sp>
          <p:nvSpPr>
            <p:cNvPr id="51" name="Text Box 28"/>
            <p:cNvSpPr txBox="1">
              <a:spLocks noChangeArrowheads="1"/>
            </p:cNvSpPr>
            <p:nvPr/>
          </p:nvSpPr>
          <p:spPr bwMode="auto">
            <a:xfrm>
              <a:off x="7542530" y="1825625"/>
              <a:ext cx="366713" cy="579438"/>
            </a:xfrm>
            <a:prstGeom prst="rect">
              <a:avLst/>
            </a:prstGeom>
            <a:noFill/>
            <a:ln w="38100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3200" dirty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063625" y="2181225"/>
              <a:ext cx="6915468" cy="1600201"/>
              <a:chOff x="1063625" y="2181225"/>
              <a:chExt cx="6915468" cy="1600201"/>
            </a:xfrm>
          </p:grpSpPr>
          <p:sp>
            <p:nvSpPr>
              <p:cNvPr id="32775" name="Text Box 22"/>
              <p:cNvSpPr txBox="1">
                <a:spLocks noChangeArrowheads="1"/>
              </p:cNvSpPr>
              <p:nvPr/>
            </p:nvSpPr>
            <p:spPr bwMode="auto">
              <a:xfrm>
                <a:off x="1063625" y="2181225"/>
                <a:ext cx="123507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4400" dirty="0">
                    <a:solidFill>
                      <a:srgbClr val="008000"/>
                    </a:solidFill>
                    <a:latin typeface="Comic Sans MS" pitchFamily="66" charset="0"/>
                  </a:rPr>
                  <a:t>Fair</a:t>
                </a:r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2659380" y="3201988"/>
                <a:ext cx="5319713" cy="579438"/>
                <a:chOff x="2659380" y="3201988"/>
                <a:chExt cx="5319713" cy="579438"/>
              </a:xfrm>
            </p:grpSpPr>
            <p:sp>
              <p:nvSpPr>
                <p:cNvPr id="42" name="Line 7"/>
                <p:cNvSpPr>
                  <a:spLocks noChangeShapeType="1"/>
                </p:cNvSpPr>
                <p:nvPr/>
              </p:nvSpPr>
              <p:spPr bwMode="auto">
                <a:xfrm>
                  <a:off x="3270568" y="3735388"/>
                  <a:ext cx="4265613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659380" y="3735388"/>
                  <a:ext cx="623888" cy="23813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Line 9"/>
                <p:cNvSpPr>
                  <a:spLocks noChangeShapeType="1"/>
                </p:cNvSpPr>
                <p:nvPr/>
              </p:nvSpPr>
              <p:spPr bwMode="auto">
                <a:xfrm>
                  <a:off x="3308668" y="3289300"/>
                  <a:ext cx="0" cy="422275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10"/>
                <p:cNvSpPr>
                  <a:spLocks noChangeShapeType="1"/>
                </p:cNvSpPr>
                <p:nvPr/>
              </p:nvSpPr>
              <p:spPr bwMode="auto">
                <a:xfrm>
                  <a:off x="3988118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11"/>
                <p:cNvSpPr>
                  <a:spLocks noChangeShapeType="1"/>
                </p:cNvSpPr>
                <p:nvPr/>
              </p:nvSpPr>
              <p:spPr bwMode="auto">
                <a:xfrm>
                  <a:off x="5381943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12"/>
                <p:cNvSpPr>
                  <a:spLocks noChangeShapeType="1"/>
                </p:cNvSpPr>
                <p:nvPr/>
              </p:nvSpPr>
              <p:spPr bwMode="auto">
                <a:xfrm>
                  <a:off x="6099493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Line 13"/>
                <p:cNvSpPr>
                  <a:spLocks noChangeShapeType="1"/>
                </p:cNvSpPr>
                <p:nvPr/>
              </p:nvSpPr>
              <p:spPr bwMode="auto">
                <a:xfrm>
                  <a:off x="6894830" y="3282950"/>
                  <a:ext cx="0" cy="422275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Line 14"/>
                <p:cNvSpPr>
                  <a:spLocks noChangeShapeType="1"/>
                </p:cNvSpPr>
                <p:nvPr/>
              </p:nvSpPr>
              <p:spPr bwMode="auto">
                <a:xfrm>
                  <a:off x="4753293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7547293" y="3201988"/>
                  <a:ext cx="431800" cy="579438"/>
                </a:xfrm>
                <a:prstGeom prst="rect">
                  <a:avLst/>
                </a:prstGeom>
                <a:noFill/>
                <a:ln w="38100" algn="ctr">
                  <a:noFill/>
                  <a:prstDash val="sysDot"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342900" indent="-342900"/>
                  <a:r>
                    <a:rPr lang="en-US" sz="3200" dirty="0">
                      <a:solidFill>
                        <a:srgbClr val="008000"/>
                      </a:solidFill>
                      <a:latin typeface="Comic Sans MS" pitchFamily="66" charset="0"/>
                    </a:rPr>
                    <a:t>0</a:t>
                  </a:r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9055</TotalTime>
  <Words>2325</Words>
  <Application>Microsoft Macintosh PowerPoint</Application>
  <PresentationFormat>On-screen Show (4:3)</PresentationFormat>
  <Paragraphs>414</Paragraphs>
  <Slides>66</Slides>
  <Notes>62</Notes>
  <HiddenSlides>37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Comic Sans MS</vt:lpstr>
      <vt:lpstr>cmsy10</vt:lpstr>
      <vt:lpstr>Euclid Symbol</vt:lpstr>
      <vt:lpstr>Euclid</vt:lpstr>
      <vt:lpstr>Arial Unicode MS</vt:lpstr>
      <vt:lpstr>6.042 Lecture Template</vt:lpstr>
      <vt:lpstr>Default Design</vt:lpstr>
      <vt:lpstr>Equation</vt:lpstr>
      <vt:lpstr>Slide 1</vt:lpstr>
      <vt:lpstr>Don’t expect the Expectation!</vt:lpstr>
      <vt:lpstr>Don’t expect the Expectation!</vt:lpstr>
      <vt:lpstr>Don’t expect the Expectation!</vt:lpstr>
      <vt:lpstr>Don’t expect the Expectation!</vt:lpstr>
      <vt:lpstr>Within a % of the mean?</vt:lpstr>
      <vt:lpstr>Giving Meaning to the Mean</vt:lpstr>
      <vt:lpstr>Two Dice with Same Mean</vt:lpstr>
      <vt:lpstr>Two Dice with Same Mean</vt:lpstr>
      <vt:lpstr>Dice have Different Deviations</vt:lpstr>
      <vt:lpstr>Giving Meaning to the Mean</vt:lpstr>
      <vt:lpstr>Two Distributions, Same Mean</vt:lpstr>
      <vt:lpstr>IQ</vt:lpstr>
      <vt:lpstr>IQ Higher than 200</vt:lpstr>
      <vt:lpstr>Example: IQ</vt:lpstr>
      <vt:lpstr>IQ Higher than 300?</vt:lpstr>
      <vt:lpstr>IQ Higher than 300?</vt:lpstr>
      <vt:lpstr>IQ Higher than x?</vt:lpstr>
      <vt:lpstr>IQ Higher than x?</vt:lpstr>
      <vt:lpstr>Markov Bound</vt:lpstr>
      <vt:lpstr>Markov Bound (Alternate Form)</vt:lpstr>
      <vt:lpstr>Markov Bound</vt:lpstr>
      <vt:lpstr>Lower bounds on IQ</vt:lpstr>
      <vt:lpstr>IQ ≥ 300, again</vt:lpstr>
      <vt:lpstr>IQ ≥ 300, again</vt:lpstr>
      <vt:lpstr>Improving the Markov Bound</vt:lpstr>
      <vt:lpstr>Chebyshev Bound</vt:lpstr>
      <vt:lpstr>Chebyshev Bound</vt:lpstr>
      <vt:lpstr>Standard Deviation</vt:lpstr>
      <vt:lpstr>Standard Deviation</vt:lpstr>
      <vt:lpstr>Chebyshev Bound (alternate form)</vt:lpstr>
      <vt:lpstr>Standard Deviation</vt:lpstr>
      <vt:lpstr>Probably close to c·σ</vt:lpstr>
      <vt:lpstr>Variance of an Indicator</vt:lpstr>
      <vt:lpstr>Calculating Variance</vt:lpstr>
      <vt:lpstr>Variance Formula</vt:lpstr>
      <vt:lpstr>Space Station Mir</vt:lpstr>
      <vt:lpstr>Slide 38</vt:lpstr>
      <vt:lpstr>Slide 39</vt:lpstr>
      <vt:lpstr>Calculating Variance</vt:lpstr>
      <vt:lpstr>Slide 41</vt:lpstr>
      <vt:lpstr>Mean Time to Failure</vt:lpstr>
      <vt:lpstr>Calculating Variance</vt:lpstr>
      <vt:lpstr>Slide 44</vt:lpstr>
      <vt:lpstr>Slide 45</vt:lpstr>
      <vt:lpstr>Slide 46</vt:lpstr>
      <vt:lpstr>Repeated Trials</vt:lpstr>
      <vt:lpstr>Repeated Trials</vt:lpstr>
      <vt:lpstr>Repeated Trials</vt:lpstr>
      <vt:lpstr>Slide 50</vt:lpstr>
      <vt:lpstr>Repeated Trials</vt:lpstr>
      <vt:lpstr>Slide 52</vt:lpstr>
      <vt:lpstr>Slide 53</vt:lpstr>
      <vt:lpstr>Repeated Trials</vt:lpstr>
      <vt:lpstr>Slide 55</vt:lpstr>
      <vt:lpstr>Slide 56</vt:lpstr>
      <vt:lpstr>Slide 57</vt:lpstr>
      <vt:lpstr>Slide 58</vt:lpstr>
      <vt:lpstr>Repeated Trials</vt:lpstr>
      <vt:lpstr>Slide 60</vt:lpstr>
      <vt:lpstr>Repeated Trials</vt:lpstr>
      <vt:lpstr>Repeated Trials</vt:lpstr>
      <vt:lpstr>Analysis of the Proof</vt:lpstr>
      <vt:lpstr>Pairwise Independent Sampling</vt:lpstr>
      <vt:lpstr>Pairwise Independent Sampling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1246</cp:revision>
  <cp:lastPrinted>2009-12-05T05:50:43Z</cp:lastPrinted>
  <dcterms:created xsi:type="dcterms:W3CDTF">2010-05-07T12:27:33Z</dcterms:created>
  <dcterms:modified xsi:type="dcterms:W3CDTF">2010-05-07T12:35:04Z</dcterms:modified>
</cp:coreProperties>
</file>