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15"/>
  </p:notesMasterIdLst>
  <p:handoutMasterIdLst>
    <p:handoutMasterId r:id="rId16"/>
  </p:handoutMasterIdLst>
  <p:sldIdLst>
    <p:sldId id="392" r:id="rId3"/>
    <p:sldId id="467" r:id="rId4"/>
    <p:sldId id="468" r:id="rId5"/>
    <p:sldId id="469" r:id="rId6"/>
    <p:sldId id="470" r:id="rId7"/>
    <p:sldId id="471" r:id="rId8"/>
    <p:sldId id="472" r:id="rId9"/>
    <p:sldId id="447" r:id="rId10"/>
    <p:sldId id="485" r:id="rId11"/>
    <p:sldId id="486" r:id="rId12"/>
    <p:sldId id="487" r:id="rId13"/>
    <p:sldId id="488" r:id="rId14"/>
  </p:sldIdLst>
  <p:sldSz cx="9144000" cy="6858000" type="screen4x3"/>
  <p:notesSz cx="7315200" cy="9601200"/>
  <p:custDataLst>
    <p:tags r:id="rId1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703" autoAdjust="0"/>
    <p:restoredTop sz="94618" autoAdjust="0"/>
  </p:normalViewPr>
  <p:slideViewPr>
    <p:cSldViewPr snapToGrid="0" showGuides="1">
      <p:cViewPr>
        <p:scale>
          <a:sx n="120" d="100"/>
          <a:sy n="120" d="100"/>
        </p:scale>
        <p:origin x="-256" y="-80"/>
      </p:cViewPr>
      <p:guideLst>
        <p:guide orient="horz" pos="216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3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4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6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2270" y="6553200"/>
            <a:ext cx="114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15</a:t>
            </a:r>
            <a:r>
              <a:rPr lang="en-US" sz="1100" dirty="0" smtClean="0">
                <a:latin typeface="Comic Sans MS" pitchFamily="66" charset="0"/>
              </a:rPr>
              <a:t>, 2013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42930" y="6553200"/>
            <a:ext cx="100107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IMPLIES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80050" y="6553200"/>
            <a:ext cx="963951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67" y="1371600"/>
            <a:ext cx="8710083" cy="4142318"/>
          </a:xfrm>
        </p:spPr>
        <p:txBody>
          <a:bodyPr/>
          <a:lstStyle/>
          <a:p>
            <a:r>
              <a:rPr lang="en-US" sz="4800" dirty="0" smtClean="0"/>
              <a:t>A </a:t>
            </a:r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rule preserves truth: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/>
              <a:t>true in some environment, </a:t>
            </a:r>
          </a:p>
          <a:p>
            <a:r>
              <a:rPr lang="en-US" sz="5400" dirty="0" smtClean="0"/>
              <a:t>then so is the conclusion.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47805" y="6553200"/>
            <a:ext cx="1096199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7036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26" y="1255186"/>
            <a:ext cx="8096250" cy="4957234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modus ponens</a:t>
            </a:r>
            <a:r>
              <a:rPr lang="en-US" sz="4800" dirty="0" smtClean="0"/>
              <a:t> is sound:</a:t>
            </a:r>
          </a:p>
          <a:p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and </a:t>
            </a:r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/>
              <a:t> must be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endParaRPr lang="en-US" sz="5400" dirty="0" smtClean="0">
              <a:solidFill>
                <a:srgbClr val="008000"/>
              </a:solidFill>
            </a:endParaRPr>
          </a:p>
          <a:p>
            <a:r>
              <a:rPr lang="en-US" sz="5400" dirty="0" smtClean="0"/>
              <a:t>―</a:t>
            </a:r>
            <a:r>
              <a:rPr lang="en-US" sz="5400" dirty="0"/>
              <a:t>by </a:t>
            </a:r>
            <a:r>
              <a:rPr lang="en-US" sz="5400" dirty="0" smtClean="0"/>
              <a:t>truth table.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2452" y="6553200"/>
            <a:ext cx="1071552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722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60600" y="304800"/>
            <a:ext cx="6121400" cy="1193800"/>
          </a:xfrm>
        </p:spPr>
        <p:txBody>
          <a:bodyPr/>
          <a:lstStyle/>
          <a:p>
            <a:r>
              <a:rPr lang="en-US" sz="4600" dirty="0" smtClean="0"/>
              <a:t>Soundness &amp; Validity</a:t>
            </a:r>
            <a:endParaRPr lang="en-US" sz="4600" dirty="0"/>
          </a:p>
        </p:txBody>
      </p:sp>
      <p:sp>
        <p:nvSpPr>
          <p:cNvPr id="14" name="TextBox 13"/>
          <p:cNvSpPr txBox="1"/>
          <p:nvPr/>
        </p:nvSpPr>
        <p:spPr>
          <a:xfrm>
            <a:off x="459546" y="1675812"/>
            <a:ext cx="84812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i="1" dirty="0" smtClean="0">
                <a:latin typeface="Comic Sans MS"/>
                <a:cs typeface="Comic Sans MS"/>
              </a:rPr>
              <a:t>Lemma: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A rule is sound </a:t>
            </a:r>
            <a:r>
              <a:rPr lang="en-US" sz="5400" dirty="0" err="1" smtClean="0">
                <a:latin typeface="Comic Sans MS"/>
                <a:cs typeface="Comic Sans MS"/>
              </a:rPr>
              <a:t>iff</a:t>
            </a:r>
            <a:endParaRPr lang="en-US" sz="5400" dirty="0" smtClean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AND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{Antecedents}</a:t>
            </a: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86124" y="6553200"/>
            <a:ext cx="1057877" cy="276999"/>
          </a:xfrm>
        </p:spPr>
        <p:txBody>
          <a:bodyPr/>
          <a:lstStyle/>
          <a:p>
            <a:r>
              <a:rPr lang="en-US" dirty="0" smtClean="0"/>
              <a:t>IMPLIES.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133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730" y="174396"/>
            <a:ext cx="2760569" cy="902925"/>
          </a:xfrm>
        </p:spPr>
        <p:txBody>
          <a:bodyPr/>
          <a:lstStyle/>
          <a:p>
            <a:r>
              <a:rPr lang="en-US" sz="36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IMPLIES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23598"/>
              </p:ext>
            </p:extLst>
          </p:nvPr>
        </p:nvGraphicFramePr>
        <p:xfrm>
          <a:off x="2415343" y="2926081"/>
          <a:ext cx="4955421" cy="35069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1767"/>
                <a:gridCol w="1278458"/>
                <a:gridCol w="2505196"/>
              </a:tblGrid>
              <a:tr h="70279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 pitchFamily="66" charset="0"/>
                        </a:rPr>
                        <a:t>IMPLIES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090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IMPLIES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P is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and Q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6534" y="2212521"/>
            <a:ext cx="5305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IMPLIES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 bwMode="auto">
          <a:xfrm>
            <a:off x="8155404" y="6581001"/>
            <a:ext cx="9885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IMPLIES.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419458" y="4286833"/>
            <a:ext cx="4372985" cy="827608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5316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41849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8" name="Freeform 7"/>
          <p:cNvSpPr/>
          <p:nvPr/>
        </p:nvSpPr>
        <p:spPr bwMode="auto">
          <a:xfrm>
            <a:off x="7961376" y="2401824"/>
            <a:ext cx="786384" cy="1438656"/>
          </a:xfrm>
          <a:custGeom>
            <a:avLst/>
            <a:gdLst>
              <a:gd name="connsiteX0" fmla="*/ 0 w 786384"/>
              <a:gd name="connsiteY0" fmla="*/ 1438656 h 1438656"/>
              <a:gd name="connsiteX1" fmla="*/ 621792 w 786384"/>
              <a:gd name="connsiteY1" fmla="*/ 975360 h 1438656"/>
              <a:gd name="connsiteX2" fmla="*/ 743712 w 786384"/>
              <a:gd name="connsiteY2" fmla="*/ 365760 h 1438656"/>
              <a:gd name="connsiteX3" fmla="*/ 365760 w 786384"/>
              <a:gd name="connsiteY3" fmla="*/ 0 h 143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384" h="1438656">
                <a:moveTo>
                  <a:pt x="0" y="1438656"/>
                </a:moveTo>
                <a:cubicBezTo>
                  <a:pt x="248920" y="1296416"/>
                  <a:pt x="497840" y="1154176"/>
                  <a:pt x="621792" y="975360"/>
                </a:cubicBezTo>
                <a:cubicBezTo>
                  <a:pt x="745744" y="796544"/>
                  <a:pt x="786384" y="528320"/>
                  <a:pt x="743712" y="365760"/>
                </a:cubicBezTo>
                <a:cubicBezTo>
                  <a:pt x="701040" y="203200"/>
                  <a:pt x="430784" y="65024"/>
                  <a:pt x="36576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3249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hypothesis.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95871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hypothesis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6" name="Freeform 5"/>
          <p:cNvSpPr/>
          <p:nvPr/>
        </p:nvSpPr>
        <p:spPr bwMode="auto">
          <a:xfrm>
            <a:off x="908304" y="2609088"/>
            <a:ext cx="3895344" cy="1914144"/>
          </a:xfrm>
          <a:custGeom>
            <a:avLst/>
            <a:gdLst>
              <a:gd name="connsiteX0" fmla="*/ 3895344 w 3895344"/>
              <a:gd name="connsiteY0" fmla="*/ 1828800 h 1914144"/>
              <a:gd name="connsiteX1" fmla="*/ 603504 w 3895344"/>
              <a:gd name="connsiteY1" fmla="*/ 1609344 h 1914144"/>
              <a:gd name="connsiteX2" fmla="*/ 274320 w 3895344"/>
              <a:gd name="connsiteY2" fmla="*/ 0 h 191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5344" h="1914144">
                <a:moveTo>
                  <a:pt x="3895344" y="1828800"/>
                </a:moveTo>
                <a:cubicBezTo>
                  <a:pt x="2551176" y="1871472"/>
                  <a:pt x="1207008" y="1914144"/>
                  <a:pt x="603504" y="1609344"/>
                </a:cubicBezTo>
                <a:cubicBezTo>
                  <a:pt x="0" y="1304544"/>
                  <a:pt x="329184" y="272288"/>
                  <a:pt x="27432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22590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376" y="1943427"/>
            <a:ext cx="8583141" cy="3139321"/>
          </a:xfrm>
          <a:prstGeom prst="rect">
            <a:avLst/>
          </a:prstGeom>
          <a:noFill/>
          <a:ln w="349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The </a:t>
            </a:r>
            <a:r>
              <a:rPr lang="en-US" sz="4800" i="1" dirty="0" smtClean="0">
                <a:latin typeface="Comic Sans MS" pitchFamily="66" charset="0"/>
              </a:rPr>
              <a:t>whole implication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  <a:r>
              <a:rPr lang="en-US" sz="48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even though both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&amp; hypothesis are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false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97333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4" y="6553200"/>
            <a:ext cx="988597" cy="276999"/>
          </a:xfrm>
        </p:spPr>
        <p:txBody>
          <a:bodyPr/>
          <a:lstStyle/>
          <a:p>
            <a:r>
              <a:rPr lang="en-US" dirty="0" smtClean="0"/>
              <a:t>IMPLIES.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B0FAB"/>
                </a:solidFill>
              </a:rPr>
              <a:t>modus ponens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17085" y="6553200"/>
            <a:ext cx="1026919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171247"/>
              </p:ext>
            </p:extLst>
          </p:nvPr>
        </p:nvGraphicFramePr>
        <p:xfrm>
          <a:off x="1476294" y="2233074"/>
          <a:ext cx="5794456" cy="2429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3" imgW="1181100" imgH="495300" progId="Equation.DSMT4">
                  <p:embed/>
                </p:oleObj>
              </mc:Choice>
              <mc:Fallback>
                <p:oleObj name="Equation" r:id="rId3" imgW="1181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294" y="2233074"/>
                        <a:ext cx="5794456" cy="2429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282266"/>
              </p:ext>
            </p:extLst>
          </p:nvPr>
        </p:nvGraphicFramePr>
        <p:xfrm>
          <a:off x="1453060" y="663576"/>
          <a:ext cx="5658909" cy="33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5" imgW="762000" imgH="457200" progId="Equation.DSMT4">
                  <p:embed/>
                </p:oleObj>
              </mc:Choice>
              <mc:Fallback>
                <p:oleObj name="Equation" r:id="rId5" imgW="76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3060" y="663576"/>
                        <a:ext cx="5658909" cy="33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92701"/>
              </p:ext>
            </p:extLst>
          </p:nvPr>
        </p:nvGraphicFramePr>
        <p:xfrm>
          <a:off x="3384550" y="3429000"/>
          <a:ext cx="203358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7" imgW="444500" imgH="431800" progId="Equation.DSMT4">
                  <p:embed/>
                </p:oleObj>
              </mc:Choice>
              <mc:Fallback>
                <p:oleObj name="Equation" r:id="rId7" imgW="444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4550" y="3429000"/>
                        <a:ext cx="2033588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13765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7486</TotalTime>
  <Words>318</Words>
  <Application>Microsoft Macintosh PowerPoint</Application>
  <PresentationFormat>On-screen Show (4:3)</PresentationFormat>
  <Paragraphs>85</Paragraphs>
  <Slides>12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6.042 Lecture Template</vt:lpstr>
      <vt:lpstr>1_6.042 Lecture Template</vt:lpstr>
      <vt:lpstr>Equation</vt:lpstr>
      <vt:lpstr>IMPLIES</vt:lpstr>
      <vt:lpstr> IMPLIES</vt:lpstr>
      <vt:lpstr>A True Implication</vt:lpstr>
      <vt:lpstr>A True Implication</vt:lpstr>
      <vt:lpstr>A True Implication</vt:lpstr>
      <vt:lpstr>A True Implication</vt:lpstr>
      <vt:lpstr>A True Implication</vt:lpstr>
      <vt:lpstr>Proving Validity</vt:lpstr>
      <vt:lpstr>modus ponens rule</vt:lpstr>
      <vt:lpstr>Soundness</vt:lpstr>
      <vt:lpstr>Soundness</vt:lpstr>
      <vt:lpstr>Soundness &amp; Validity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645</cp:revision>
  <cp:lastPrinted>2012-02-13T20:36:27Z</cp:lastPrinted>
  <dcterms:created xsi:type="dcterms:W3CDTF">2011-02-09T15:01:58Z</dcterms:created>
  <dcterms:modified xsi:type="dcterms:W3CDTF">2014-02-18T17:07:36Z</dcterms:modified>
</cp:coreProperties>
</file>