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notesSlides/notesSlide17.xml" ContentType="application/vnd.openxmlformats-officedocument.presentationml.notesSlide+xml"/>
  <Override PartName="/ppt/embeddings/oleObject16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6"/>
  </p:notesMasterIdLst>
  <p:handoutMasterIdLst>
    <p:handoutMasterId r:id="rId37"/>
  </p:handoutMasterIdLst>
  <p:sldIdLst>
    <p:sldId id="392" r:id="rId3"/>
    <p:sldId id="467" r:id="rId4"/>
    <p:sldId id="468" r:id="rId5"/>
    <p:sldId id="469" r:id="rId6"/>
    <p:sldId id="470" r:id="rId7"/>
    <p:sldId id="471" r:id="rId8"/>
    <p:sldId id="472" r:id="rId9"/>
    <p:sldId id="447" r:id="rId10"/>
    <p:sldId id="488" r:id="rId11"/>
    <p:sldId id="489" r:id="rId12"/>
    <p:sldId id="491" r:id="rId13"/>
    <p:sldId id="492" r:id="rId14"/>
    <p:sldId id="493" r:id="rId15"/>
    <p:sldId id="494" r:id="rId16"/>
    <p:sldId id="495" r:id="rId17"/>
    <p:sldId id="448" r:id="rId18"/>
    <p:sldId id="475" r:id="rId19"/>
    <p:sldId id="449" r:id="rId20"/>
    <p:sldId id="496" r:id="rId21"/>
    <p:sldId id="479" r:id="rId22"/>
    <p:sldId id="450" r:id="rId23"/>
    <p:sldId id="480" r:id="rId24"/>
    <p:sldId id="481" r:id="rId25"/>
    <p:sldId id="482" r:id="rId26"/>
    <p:sldId id="483" r:id="rId27"/>
    <p:sldId id="452" r:id="rId28"/>
    <p:sldId id="453" r:id="rId29"/>
    <p:sldId id="455" r:id="rId30"/>
    <p:sldId id="430" r:id="rId31"/>
    <p:sldId id="431" r:id="rId32"/>
    <p:sldId id="432" r:id="rId33"/>
    <p:sldId id="433" r:id="rId34"/>
    <p:sldId id="427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32" y="-512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smtClean="0">
                <a:latin typeface="Comic Sans MS" pitchFamily="66" charset="0"/>
              </a:rPr>
              <a:t>February 12</a:t>
            </a:r>
            <a:r>
              <a:rPr lang="en-US" sz="110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3131" y="6553200"/>
            <a:ext cx="15608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7.png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example,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  <a:p>
            <a:pPr algn="l"/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07882"/>
              </p:ext>
            </p:extLst>
          </p:nvPr>
        </p:nvGraphicFramePr>
        <p:xfrm>
          <a:off x="571765" y="36449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0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765" y="36449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example,</a:t>
            </a:r>
          </a:p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</a:p>
          <a:p>
            <a:pPr algn="l"/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11320"/>
              </p:ext>
            </p:extLst>
          </p:nvPr>
        </p:nvGraphicFramePr>
        <p:xfrm>
          <a:off x="1217613" y="36449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3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36449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The set 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in the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text are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55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Another approach is to start with some valid formulas (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axioms</a:t>
            </a:r>
            <a:r>
              <a:rPr lang="en-US" sz="5400" dirty="0" smtClean="0">
                <a:latin typeface="Comic Sans MS" pitchFamily="66" charset="0"/>
              </a:rPr>
              <a:t>) and deduce more valid formulas using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proof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rules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1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43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  It covers formulas whose only 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logical operators are </a:t>
            </a:r>
            <a:r>
              <a:rPr lang="en-US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IMPLIES</a:t>
            </a:r>
            <a:r>
              <a:rPr lang="en-US" sz="4400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400" kern="0" dirty="0" smtClean="0">
                <a:latin typeface="Comic Sans MS" pitchFamily="66" charset="0"/>
                <a:ea typeface="+mj-ea"/>
                <a:cs typeface="+mj-cs"/>
              </a:rPr>
              <a:t>(</a:t>
            </a:r>
            <a:r>
              <a:rPr lang="en-US" sz="4400" kern="0" dirty="0" smtClean="0">
                <a:solidFill>
                  <a:srgbClr val="0000E5"/>
                </a:solidFill>
                <a:latin typeface="Symbol"/>
                <a:sym typeface="Symbol"/>
              </a:rPr>
              <a:t>→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) and</a:t>
            </a:r>
            <a:r>
              <a:rPr lang="en-US" sz="4400" kern="0" dirty="0" smtClean="0">
                <a:solidFill>
                  <a:srgbClr val="0000E5"/>
                </a:solidFill>
                <a:latin typeface="Comic Sans MS"/>
                <a:cs typeface="Comic Sans MS"/>
                <a:sym typeface="Symbol"/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/>
              </a:rPr>
              <a:t>NOT</a:t>
            </a:r>
            <a:r>
              <a:rPr lang="en-US" kern="0" dirty="0" smtClean="0">
                <a:latin typeface="Comic Sans MS"/>
                <a:cs typeface="Comic Sans MS"/>
                <a:sym typeface="Symbol"/>
              </a:rPr>
              <a:t>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10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08" y="1431462"/>
            <a:ext cx="8848192" cy="4194638"/>
          </a:xfrm>
        </p:spPr>
        <p:txBody>
          <a:bodyPr/>
          <a:lstStyle/>
          <a:p>
            <a:r>
              <a:rPr lang="en-US" sz="4400" dirty="0" smtClean="0"/>
              <a:t>     Axioms: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 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>
                <a:solidFill>
                  <a:srgbClr val="0000FF"/>
                </a:solidFill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>
                <a:solidFill>
                  <a:srgbClr val="0000FF"/>
                </a:solidFill>
              </a:rPr>
              <a:t> Q)</a:t>
            </a:r>
            <a:r>
              <a:rPr lang="en-US" sz="4000" dirty="0"/>
              <a:t> </a:t>
            </a:r>
            <a:r>
              <a:rPr lang="en-US" sz="4000" dirty="0" smtClean="0"/>
              <a:t>	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     The only </a:t>
            </a:r>
            <a:r>
              <a:rPr lang="en-US" sz="4400" dirty="0"/>
              <a:t>r</a:t>
            </a:r>
            <a:r>
              <a:rPr lang="en-US" sz="4400" dirty="0" smtClean="0"/>
              <a:t>ule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Three Axioms</a:t>
            </a:r>
            <a:r>
              <a:rPr lang="en-US" sz="4400" dirty="0" smtClean="0"/>
              <a:t>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70198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61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62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63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64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936699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To illustrate the idea of a proof </a:t>
            </a:r>
          </a:p>
          <a:p>
            <a:r>
              <a:rPr lang="en-US" sz="4400" dirty="0" smtClean="0"/>
              <a:t>system we’ll do an example,</a:t>
            </a:r>
          </a:p>
          <a:p>
            <a:r>
              <a:rPr lang="en-US" sz="4400" dirty="0" smtClean="0"/>
              <a:t>which you may safely skip</a:t>
            </a:r>
          </a:p>
          <a:p>
            <a:endParaRPr lang="en-US" sz="4400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95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7537747" y="6581001"/>
            <a:ext cx="16062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9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8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9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2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5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8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32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 provable </a:t>
            </a:r>
          </a:p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formula is</a:t>
            </a:r>
            <a:r>
              <a:rPr lang="en-US" sz="5400" dirty="0" smtClean="0">
                <a:latin typeface="Comic Sans MS" pitchFamily="66" charset="0"/>
              </a:rPr>
              <a:t> also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is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BB0FA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60500"/>
            <a:ext cx="8661400" cy="5016500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dirty="0" smtClean="0">
                <a:solidFill>
                  <a:srgbClr val="BB0FAB"/>
                </a:solidFill>
              </a:rPr>
              <a:t>every</a:t>
            </a:r>
            <a:r>
              <a:rPr lang="en-US" sz="4800" i="1" dirty="0" smtClean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valid</a:t>
            </a:r>
            <a:endParaRPr lang="en-US" sz="4800" i="1" dirty="0" smtClean="0">
              <a:solidFill>
                <a:srgbClr val="BB0FAB"/>
              </a:solidFill>
            </a:endParaRPr>
          </a:p>
          <a:p>
            <a:r>
              <a:rPr lang="en-US" sz="4800" dirty="0" smtClean="0">
                <a:solidFill>
                  <a:srgbClr val="BB0FAB"/>
                </a:solidFill>
              </a:rPr>
              <a:t>(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solidFill>
                  <a:srgbClr val="BB0FAB"/>
                </a:solidFill>
              </a:rPr>
              <a:t>,</a:t>
            </a:r>
            <a:r>
              <a:rPr lang="en-US" sz="48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dirty="0" smtClean="0">
                <a:solidFill>
                  <a:srgbClr val="BB0FAB"/>
                </a:solidFill>
              </a:rPr>
              <a:t>)-formula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provable</a:t>
            </a:r>
            <a:r>
              <a:rPr lang="en-US" sz="4800" dirty="0"/>
              <a:t>:</a:t>
            </a:r>
            <a:endParaRPr lang="en-US" sz="4800" dirty="0" smtClean="0"/>
          </a:p>
          <a:p>
            <a:pPr algn="ctr"/>
            <a:r>
              <a:rPr lang="en-US" sz="4800" dirty="0"/>
              <a:t>s</a:t>
            </a:r>
            <a:r>
              <a:rPr lang="en-US" sz="4800" dirty="0" smtClean="0"/>
              <a:t>ystem is “</a:t>
            </a:r>
            <a:r>
              <a:rPr lang="en-US" sz="5400" dirty="0" smtClean="0"/>
              <a:t>complete</a:t>
            </a:r>
            <a:r>
              <a:rPr lang="en-US" sz="4800" dirty="0" smtClean="0"/>
              <a:t>”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 hard to verify but would take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 full lecture;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4000" dirty="0" err="1" smtClean="0"/>
              <a:t>Lukasiewicz</a:t>
            </a:r>
            <a:r>
              <a:rPr lang="en-US" sz="4000" dirty="0" smtClean="0"/>
              <a:t> is</a:t>
            </a:r>
            <a:r>
              <a:rPr lang="en-US" sz="36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endParaRPr lang="en-US" sz="48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6079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Algebraic &amp; deduction </a:t>
            </a:r>
            <a:r>
              <a:rPr lang="en-US" sz="4800" dirty="0" smtClean="0">
                <a:latin typeface="Comic Sans MS" pitchFamily="66" charset="0"/>
              </a:rPr>
              <a:t>proofs in </a:t>
            </a:r>
            <a:r>
              <a:rPr lang="en-US" sz="4800" dirty="0" smtClean="0">
                <a:latin typeface="Comic Sans MS" pitchFamily="66" charset="0"/>
              </a:rPr>
              <a:t>general are no </a:t>
            </a:r>
            <a:r>
              <a:rPr lang="en-US" sz="4800" dirty="0" smtClean="0">
                <a:latin typeface="Comic Sans MS" pitchFamily="66" charset="0"/>
              </a:rPr>
              <a:t>better than truth tables. 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1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2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389228" y="6540057"/>
            <a:ext cx="1700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6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43822" y="6567488"/>
            <a:ext cx="1700180" cy="276999"/>
          </a:xfrm>
          <a:noFill/>
        </p:spPr>
        <p:txBody>
          <a:bodyPr/>
          <a:lstStyle/>
          <a:p>
            <a:r>
              <a:rPr lang="en-US" sz="1200" dirty="0" smtClean="0"/>
              <a:t>propositional logic.</a:t>
            </a:r>
            <a:fld id="{CBD9AEC5-2546-4473-B982-5733658B7CFB}" type="slidenum">
              <a:rPr lang="en-US" sz="1200" smtClean="0"/>
              <a:pPr/>
              <a:t>33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9" y="1068642"/>
            <a:ext cx="7491455" cy="5026749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 1—3</a:t>
            </a:r>
          </a:p>
          <a:p>
            <a:pPr algn="ctr">
              <a:spcBef>
                <a:spcPts val="1200"/>
              </a:spcBef>
            </a:pPr>
            <a:r>
              <a:rPr lang="en-US" sz="8000" dirty="0" smtClean="0"/>
              <a:t>extra 4 &amp; 5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5869" y="6553200"/>
            <a:ext cx="1608133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7571</TotalTime>
  <Words>814</Words>
  <Application>Microsoft Macintosh PowerPoint</Application>
  <PresentationFormat>On-screen Show (4:3)</PresentationFormat>
  <Paragraphs>201</Paragraphs>
  <Slides>33</Slides>
  <Notes>18</Notes>
  <HiddenSlides>12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6.042 Lecture Template</vt:lpstr>
      <vt:lpstr>1_6.042 Lecture Template</vt:lpstr>
      <vt:lpstr>MathType 6.0 Equation</vt:lpstr>
      <vt:lpstr>Equation</vt:lpstr>
      <vt:lpstr>The Logic of Propositions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Proving Validity</vt:lpstr>
      <vt:lpstr>Algebra for Equivalence</vt:lpstr>
      <vt:lpstr>Algebra for Equivalence</vt:lpstr>
      <vt:lpstr>Algebra for Equivalence</vt:lpstr>
      <vt:lpstr>A Proof System</vt:lpstr>
      <vt:lpstr>A Proof System</vt:lpstr>
      <vt:lpstr>A Proof System</vt:lpstr>
      <vt:lpstr>Lukasiewicz’ Proof System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 is Complete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657</cp:revision>
  <cp:lastPrinted>2013-04-04T02:59:25Z</cp:lastPrinted>
  <dcterms:created xsi:type="dcterms:W3CDTF">2011-02-09T15:01:58Z</dcterms:created>
  <dcterms:modified xsi:type="dcterms:W3CDTF">2014-02-18T17:56:29Z</dcterms:modified>
</cp:coreProperties>
</file>