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9.xml" ContentType="application/vnd.openxmlformats-officedocument.presentationml.notesSlide+xml"/>
  <Override PartName="/ppt/embeddings/oleObject9.bin" ContentType="application/vnd.openxmlformats-officedocument.oleObject"/>
  <Override PartName="/ppt/notesSlides/notesSlide20.xml" ContentType="application/vnd.openxmlformats-officedocument.presentationml.notesSlide+xml"/>
  <Override PartName="/ppt/embeddings/oleObject10.bin" ContentType="application/vnd.openxmlformats-officedocument.oleObject"/>
  <Override PartName="/ppt/notesSlides/notesSlide21.xml" ContentType="application/vnd.openxmlformats-officedocument.presentationml.notesSlide+xml"/>
  <Override PartName="/ppt/embeddings/oleObject11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54"/>
  </p:notesMasterIdLst>
  <p:handoutMasterIdLst>
    <p:handoutMasterId r:id="rId55"/>
  </p:handoutMasterIdLst>
  <p:sldIdLst>
    <p:sldId id="712" r:id="rId2"/>
    <p:sldId id="597" r:id="rId3"/>
    <p:sldId id="613" r:id="rId4"/>
    <p:sldId id="713" r:id="rId5"/>
    <p:sldId id="620" r:id="rId6"/>
    <p:sldId id="734" r:id="rId7"/>
    <p:sldId id="619" r:id="rId8"/>
    <p:sldId id="729" r:id="rId9"/>
    <p:sldId id="605" r:id="rId10"/>
    <p:sldId id="719" r:id="rId11"/>
    <p:sldId id="736" r:id="rId12"/>
    <p:sldId id="737" r:id="rId13"/>
    <p:sldId id="728" r:id="rId14"/>
    <p:sldId id="621" r:id="rId15"/>
    <p:sldId id="716" r:id="rId16"/>
    <p:sldId id="748" r:id="rId17"/>
    <p:sldId id="623" r:id="rId18"/>
    <p:sldId id="625" r:id="rId19"/>
    <p:sldId id="608" r:id="rId20"/>
    <p:sldId id="694" r:id="rId21"/>
    <p:sldId id="695" r:id="rId22"/>
    <p:sldId id="707" r:id="rId23"/>
    <p:sldId id="708" r:id="rId24"/>
    <p:sldId id="697" r:id="rId25"/>
    <p:sldId id="669" r:id="rId26"/>
    <p:sldId id="750" r:id="rId27"/>
    <p:sldId id="722" r:id="rId28"/>
    <p:sldId id="721" r:id="rId29"/>
    <p:sldId id="751" r:id="rId30"/>
    <p:sldId id="752" r:id="rId31"/>
    <p:sldId id="753" r:id="rId32"/>
    <p:sldId id="670" r:id="rId33"/>
    <p:sldId id="738" r:id="rId34"/>
    <p:sldId id="674" r:id="rId35"/>
    <p:sldId id="739" r:id="rId36"/>
    <p:sldId id="740" r:id="rId37"/>
    <p:sldId id="741" r:id="rId38"/>
    <p:sldId id="742" r:id="rId39"/>
    <p:sldId id="715" r:id="rId40"/>
    <p:sldId id="743" r:id="rId41"/>
    <p:sldId id="744" r:id="rId42"/>
    <p:sldId id="745" r:id="rId43"/>
    <p:sldId id="746" r:id="rId44"/>
    <p:sldId id="676" r:id="rId45"/>
    <p:sldId id="680" r:id="rId46"/>
    <p:sldId id="681" r:id="rId47"/>
    <p:sldId id="723" r:id="rId48"/>
    <p:sldId id="724" r:id="rId49"/>
    <p:sldId id="725" r:id="rId50"/>
    <p:sldId id="730" r:id="rId51"/>
    <p:sldId id="726" r:id="rId52"/>
    <p:sldId id="747" r:id="rId53"/>
  </p:sldIdLst>
  <p:sldSz cx="9144000" cy="6858000" type="screen4x3"/>
  <p:notesSz cx="9601200" cy="7315200"/>
  <p:custDataLst>
    <p:tags r:id="rId5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8000"/>
    <a:srgbClr val="A73591"/>
    <a:srgbClr val="EA0000"/>
    <a:srgbClr val="996633"/>
    <a:srgbClr val="D36909"/>
    <a:srgbClr val="F57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9077" autoAdjust="0"/>
    <p:restoredTop sz="96453" autoAdjust="0"/>
  </p:normalViewPr>
  <p:slideViewPr>
    <p:cSldViewPr showGuides="1">
      <p:cViewPr varScale="1">
        <p:scale>
          <a:sx n="157" d="100"/>
          <a:sy n="157" d="100"/>
        </p:scale>
        <p:origin x="-14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tags" Target="tags/tag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FD37CB4-E8E2-4C09-8FAD-129A9F380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326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9E94AB6-6CB8-4AAF-A1ED-7A62C60EB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777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BDE78-77CB-4A62-8BCA-66DF9D77E7D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05014-1A4A-482C-9811-87E8FE39522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808044-7C62-4E0A-8B85-1661351ACE7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022D8-3EA4-4A31-BD2E-8AB98C9A167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022D8-3EA4-4A31-BD2E-8AB98C9A167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F8FD7-A8FE-43D0-AB73-1B968926934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AC8D99-AD56-4A3A-B494-95169F81F4C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769768-3475-4049-9C35-91309BB065F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099D8-BC77-4FD2-B31A-806AC970043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279415-99E2-40EB-9BC9-715CD2E34BCC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37AFAA-A1E9-4E0C-83C6-5B92242859E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765722-2856-4956-B323-F3F232DBD9A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B568F9-5742-495D-89ED-042B66F561E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16DCC-C025-4A67-AAB9-070458904D8E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3FC24-A7F7-48DE-87DD-35A0B45E5E5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AD44A-ED1C-479D-BF6B-59A9029EE52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4818F-FC99-46AB-B7AE-17D3123C050F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6385A-10AC-41DD-ACF4-2F80F1AE34C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A83B2-E094-49BB-9263-80CEC51DF78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F9CBA-1C3A-4802-8E9C-36B23B86FE82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FD4C9-FE5D-4B76-BC52-0CB1DD6B8F22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AD44A-ED1C-479D-BF6B-59A9029EE529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92278-BE6D-4FCF-915B-D3E5D0F386A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4818F-FC99-46AB-B7AE-17D3123C050F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6385A-10AC-41DD-ACF4-2F80F1AE34CD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09807A-92F9-461A-A289-BC4CB41C95B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A82E8-E61F-47D7-AFF5-F0894EAE7A5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A82E8-E61F-47D7-AFF5-F0894EAE7A5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43D957-EB4B-47EA-96EE-026A229A688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3AE3F6-3A02-4031-830C-D145A84341B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05014-1A4A-482C-9811-87E8FE39522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62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32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6148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4W.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75000" y="6553200"/>
            <a:ext cx="2921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February 29,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6" r:id="rId3"/>
    <p:sldLayoutId id="2147483730" r:id="rId4"/>
    <p:sldLayoutId id="2147483731" r:id="rId5"/>
    <p:sldLayoutId id="2147483743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4AC7DF5-7AF0-41A2-94AE-19E802825938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209800"/>
            <a:ext cx="8610600" cy="24384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Recursive Definitions</a:t>
            </a:r>
          </a:p>
          <a:p>
            <a:pPr eaLnBrk="1" hangingPunct="1"/>
            <a:r>
              <a:rPr lang="en-US" sz="6000" b="1" dirty="0" smtClean="0"/>
              <a:t>&amp; Structural Induction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380048" y="228600"/>
            <a:ext cx="6316152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05850" cy="5334000"/>
          </a:xfrm>
        </p:spPr>
        <p:txBody>
          <a:bodyPr/>
          <a:lstStyle/>
          <a:p>
            <a:pPr marL="342900" lvl="2" indent="-342900">
              <a:defRPr/>
            </a:pPr>
            <a:r>
              <a:rPr lang="en-US" sz="4000" dirty="0" smtClean="0"/>
              <a:t>strings </a:t>
            </a:r>
            <a:r>
              <a:rPr lang="en-US" sz="5400" b="1" dirty="0" smtClean="0">
                <a:solidFill>
                  <a:srgbClr val="0000FF"/>
                </a:solidFill>
              </a:rPr>
              <a:t>[</a:t>
            </a:r>
            <a:r>
              <a:rPr lang="en-US" sz="5400" dirty="0" err="1" smtClean="0">
                <a:solidFill>
                  <a:srgbClr val="008000"/>
                </a:solidFill>
              </a:rPr>
              <a:t>s</a:t>
            </a:r>
            <a:r>
              <a:rPr lang="en-US" sz="5400" b="1" dirty="0" err="1" smtClean="0">
                <a:solidFill>
                  <a:srgbClr val="0000FF"/>
                </a:solidFill>
              </a:rPr>
              <a:t>]</a:t>
            </a:r>
            <a:r>
              <a:rPr lang="en-US" sz="5400" dirty="0" err="1" smtClean="0">
                <a:solidFill>
                  <a:srgbClr val="008000"/>
                </a:solidFill>
              </a:rPr>
              <a:t>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M</a:t>
            </a:r>
            <a:endParaRPr lang="en-US" sz="40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[]      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[[]]  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[][]  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>
                <a:latin typeface="+mj-lt"/>
              </a:rPr>
              <a:t> </a:t>
            </a:r>
            <a:r>
              <a:rPr lang="en-US" sz="4000" b="1" dirty="0" smtClean="0"/>
              <a:t>=</a:t>
            </a:r>
            <a:r>
              <a:rPr lang="en-US" sz="4000" b="1" dirty="0" smtClean="0">
                <a:solidFill>
                  <a:srgbClr val="0000FF"/>
                </a:solidFill>
              </a:rPr>
              <a:t> 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sz="4000" b="1" dirty="0" smtClean="0">
                <a:solidFill>
                  <a:srgbClr val="0000FF"/>
                </a:solidFill>
              </a:rPr>
              <a:t>     </a:t>
            </a:r>
            <a:r>
              <a:rPr lang="en-US" sz="4000" b="1" dirty="0" err="1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</a:p>
          <a:p>
            <a:pPr>
              <a:buFontTx/>
              <a:buNone/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[[]][]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err="1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[[[]]]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[[]]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EE9AF88-CE15-4EDC-B0E4-454B5C58D98A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600200" y="5562600"/>
          <a:ext cx="339811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8" name="Equation" r:id="rId3" imgW="76200" imgH="165100" progId="Equation.DSMT4">
                  <p:embed/>
                </p:oleObj>
              </mc:Choice>
              <mc:Fallback>
                <p:oleObj name="Equation" r:id="rId3" imgW="762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562600"/>
                        <a:ext cx="339811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7848600" y="5486400"/>
          <a:ext cx="3397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9" name="Equation" r:id="rId5" imgW="76200" imgH="165100" progId="Equation.DSMT4">
                  <p:embed/>
                </p:oleObj>
              </mc:Choice>
              <mc:Fallback>
                <p:oleObj name="Equation" r:id="rId5" imgW="76200" imgH="165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86400"/>
                        <a:ext cx="33972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5715000" y="5486400"/>
          <a:ext cx="3397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0" name="Equation" r:id="rId7" imgW="76200" imgH="165100" progId="Equation.DSMT4">
                  <p:embed/>
                </p:oleObj>
              </mc:Choice>
              <mc:Fallback>
                <p:oleObj name="Equation" r:id="rId7" imgW="76200" imgH="1651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486400"/>
                        <a:ext cx="33972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in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4800600"/>
          </a:xfrm>
        </p:spPr>
        <p:txBody>
          <a:bodyPr/>
          <a:lstStyle/>
          <a:p>
            <a:r>
              <a:rPr lang="en-US" dirty="0" smtClean="0"/>
              <a:t>strings starting with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0000FF"/>
                </a:solidFill>
              </a:rPr>
              <a:t>M </a:t>
            </a:r>
            <a:r>
              <a:rPr lang="en-US" dirty="0" smtClean="0"/>
              <a:t>because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mmi1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b="1" dirty="0" smtClean="0">
                <a:solidFill>
                  <a:srgbClr val="0000FF"/>
                </a:solidFill>
                <a:latin typeface="cmmi10"/>
              </a:rPr>
              <a:t> </a:t>
            </a:r>
            <a:r>
              <a:rPr lang="en-US" dirty="0" smtClean="0"/>
              <a:t>does not start with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>
                <a:solidFill>
                  <a:srgbClr val="0000FF"/>
                </a:solidFill>
              </a:rPr>
              <a:t>[</a:t>
            </a:r>
            <a:r>
              <a:rPr lang="en-US" dirty="0" err="1" smtClean="0"/>
              <a:t>s</a:t>
            </a:r>
            <a:r>
              <a:rPr lang="en-US" b="1" dirty="0" err="1" smtClean="0">
                <a:solidFill>
                  <a:srgbClr val="0000FF"/>
                </a:solidFill>
              </a:rPr>
              <a:t>]</a:t>
            </a:r>
            <a:r>
              <a:rPr lang="en-US" dirty="0" err="1" smtClean="0"/>
              <a:t>t</a:t>
            </a:r>
            <a:r>
              <a:rPr lang="en-US" dirty="0" smtClean="0"/>
              <a:t> does not start with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r>
              <a:rPr lang="en-US" dirty="0" smtClean="0"/>
              <a:t>and everything in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r>
              <a:rPr lang="en-US" dirty="0" smtClean="0"/>
              <a:t> arises in </a:t>
            </a:r>
          </a:p>
          <a:p>
            <a:r>
              <a:rPr lang="en-US" dirty="0" smtClean="0"/>
              <a:t>one of these two ways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4267200"/>
            <a:ext cx="8077200" cy="1676400"/>
          </a:xfrm>
          <a:prstGeom prst="round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39C835F5-D522-4022-8F42-D67929EC04BC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838200"/>
            <a:ext cx="7620000" cy="76200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s</a:t>
            </a:r>
            <a:r>
              <a:rPr lang="en-US" sz="4400" dirty="0" smtClean="0"/>
              <a:t>et of strings,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/>
              <a:t> { </a:t>
            </a:r>
            <a:r>
              <a:rPr lang="en-US" sz="4800" b="1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, </a:t>
            </a:r>
            <a:r>
              <a:rPr lang="en-US" sz="4800" b="1" dirty="0" smtClean="0">
                <a:solidFill>
                  <a:srgbClr val="0000FF"/>
                </a:solidFill>
              </a:rPr>
              <a:t>[ </a:t>
            </a:r>
            <a:r>
              <a:rPr lang="en-US" sz="4400" dirty="0" smtClean="0"/>
              <a:t>}</a:t>
            </a:r>
            <a:r>
              <a:rPr lang="en-US" sz="4400" baseline="30000" dirty="0" smtClean="0"/>
              <a:t>*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533400" y="14478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Base: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800" dirty="0">
                <a:latin typeface="Comic Sans MS" pitchFamily="66" charset="0"/>
              </a:rPr>
              <a:t>, 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Constructor: </a:t>
            </a:r>
            <a:r>
              <a:rPr lang="en-US" sz="4800" dirty="0" smtClean="0">
                <a:latin typeface="Comic Sans MS" pitchFamily="66" charset="0"/>
              </a:rPr>
              <a:t>If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err="1" smtClean="0">
                <a:latin typeface="Comic Sans MS" pitchFamily="66" charset="0"/>
              </a:rPr>
              <a:t>,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800" dirty="0">
                <a:latin typeface="Comic Sans MS" pitchFamily="66" charset="0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then   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="1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  <a:p>
            <a:pPr marL="685800" lvl="1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 That’s 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4876800"/>
            <a:ext cx="7239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 err="1" smtClean="0">
                <a:latin typeface="Comic Sans MS" pitchFamily="66" charset="0"/>
              </a:rPr>
              <a:t>Extremal</a:t>
            </a:r>
            <a:r>
              <a:rPr lang="en-US" dirty="0" smtClean="0">
                <a:latin typeface="Comic Sans MS" pitchFamily="66" charset="0"/>
              </a:rPr>
              <a:t> Clause </a:t>
            </a:r>
          </a:p>
          <a:p>
            <a:pPr>
              <a:spcBef>
                <a:spcPct val="20000"/>
              </a:spcBef>
            </a:pPr>
            <a:r>
              <a:rPr lang="en-US" dirty="0" smtClean="0">
                <a:latin typeface="Comic Sans MS" pitchFamily="66" charset="0"/>
              </a:rPr>
              <a:t>(Implicit part of definition)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914400" y="3886200"/>
            <a:ext cx="3657600" cy="9144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0" grpId="0" uiExpand="1" build="p"/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400800" cy="1143000"/>
          </a:xfrm>
        </p:spPr>
        <p:txBody>
          <a:bodyPr/>
          <a:lstStyle/>
          <a:p>
            <a:r>
              <a:rPr lang="en-US" sz="4400" dirty="0" smtClean="0"/>
              <a:t>Structural Induction</a:t>
            </a:r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08969C51-7BCB-4669-B22B-E2DC6920BE01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2400" y="1676400"/>
            <a:ext cx="87630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To prove </a:t>
            </a:r>
            <a:r>
              <a:rPr lang="en-US" sz="4400" dirty="0" smtClean="0">
                <a:latin typeface="Comic Sans MS" pitchFamily="66" charset="0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) holds for all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x </a:t>
            </a:r>
            <a:r>
              <a:rPr lang="en-US" sz="4400" dirty="0" smtClean="0">
                <a:latin typeface="Comic Sans MS" pitchFamily="66" charset="0"/>
              </a:rPr>
              <a:t>in</a:t>
            </a:r>
          </a:p>
          <a:p>
            <a:pPr>
              <a:defRPr/>
            </a:pPr>
            <a:r>
              <a:rPr lang="en-US" sz="4400" dirty="0" smtClean="0">
                <a:latin typeface="Comic Sans MS" pitchFamily="66" charset="0"/>
              </a:rPr>
              <a:t>recursively </a:t>
            </a:r>
            <a:r>
              <a:rPr lang="en-US" sz="4400" dirty="0">
                <a:latin typeface="Comic Sans MS" pitchFamily="66" charset="0"/>
              </a:rPr>
              <a:t>defined set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, prove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) for each base case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c(x)</a:t>
            </a:r>
            <a:r>
              <a:rPr lang="en-US" sz="4400" dirty="0">
                <a:latin typeface="Comic Sans MS" pitchFamily="66" charset="0"/>
              </a:rPr>
              <a:t>) for each constructor,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4400" dirty="0">
                <a:latin typeface="Comic Sans MS" pitchFamily="66" charset="0"/>
              </a:rPr>
              <a:t>,</a:t>
            </a:r>
          </a:p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assuming </a:t>
            </a:r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</a:rPr>
              <a:t>ind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. </a:t>
            </a:r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</a:rPr>
              <a:t>hyp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. </a:t>
            </a: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) 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F983144A-2159-43E6-9883-EA7F9A63C95C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70875" cy="18113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>
                <a:solidFill>
                  <a:srgbClr val="0066FF"/>
                </a:solidFill>
              </a:rPr>
              <a:t>Lemma</a:t>
            </a:r>
            <a:r>
              <a:rPr lang="en-US" sz="4000" i="1" dirty="0" smtClean="0"/>
              <a:t>:</a:t>
            </a:r>
            <a:r>
              <a:rPr lang="en-US" sz="4400" dirty="0" smtClean="0"/>
              <a:t> </a:t>
            </a:r>
            <a:r>
              <a:rPr lang="en-US" sz="4800" dirty="0" smtClean="0"/>
              <a:t>Every </a:t>
            </a:r>
            <a:r>
              <a:rPr lang="en-US" sz="4800" dirty="0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 in </a:t>
            </a:r>
            <a:r>
              <a:rPr lang="en-US" sz="4800" dirty="0" smtClean="0">
                <a:solidFill>
                  <a:srgbClr val="0000FF"/>
                </a:solidFill>
              </a:rPr>
              <a:t>M</a:t>
            </a:r>
            <a:r>
              <a:rPr lang="en-US" sz="4800" dirty="0" smtClean="0"/>
              <a:t> has the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same number of </a:t>
            </a:r>
            <a:r>
              <a:rPr lang="en-US" sz="4800" b="1" dirty="0" smtClean="0">
                <a:solidFill>
                  <a:srgbClr val="0000FF"/>
                </a:solidFill>
                <a:latin typeface="Courier New" pitchFamily="49" charset="0"/>
              </a:rPr>
              <a:t>]</a:t>
            </a:r>
            <a:r>
              <a:rPr lang="en-US" sz="4800" dirty="0" smtClean="0"/>
              <a:t>’s and </a:t>
            </a:r>
            <a:r>
              <a:rPr lang="en-US" sz="4800" b="1" dirty="0" smtClean="0">
                <a:solidFill>
                  <a:srgbClr val="0000FF"/>
                </a:solidFill>
                <a:latin typeface="Courier New" pitchFamily="49" charset="0"/>
              </a:rPr>
              <a:t>[</a:t>
            </a:r>
            <a:r>
              <a:rPr lang="en-US" sz="4800" dirty="0" smtClean="0"/>
              <a:t>’s.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685800" y="3276600"/>
            <a:ext cx="7848600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Proof by </a:t>
            </a:r>
            <a:r>
              <a:rPr lang="en-US" sz="4400" dirty="0" smtClean="0">
                <a:latin typeface="Comic Sans MS" pitchFamily="66" charset="0"/>
              </a:rPr>
              <a:t>structural induction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on the definition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41" name="Rectangle 5"/>
          <p:cNvSpPr>
            <a:spLocks noChangeArrowheads="1"/>
          </p:cNvSpPr>
          <p:nvPr/>
        </p:nvSpPr>
        <p:spPr bwMode="auto">
          <a:xfrm>
            <a:off x="493531" y="3134142"/>
            <a:ext cx="8193269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Let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EQ</a:t>
            </a:r>
            <a:r>
              <a:rPr lang="en-US" sz="4400" dirty="0">
                <a:latin typeface="Comic Sans MS" pitchFamily="66" charset="0"/>
              </a:rPr>
              <a:t> ::= </a:t>
            </a:r>
            <a:r>
              <a:rPr lang="en-US" sz="4400" dirty="0" smtClean="0">
                <a:latin typeface="Comic Sans MS" pitchFamily="66" charset="0"/>
              </a:rPr>
              <a:t>{</a:t>
            </a:r>
            <a:r>
              <a:rPr lang="en-US" sz="4400" dirty="0">
                <a:latin typeface="Comic Sans MS" pitchFamily="66" charset="0"/>
              </a:rPr>
              <a:t>strings with </a:t>
            </a:r>
            <a:r>
              <a:rPr lang="en-US" sz="4400" dirty="0" smtClean="0">
                <a:latin typeface="Comic Sans MS" pitchFamily="66" charset="0"/>
              </a:rPr>
              <a:t>same</a:t>
            </a:r>
          </a:p>
          <a:p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     number of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dirty="0" smtClean="0">
                <a:latin typeface="Comic Sans MS" pitchFamily="66" charset="0"/>
              </a:rPr>
              <a:t>}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F68BA477-95F3-4E3A-9350-72940DE80A21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270875" cy="181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Lemma</a:t>
            </a:r>
            <a:r>
              <a:rPr kumimoji="0" lang="en-US" sz="4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Every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in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has the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same number of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’s and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’s.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76800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</a:rPr>
              <a:t>Lemma</a:t>
            </a:r>
            <a:r>
              <a:rPr lang="en-US" sz="4400" i="1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(restated):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EQ</a:t>
            </a:r>
            <a:endParaRPr lang="en-US" sz="4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41" name="Rectangle 5"/>
          <p:cNvSpPr>
            <a:spLocks noChangeArrowheads="1"/>
          </p:cNvSpPr>
          <p:nvPr/>
        </p:nvSpPr>
        <p:spPr bwMode="auto">
          <a:xfrm>
            <a:off x="475365" y="1828800"/>
            <a:ext cx="8193269" cy="24622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Let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EQ</a:t>
            </a:r>
            <a:r>
              <a:rPr lang="en-US" sz="4400" dirty="0">
                <a:latin typeface="Comic Sans MS" pitchFamily="66" charset="0"/>
              </a:rPr>
              <a:t> ::= </a:t>
            </a:r>
            <a:r>
              <a:rPr lang="en-US" sz="4400" dirty="0" smtClean="0">
                <a:latin typeface="Comic Sans MS" pitchFamily="66" charset="0"/>
              </a:rPr>
              <a:t>{</a:t>
            </a:r>
            <a:r>
              <a:rPr lang="en-US" sz="4400" dirty="0">
                <a:latin typeface="Comic Sans MS" pitchFamily="66" charset="0"/>
              </a:rPr>
              <a:t>strings with </a:t>
            </a:r>
            <a:r>
              <a:rPr lang="en-US" sz="4400" dirty="0" smtClean="0">
                <a:latin typeface="Comic Sans MS" pitchFamily="66" charset="0"/>
              </a:rPr>
              <a:t>same</a:t>
            </a:r>
          </a:p>
          <a:p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     number of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dirty="0" smtClean="0">
                <a:latin typeface="Comic Sans MS" pitchFamily="66" charset="0"/>
              </a:rPr>
              <a:t>}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</a:rPr>
              <a:t>Lemma</a:t>
            </a:r>
            <a:r>
              <a:rPr lang="en-US" sz="4400" i="1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(restated):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EQ</a:t>
            </a: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F68BA477-95F3-4E3A-9350-72940DE80A21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BFD3E0AC-6773-4603-B05E-7A304BBEF6E7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91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sz="4800" dirty="0" smtClean="0"/>
              <a:t>Ind. </a:t>
            </a:r>
            <a:r>
              <a:rPr lang="en-US" sz="4800" dirty="0" err="1" smtClean="0"/>
              <a:t>Hyp</a:t>
            </a:r>
            <a:r>
              <a:rPr lang="en-US" sz="4800" dirty="0" smtClean="0"/>
              <a:t>. P(</a:t>
            </a:r>
            <a:r>
              <a:rPr lang="en-US" sz="4800" dirty="0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) ::= (</a:t>
            </a:r>
            <a:r>
              <a:rPr lang="en-US" sz="4800" dirty="0" err="1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800" dirty="0" smtClean="0">
                <a:latin typeface="Symbol" pitchFamily="18" charset="2"/>
              </a:rPr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EQ</a:t>
            </a:r>
            <a:r>
              <a:rPr lang="en-US" sz="4800" dirty="0" smtClean="0"/>
              <a:t>)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533400" y="2590800"/>
            <a:ext cx="8077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800" b="1" dirty="0">
                <a:solidFill>
                  <a:srgbClr val="006600"/>
                </a:solidFill>
                <a:latin typeface="Comic Sans MS" pitchFamily="66" charset="0"/>
              </a:rPr>
              <a:t>Base </a:t>
            </a:r>
            <a:r>
              <a:rPr lang="en-US" sz="4800" b="1" dirty="0" smtClean="0">
                <a:solidFill>
                  <a:srgbClr val="006600"/>
                </a:solidFill>
                <a:latin typeface="Comic Sans MS" pitchFamily="66" charset="0"/>
              </a:rPr>
              <a:t>case</a:t>
            </a:r>
            <a:r>
              <a:rPr lang="en-US" sz="5400" dirty="0" smtClean="0">
                <a:latin typeface="Comic Sans MS" pitchFamily="66" charset="0"/>
              </a:rPr>
              <a:t> (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=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):</a:t>
            </a:r>
            <a:endParaRPr lang="en-US" sz="5400" dirty="0" smtClean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</a:rPr>
              <a:t> has 0 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5400" dirty="0" smtClean="0">
                <a:latin typeface="Comic Sans MS" pitchFamily="66" charset="0"/>
              </a:rPr>
              <a:t>’</a:t>
            </a:r>
            <a:r>
              <a:rPr lang="en-US" sz="5400" dirty="0">
                <a:latin typeface="Comic Sans MS" pitchFamily="66" charset="0"/>
              </a:rPr>
              <a:t>s and 0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5400" dirty="0" smtClean="0">
                <a:latin typeface="Comic Sans MS" pitchFamily="66" charset="0"/>
              </a:rPr>
              <a:t>’s,</a:t>
            </a:r>
          </a:p>
          <a:p>
            <a:pPr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so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P(</a:t>
            </a:r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</a:rPr>
              <a:t>) is true.</a:t>
            </a:r>
            <a:endParaRPr lang="en-US" sz="54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400050" y="992188"/>
            <a:ext cx="135966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5248" y="5493603"/>
            <a:ext cx="5782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base case </a:t>
            </a:r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 OK</a:t>
            </a:r>
            <a:endParaRPr lang="en-US" sz="6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721C7B8C-A80A-41E5-B38A-4DDD0B0DE62B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848600" cy="1447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008000"/>
                </a:solidFill>
              </a:rPr>
              <a:t>Constructor step: </a:t>
            </a:r>
            <a:r>
              <a:rPr lang="en-US" dirty="0" err="1" smtClean="0">
                <a:solidFill>
                  <a:srgbClr val="008000"/>
                </a:solidFill>
              </a:rPr>
              <a:t>s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/>
              <a:t>=</a:t>
            </a:r>
            <a:r>
              <a:rPr lang="en-US" b="1" dirty="0" smtClean="0">
                <a:solidFill>
                  <a:srgbClr val="0000FF"/>
                </a:solidFill>
              </a:rPr>
              <a:t> [</a:t>
            </a:r>
            <a:r>
              <a:rPr lang="en-US" dirty="0" err="1" smtClean="0">
                <a:solidFill>
                  <a:srgbClr val="008000"/>
                </a:solidFill>
              </a:rPr>
              <a:t>r</a:t>
            </a:r>
            <a:r>
              <a:rPr lang="en-US" b="1" dirty="0" err="1" smtClean="0">
                <a:solidFill>
                  <a:srgbClr val="0000FF"/>
                </a:solidFill>
              </a:rPr>
              <a:t>]</a:t>
            </a:r>
            <a:r>
              <a:rPr lang="en-US" dirty="0" err="1" smtClean="0">
                <a:solidFill>
                  <a:srgbClr val="008000"/>
                </a:solidFill>
              </a:rPr>
              <a:t>t</a:t>
            </a:r>
            <a:endParaRPr lang="en-US" b="1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can assume P(</a:t>
            </a:r>
            <a:r>
              <a:rPr lang="en-US" dirty="0" smtClean="0">
                <a:solidFill>
                  <a:srgbClr val="008000"/>
                </a:solidFill>
              </a:rPr>
              <a:t>r</a:t>
            </a:r>
            <a:r>
              <a:rPr lang="en-US" dirty="0" smtClean="0"/>
              <a:t>) and P(</a:t>
            </a:r>
            <a:r>
              <a:rPr lang="en-US" dirty="0" smtClean="0">
                <a:solidFill>
                  <a:srgbClr val="008000"/>
                </a:solidFill>
              </a:rPr>
              <a:t>t</a:t>
            </a:r>
            <a:r>
              <a:rPr lang="en-US" dirty="0" smtClean="0"/>
              <a:t>)</a:t>
            </a:r>
            <a:r>
              <a:rPr lang="en-US" sz="4400" dirty="0" smtClean="0"/>
              <a:t>                  </a:t>
            </a:r>
            <a:endParaRPr lang="en-US" sz="4400" dirty="0" smtClean="0">
              <a:sym typeface="Euclid Symbol" pitchFamily="18" charset="2"/>
            </a:endParaRPr>
          </a:p>
        </p:txBody>
      </p:sp>
      <p:sp>
        <p:nvSpPr>
          <p:cNvPr id="450565" name="Rectangle 5"/>
          <p:cNvSpPr>
            <a:spLocks noChangeArrowheads="1"/>
          </p:cNvSpPr>
          <p:nvPr/>
        </p:nvSpPr>
        <p:spPr bwMode="auto">
          <a:xfrm>
            <a:off x="152400" y="2743200"/>
            <a:ext cx="8991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0375" lvl="1" indent="-3175">
              <a:spcBef>
                <a:spcPct val="20000"/>
              </a:spcBef>
              <a:buFont typeface="Times" charset="0"/>
              <a:buNone/>
            </a:pP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  <a:p>
            <a:pPr marL="460375" lvl="1" indent="-3175">
              <a:spcBef>
                <a:spcPct val="20000"/>
              </a:spcBef>
              <a:buFont typeface="Times" charset="0"/>
              <a:buNone/>
            </a:pP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041650" y="2514600"/>
            <a:ext cx="2216150" cy="3124200"/>
            <a:chOff x="3041650" y="2514600"/>
            <a:chExt cx="2216150" cy="3124200"/>
          </a:xfrm>
        </p:grpSpPr>
        <p:sp>
          <p:nvSpPr>
            <p:cNvPr id="35853" name="Rectangle 6"/>
            <p:cNvSpPr>
              <a:spLocks noChangeArrowheads="1"/>
            </p:cNvSpPr>
            <p:nvPr/>
          </p:nvSpPr>
          <p:spPr bwMode="auto">
            <a:xfrm>
              <a:off x="3048000" y="2514600"/>
              <a:ext cx="2133600" cy="312420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4" name="Text Box 7"/>
            <p:cNvSpPr txBox="1">
              <a:spLocks noChangeArrowheads="1"/>
            </p:cNvSpPr>
            <p:nvPr/>
          </p:nvSpPr>
          <p:spPr bwMode="auto">
            <a:xfrm>
              <a:off x="3041650" y="4645025"/>
              <a:ext cx="221615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  <a:r>
                <a:rPr lang="en-US" dirty="0">
                  <a:latin typeface="Comic Sans MS" pitchFamily="66" charset="0"/>
                </a:rPr>
                <a:t> by </a:t>
              </a:r>
              <a:r>
                <a:rPr lang="en-US" dirty="0" smtClean="0">
                  <a:latin typeface="Comic Sans MS" pitchFamily="66" charset="0"/>
                </a:rPr>
                <a:t>P(</a:t>
              </a:r>
              <a:r>
                <a:rPr lang="en-US" dirty="0" smtClean="0">
                  <a:solidFill>
                    <a:srgbClr val="008000"/>
                  </a:solidFill>
                  <a:latin typeface="Comic Sans MS" pitchFamily="66" charset="0"/>
                </a:rPr>
                <a:t>r</a:t>
              </a:r>
              <a:r>
                <a:rPr lang="en-US" dirty="0" smtClean="0">
                  <a:latin typeface="Comic Sans MS" pitchFamily="66" charset="0"/>
                </a:rPr>
                <a:t>)</a:t>
              </a: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89612" y="2514600"/>
            <a:ext cx="2211388" cy="3048000"/>
            <a:chOff x="5789612" y="2514600"/>
            <a:chExt cx="2211388" cy="3048000"/>
          </a:xfrm>
        </p:grpSpPr>
        <p:sp>
          <p:nvSpPr>
            <p:cNvPr id="35851" name="Rectangle 10"/>
            <p:cNvSpPr>
              <a:spLocks noChangeArrowheads="1"/>
            </p:cNvSpPr>
            <p:nvPr/>
          </p:nvSpPr>
          <p:spPr bwMode="auto">
            <a:xfrm>
              <a:off x="5791200" y="2514600"/>
              <a:ext cx="2133600" cy="304800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2" name="Text Box 11"/>
            <p:cNvSpPr txBox="1">
              <a:spLocks noChangeArrowheads="1"/>
            </p:cNvSpPr>
            <p:nvPr/>
          </p:nvSpPr>
          <p:spPr bwMode="auto">
            <a:xfrm>
              <a:off x="5789612" y="4645025"/>
              <a:ext cx="2211388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  <a:r>
                <a:rPr lang="en-US" dirty="0">
                  <a:latin typeface="Comic Sans MS" pitchFamily="66" charset="0"/>
                </a:rPr>
                <a:t> by P(</a:t>
              </a:r>
              <a:r>
                <a:rPr lang="en-US" dirty="0">
                  <a:solidFill>
                    <a:srgbClr val="008000"/>
                  </a:solidFill>
                  <a:latin typeface="Comic Sans MS" pitchFamily="66" charset="0"/>
                </a:rPr>
                <a:t>t</a:t>
              </a:r>
              <a:r>
                <a:rPr lang="en-US" dirty="0"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33400" y="2514600"/>
            <a:ext cx="1981200" cy="3048000"/>
            <a:chOff x="446" y="1968"/>
            <a:chExt cx="1248" cy="1920"/>
          </a:xfrm>
        </p:grpSpPr>
        <p:sp>
          <p:nvSpPr>
            <p:cNvPr id="35849" name="Rectangle 13"/>
            <p:cNvSpPr>
              <a:spLocks noChangeArrowheads="1"/>
            </p:cNvSpPr>
            <p:nvPr/>
          </p:nvSpPr>
          <p:spPr bwMode="auto">
            <a:xfrm>
              <a:off x="446" y="1968"/>
              <a:ext cx="1248" cy="192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0" name="Text Box 14"/>
            <p:cNvSpPr txBox="1">
              <a:spLocks noChangeArrowheads="1"/>
            </p:cNvSpPr>
            <p:nvPr/>
          </p:nvSpPr>
          <p:spPr bwMode="auto">
            <a:xfrm>
              <a:off x="452" y="3356"/>
              <a:ext cx="80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  <a:sym typeface="Euclid Symbol" pitchFamily="18" charset="2"/>
                </a:rPr>
                <a:t>so</a:t>
              </a:r>
              <a:r>
                <a:rPr lang="en-US" dirty="0" smtClean="0">
                  <a:latin typeface="Comic Sans MS" pitchFamily="66" charset="0"/>
                </a:rPr>
                <a:t>  </a:t>
              </a:r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</a:p>
          </p:txBody>
        </p: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" y="5715000"/>
            <a:ext cx="3954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P(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latin typeface="Comic Sans MS" pitchFamily="66" charset="0"/>
              </a:rPr>
              <a:t>) is true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97448" y="5715000"/>
            <a:ext cx="4394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</a:rPr>
              <a:t>constrct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case </a:t>
            </a:r>
            <a:r>
              <a:rPr lang="en-US" sz="3600" dirty="0" smtClean="0">
                <a:latin typeface="Comic Sans MS" pitchFamily="66" charset="0"/>
              </a:rPr>
              <a:t>is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OK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5" grpId="0" build="p" bldLvl="2" autoUpdateAnimBg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E82C0828-BE9F-4E7E-82B4-4ABB969B6BF4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447800"/>
            <a:ext cx="8267700" cy="1447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600" dirty="0" smtClean="0"/>
              <a:t>so by </a:t>
            </a:r>
            <a:r>
              <a:rPr lang="en-US" sz="6600" dirty="0" err="1" smtClean="0"/>
              <a:t>struct</a:t>
            </a:r>
            <a:r>
              <a:rPr lang="en-US" sz="6600" dirty="0" smtClean="0"/>
              <a:t>. induct.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41910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FF"/>
                </a:solidFill>
                <a:latin typeface="Comic Sans MS" pitchFamily="66" charset="0"/>
              </a:rPr>
              <a:t>QED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07832" y="2819400"/>
          <a:ext cx="632833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7" name="Equation" r:id="rId4" imgW="1092200" imgH="215900" progId="Equation.DSMT4">
                  <p:embed/>
                </p:oleObj>
              </mc:Choice>
              <mc:Fallback>
                <p:oleObj name="Equation" r:id="rId4" imgW="1092200" imgH="215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832" y="2819400"/>
                        <a:ext cx="6328335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8" name="Equation" r:id="rId6" imgW="139700" imgH="228600" progId="Equation.DSMT4">
                  <p:embed/>
                </p:oleObj>
              </mc:Choice>
              <mc:Fallback>
                <p:oleObj name="Equation" r:id="rId6" imgW="1397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87388" y="2541588"/>
          <a:ext cx="7769225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9" name="Equation" r:id="rId8" imgW="939800" imgH="228600" progId="Equation.DSMT4">
                  <p:embed/>
                </p:oleObj>
              </mc:Choice>
              <mc:Fallback>
                <p:oleObj name="Equation" r:id="rId8" imgW="9398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2541588"/>
                        <a:ext cx="7769225" cy="17748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868BECA4-D347-43B9-BB06-394BA694FB5A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Deﬁnitions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smtClean="0"/>
              <a:t>Define something in terms of a simpler version of the same thing:</a:t>
            </a:r>
          </a:p>
          <a:p>
            <a:pPr lvl="1" eaLnBrk="1" hangingPunct="1"/>
            <a:r>
              <a:rPr lang="en-US" sz="3600" smtClean="0">
                <a:solidFill>
                  <a:srgbClr val="008000"/>
                </a:solidFill>
              </a:rPr>
              <a:t>Base case(s) </a:t>
            </a:r>
            <a:r>
              <a:rPr lang="en-US" sz="3600" smtClean="0"/>
              <a:t>that don’t depend on anything else.</a:t>
            </a:r>
          </a:p>
          <a:p>
            <a:pPr lvl="1" eaLnBrk="1" hangingPunct="1"/>
            <a:r>
              <a:rPr lang="en-US" sz="3600" smtClean="0">
                <a:solidFill>
                  <a:srgbClr val="008000"/>
                </a:solidFill>
              </a:rPr>
              <a:t>Constructor</a:t>
            </a:r>
            <a:r>
              <a:rPr lang="en-US" sz="3600" smtClean="0"/>
              <a:t> </a:t>
            </a:r>
            <a:r>
              <a:rPr lang="en-US" sz="3600" smtClean="0">
                <a:solidFill>
                  <a:srgbClr val="008000"/>
                </a:solidFill>
              </a:rPr>
              <a:t>case(s)</a:t>
            </a:r>
            <a:r>
              <a:rPr lang="en-US" sz="3600" smtClean="0"/>
              <a:t> that depend on simpler cases.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FFA709DD-B7D6-4639-80C7-4F036B9C5059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486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smtClean="0"/>
              <a:t>The set </a:t>
            </a:r>
            <a:r>
              <a:rPr lang="en-US" sz="3600" dirty="0" smtClean="0">
                <a:solidFill>
                  <a:srgbClr val="0000FF"/>
                </a:solidFill>
              </a:rPr>
              <a:t>F18</a:t>
            </a:r>
            <a:r>
              <a:rPr lang="en-US" sz="3600" dirty="0" smtClean="0"/>
              <a:t> of  functions on </a:t>
            </a:r>
            <a:r>
              <a:rPr lang="en-US" sz="3600" b="1" dirty="0" smtClean="0">
                <a:sym typeface="Euclid Math Two" pitchFamily="18" charset="2"/>
              </a:rPr>
              <a:t></a:t>
            </a:r>
            <a:r>
              <a:rPr lang="en-US" sz="3600" dirty="0" smtClean="0">
                <a:sym typeface="Euclid Math Two" pitchFamily="18" charset="2"/>
              </a:rPr>
              <a:t>:</a:t>
            </a:r>
          </a:p>
          <a:p>
            <a:pPr marL="0" indent="0" eaLnBrk="1" hangingPunct="1"/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Id</a:t>
            </a:r>
            <a:r>
              <a:rPr lang="en-US" sz="3600" b="1" baseline="-25000" dirty="0" smtClean="0">
                <a:solidFill>
                  <a:srgbClr val="0000FF"/>
                </a:solidFill>
                <a:sym typeface="Euclid Math Two" pitchFamily="18" charset="2"/>
              </a:rPr>
              <a:t></a:t>
            </a:r>
            <a:r>
              <a:rPr lang="en-US" sz="3600" baseline="-25000" dirty="0" smtClean="0">
                <a:sym typeface="Euclid Math Two" pitchFamily="18" charset="2"/>
              </a:rPr>
              <a:t> </a:t>
            </a:r>
            <a:r>
              <a:rPr lang="en-US" sz="3600" dirty="0" smtClean="0">
                <a:sym typeface="Euclid Math Two" pitchFamily="18" charset="2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constant functions</a:t>
            </a:r>
            <a:r>
              <a:rPr lang="en-US" sz="3600" dirty="0" smtClean="0">
                <a:sym typeface="Euclid Math Two" pitchFamily="18" charset="2"/>
              </a:rPr>
              <a:t>, and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 sin x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3600" dirty="0" smtClean="0">
                <a:solidFill>
                  <a:srgbClr val="006600"/>
                </a:solidFill>
                <a:sym typeface="Euclid Math Two" pitchFamily="18" charset="2"/>
              </a:rPr>
              <a:t>                                         are in F18.</a:t>
            </a:r>
          </a:p>
          <a:p>
            <a:pPr marL="0" indent="0" eaLnBrk="1" hangingPunct="1"/>
            <a:r>
              <a:rPr lang="en-US" sz="3600" dirty="0" smtClean="0">
                <a:sym typeface="Euclid Math Two" pitchFamily="18" charset="2"/>
              </a:rPr>
              <a:t> if  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f, </a:t>
            </a:r>
            <a:r>
              <a:rPr lang="en-US" sz="3600" dirty="0" err="1" smtClean="0">
                <a:solidFill>
                  <a:srgbClr val="0000FF"/>
                </a:solidFill>
                <a:sym typeface="Euclid Math Two" pitchFamily="18" charset="2"/>
              </a:rPr>
              <a:t>g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F18,</a:t>
            </a:r>
            <a:r>
              <a:rPr lang="en-US" sz="3600" dirty="0" smtClean="0">
                <a:sym typeface="Euclid Symbol" pitchFamily="18" charset="2"/>
              </a:rPr>
              <a:t> then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 + g,   f </a:t>
            </a:r>
            <a:r>
              <a:rPr lang="en-US" sz="3600" dirty="0" smtClean="0">
                <a:solidFill>
                  <a:srgbClr val="0000E5"/>
                </a:solidFill>
                <a:sym typeface="Symbol" pitchFamily="18" charset="2"/>
              </a:rPr>
              <a:t>⋅</a:t>
            </a:r>
            <a:r>
              <a:rPr lang="en-US" sz="36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g,  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2</a:t>
            </a:r>
            <a:r>
              <a:rPr lang="en-US" sz="3600" baseline="30000" dirty="0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,</a:t>
            </a:r>
            <a:endParaRPr lang="en-US" sz="3600" dirty="0" smtClean="0">
              <a:sym typeface="Euclid Symbol" pitchFamily="18" charset="2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3200" dirty="0" smtClean="0">
                <a:sym typeface="Euclid Symbol" pitchFamily="18" charset="2"/>
              </a:rPr>
              <a:t>the inverse,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baseline="30000" dirty="0" smtClean="0">
                <a:solidFill>
                  <a:srgbClr val="0000FF"/>
                </a:solidFill>
                <a:sym typeface="Euclid Symbol" pitchFamily="18" charset="2"/>
              </a:rPr>
              <a:t>(-1)</a:t>
            </a:r>
            <a:r>
              <a:rPr lang="en-US" sz="3600" dirty="0" smtClean="0">
                <a:sym typeface="Euclid Symbol" pitchFamily="18" charset="2"/>
              </a:rPr>
              <a:t>,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200" dirty="0" smtClean="0">
                <a:sym typeface="Euclid Symbol" pitchFamily="18" charset="2"/>
              </a:rPr>
              <a:t>of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f, </a:t>
            </a:r>
            <a:r>
              <a:rPr lang="en-US" sz="3200" dirty="0" smtClean="0">
                <a:sym typeface="Euclid Symbol" pitchFamily="18" charset="2"/>
              </a:rPr>
              <a:t>and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sz="3600" b="1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g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   </a:t>
            </a:r>
            <a:r>
              <a:rPr lang="en-US" sz="3200" dirty="0" smtClean="0">
                <a:sym typeface="Euclid Symbol" pitchFamily="18" charset="2"/>
              </a:rPr>
              <a:t>(the composition of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f </a:t>
            </a:r>
            <a:r>
              <a:rPr lang="en-US" sz="3200" dirty="0" smtClean="0">
                <a:sym typeface="Euclid Symbol" pitchFamily="18" charset="2"/>
              </a:rPr>
              <a:t>and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g</a:t>
            </a:r>
            <a:r>
              <a:rPr lang="en-US" sz="3200" dirty="0" smtClean="0">
                <a:sym typeface="Euclid Symbol" pitchFamily="18" charset="2"/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3600" dirty="0" smtClean="0">
                <a:sym typeface="Euclid Symbol" pitchFamily="18" charset="2"/>
              </a:rPr>
              <a:t>                                        </a:t>
            </a:r>
            <a:r>
              <a:rPr lang="en-US" sz="3600" dirty="0" smtClean="0">
                <a:solidFill>
                  <a:srgbClr val="006600"/>
                </a:solidFill>
                <a:sym typeface="Euclid Symbol" pitchFamily="18" charset="2"/>
              </a:rPr>
              <a:t>are in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F18</a:t>
            </a:r>
            <a:r>
              <a:rPr lang="en-US" sz="3600" dirty="0" smtClean="0">
                <a:solidFill>
                  <a:srgbClr val="006600"/>
                </a:solidFill>
                <a:sym typeface="Euclid Symbol" pitchFamily="18" charset="2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E074A72C-E57A-45CB-B5EA-2D9BAFBFF912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7" y="1183481"/>
            <a:ext cx="8010525" cy="44910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Some functions in </a:t>
            </a:r>
            <a:r>
              <a:rPr lang="en-US" sz="4800" dirty="0" smtClean="0">
                <a:solidFill>
                  <a:srgbClr val="0000FF"/>
                </a:solidFill>
              </a:rPr>
              <a:t>F18</a:t>
            </a:r>
            <a:r>
              <a:rPr lang="en-US" sz="4800" dirty="0" smtClean="0">
                <a:sym typeface="Euclid Math Two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−</a:t>
            </a:r>
            <a:r>
              <a:rPr lang="en-US" sz="4800" dirty="0" err="1" smtClean="0">
                <a:sym typeface="Euclid Math Two" pitchFamily="18" charset="2"/>
              </a:rPr>
              <a:t>x</a:t>
            </a:r>
            <a:endParaRPr lang="en-US" sz="4800" dirty="0" smtClean="0">
              <a:sym typeface="Euclid Math Two" pitchFamily="18" charset="2"/>
            </a:endParaRPr>
          </a:p>
          <a:p>
            <a:pPr marL="0" indent="0" eaLnBrk="1" hangingPunct="1">
              <a:buFontTx/>
              <a:buNone/>
            </a:pPr>
            <a:endParaRPr lang="en-US" sz="4800" dirty="0" smtClean="0">
              <a:sym typeface="Euclid Math Two" pitchFamily="18" charset="2"/>
            </a:endParaRP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ym typeface="Euclid Math Two" pitchFamily="18" charset="2"/>
              </a:rPr>
              <a:t>cos</a:t>
            </a:r>
            <a:r>
              <a:rPr lang="en-US" sz="4800" dirty="0" smtClean="0">
                <a:sym typeface="Euclid Math Two" pitchFamily="18" charset="2"/>
              </a:rPr>
              <a:t> x</a:t>
            </a: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ym typeface="Euclid Math Two" pitchFamily="18" charset="2"/>
              </a:rPr>
              <a:t>ln</a:t>
            </a:r>
            <a:r>
              <a:rPr lang="en-US" sz="4800" dirty="0" smtClean="0">
                <a:sym typeface="Euclid Math Two" pitchFamily="18" charset="2"/>
              </a:rPr>
              <a:t> x</a:t>
            </a:r>
          </a:p>
          <a:p>
            <a:pPr marL="0" indent="0" eaLnBrk="1" hangingPunct="1">
              <a:buFontTx/>
              <a:buNone/>
            </a:pPr>
            <a:endParaRPr lang="en-US" sz="4800" dirty="0" smtClean="0">
              <a:sym typeface="Euclid Math Two" pitchFamily="18" charset="2"/>
            </a:endParaRPr>
          </a:p>
        </p:txBody>
      </p:sp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2184400" y="3817203"/>
            <a:ext cx="632146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= (1 – (sin </a:t>
            </a:r>
            <a:r>
              <a:rPr lang="en-US" sz="48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⋅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sin 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x))</a:t>
            </a:r>
            <a:r>
              <a:rPr lang="en-US" sz="4800" baseline="30000" dirty="0" smtClean="0">
                <a:latin typeface="Comic Sans MS" pitchFamily="66" charset="0"/>
                <a:sym typeface="Euclid Math Two" pitchFamily="18" charset="2"/>
              </a:rPr>
              <a:t>1/2</a:t>
            </a:r>
            <a:endParaRPr lang="en-US" sz="4800" baseline="30000" dirty="0">
              <a:latin typeface="Comic Sans MS" pitchFamily="66" charset="0"/>
            </a:endParaRPr>
          </a:p>
        </p:txBody>
      </p:sp>
      <p:sp>
        <p:nvSpPr>
          <p:cNvPr id="573445" name="Text Box 5"/>
          <p:cNvSpPr txBox="1">
            <a:spLocks noChangeArrowheads="1"/>
          </p:cNvSpPr>
          <p:nvPr/>
        </p:nvSpPr>
        <p:spPr bwMode="auto">
          <a:xfrm>
            <a:off x="2133600" y="4648200"/>
            <a:ext cx="3423834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</a:t>
            </a:r>
            <a:r>
              <a:rPr lang="en-US" sz="4800" dirty="0" smtClean="0">
                <a:latin typeface="Comic Sans MS" pitchFamily="66" charset="0"/>
              </a:rPr>
              <a:t>(2</a:t>
            </a:r>
            <a:r>
              <a:rPr lang="en-US" sz="4800" baseline="30000" dirty="0" smtClean="0">
                <a:latin typeface="Comic Sans MS" pitchFamily="66" charset="0"/>
              </a:rPr>
              <a:t>x log</a:t>
            </a:r>
            <a:r>
              <a:rPr lang="en-US" sz="4800" baseline="-25000" dirty="0">
                <a:latin typeface="Comic Sans MS" pitchFamily="66" charset="0"/>
              </a:rPr>
              <a:t> </a:t>
            </a:r>
            <a:r>
              <a:rPr lang="en-US" sz="4800" baseline="30000" dirty="0" smtClean="0">
                <a:latin typeface="Comic Sans MS" pitchFamily="66" charset="0"/>
              </a:rPr>
              <a:t>e</a:t>
            </a:r>
            <a:r>
              <a:rPr lang="en-US" sz="4800" dirty="0" smtClean="0">
                <a:latin typeface="Comic Sans MS" pitchFamily="66" charset="0"/>
              </a:rPr>
              <a:t>)</a:t>
            </a:r>
            <a:r>
              <a:rPr lang="en-US" sz="4800" baseline="30000" dirty="0">
                <a:latin typeface="Comic Sans MS" pitchFamily="66" charset="0"/>
              </a:rPr>
              <a:t>(-1)</a:t>
            </a:r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50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639763" y="2895600"/>
          <a:ext cx="10048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6" imgW="253800" imgH="228600" progId="Equation.DSMT4">
                  <p:embed/>
                </p:oleObj>
              </mc:Choice>
              <mc:Fallback>
                <p:oleObj name="Equation" r:id="rId6" imgW="2538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2895600"/>
                        <a:ext cx="1004887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52" name="Text Box 12"/>
          <p:cNvSpPr txBox="1">
            <a:spLocks noChangeArrowheads="1"/>
          </p:cNvSpPr>
          <p:nvPr/>
        </p:nvSpPr>
        <p:spPr bwMode="auto">
          <a:xfrm>
            <a:off x="2209800" y="2979003"/>
            <a:ext cx="579517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(x</a:t>
            </a:r>
            <a:r>
              <a:rPr lang="en-US" sz="4800" baseline="30000" dirty="0">
                <a:latin typeface="Comic Sans MS" pitchFamily="66" charset="0"/>
              </a:rPr>
              <a:t>2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baseline="30000" dirty="0">
                <a:latin typeface="Comic Sans MS" pitchFamily="66" charset="0"/>
              </a:rPr>
              <a:t>(-1)   </a:t>
            </a:r>
            <a:r>
              <a:rPr lang="en-US" sz="4800" dirty="0">
                <a:latin typeface="Comic Sans MS" pitchFamily="66" charset="0"/>
              </a:rPr>
              <a:t> ---inverse</a:t>
            </a:r>
          </a:p>
        </p:txBody>
      </p:sp>
      <p:sp>
        <p:nvSpPr>
          <p:cNvPr id="573453" name="Text Box 13"/>
          <p:cNvSpPr txBox="1">
            <a:spLocks noChangeArrowheads="1"/>
          </p:cNvSpPr>
          <p:nvPr/>
        </p:nvSpPr>
        <p:spPr bwMode="auto">
          <a:xfrm>
            <a:off x="2133600" y="2064603"/>
            <a:ext cx="242897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 smtClean="0">
                <a:sym typeface="Symbol" pitchFamily="18" charset="2"/>
              </a:rPr>
              <a:t>−</a:t>
            </a:r>
            <a:r>
              <a:rPr lang="en-US" sz="4800" dirty="0" smtClean="0">
                <a:latin typeface="Comic Sans MS" pitchFamily="66" charset="0"/>
              </a:rPr>
              <a:t>1)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⋅x</a:t>
            </a:r>
            <a:endParaRPr lang="en-US" sz="48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4" grpId="0"/>
      <p:bldP spid="573445" grpId="0"/>
      <p:bldP spid="573452" grpId="0"/>
      <p:bldP spid="5734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BBD4D73E-D824-429A-8847-FA2B043688DF}" type="slidenum">
              <a:rPr lang="en-US" smtClean="0"/>
              <a:pPr/>
              <a:t>22</a:t>
            </a:fld>
            <a:endParaRPr lang="en-US" dirty="0" smtClean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46386" y="1066800"/>
            <a:ext cx="8416614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Lemma.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  <a:p>
            <a:pPr algn="ctr"/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A73591"/>
                </a:solidFill>
                <a:latin typeface="Comic Sans MS" pitchFamily="66" charset="0"/>
              </a:rPr>
              <a:t>closed</a:t>
            </a:r>
            <a:r>
              <a:rPr lang="en-US" sz="5400" dirty="0" smtClean="0">
                <a:latin typeface="Comic Sans MS" pitchFamily="66" charset="0"/>
              </a:rPr>
              <a:t> under</a:t>
            </a:r>
          </a:p>
          <a:p>
            <a:pPr algn="ctr"/>
            <a:r>
              <a:rPr lang="en-US" sz="5400" dirty="0" smtClean="0">
                <a:latin typeface="Comic Sans MS" pitchFamily="66" charset="0"/>
              </a:rPr>
              <a:t>taking derivatives:</a:t>
            </a:r>
            <a:endParaRPr lang="en-US" sz="5400" dirty="0">
              <a:latin typeface="Comic Sans MS" pitchFamily="66" charset="0"/>
            </a:endParaRPr>
          </a:p>
          <a:p>
            <a:pPr algn="ctr"/>
            <a:r>
              <a:rPr lang="en-US" sz="5400" dirty="0">
                <a:latin typeface="Comic Sans MS" pitchFamily="66" charset="0"/>
              </a:rPr>
              <a:t>if</a:t>
            </a:r>
            <a:r>
              <a:rPr lang="en-US" sz="5400" i="1" dirty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 smtClean="0">
                <a:latin typeface="Comic Sans MS" pitchFamily="66" charset="0"/>
              </a:rPr>
              <a:t>then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F18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5469" y="4800600"/>
            <a:ext cx="5093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smtClean="0">
                <a:latin typeface="Comic Sans MS" pitchFamily="66" charset="0"/>
              </a:rPr>
              <a:t>Class Problem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209A55F-2413-483A-BE10-A087E98FD24B}" type="slidenum">
              <a:rPr lang="en-US" smtClean="0"/>
              <a:pPr/>
              <a:t>23</a:t>
            </a:fld>
            <a:endParaRPr lang="en-US" dirty="0" smtClean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1876" name="Text Box 4"/>
          <p:cNvSpPr txBox="1">
            <a:spLocks noChangeArrowheads="1"/>
          </p:cNvSpPr>
          <p:nvPr/>
        </p:nvSpPr>
        <p:spPr bwMode="auto">
          <a:xfrm>
            <a:off x="457200" y="1139825"/>
            <a:ext cx="8567069" cy="50198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Lemma. F18 is 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closed under </a:t>
            </a:r>
            <a:r>
              <a:rPr lang="en-US" dirty="0" err="1" smtClean="0">
                <a:solidFill>
                  <a:srgbClr val="008000"/>
                </a:solidFill>
                <a:latin typeface="Comic Sans MS" pitchFamily="66" charset="0"/>
              </a:rPr>
              <a:t>deriv</a:t>
            </a:r>
            <a:r>
              <a:rPr lang="en-US" dirty="0" smtClean="0">
                <a:latin typeface="Comic Sans MS" pitchFamily="66" charset="0"/>
              </a:rPr>
              <a:t>:</a:t>
            </a:r>
            <a:endParaRPr lang="en-US" dirty="0">
              <a:latin typeface="Comic Sans MS" pitchFamily="66" charset="0"/>
            </a:endParaRPr>
          </a:p>
          <a:p>
            <a:r>
              <a:rPr lang="en-US" sz="4800" dirty="0">
                <a:latin typeface="Comic Sans MS" pitchFamily="66" charset="0"/>
              </a:rPr>
              <a:t>if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F18.</a:t>
            </a:r>
          </a:p>
          <a:p>
            <a:r>
              <a:rPr lang="en-US" sz="4800" dirty="0">
                <a:latin typeface="Comic Sans MS" pitchFamily="66" charset="0"/>
              </a:rPr>
              <a:t>Proof: (Structural Induction)</a:t>
            </a: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Id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= 1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latin typeface="Comic Sans MS" pitchFamily="66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´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60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sin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 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cos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5509941D-8309-4AAA-A903-4D57AEC2EC9F}" type="slidenum">
              <a:rPr lang="en-US" smtClean="0"/>
              <a:pPr/>
              <a:t>24</a:t>
            </a:fld>
            <a:endParaRPr lang="en-US" dirty="0" smtClean="0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40" name="Text Box 4"/>
          <p:cNvSpPr txBox="1">
            <a:spLocks noChangeArrowheads="1"/>
          </p:cNvSpPr>
          <p:nvPr/>
        </p:nvSpPr>
        <p:spPr bwMode="auto">
          <a:xfrm>
            <a:off x="457200" y="1139825"/>
            <a:ext cx="8195924" cy="483670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Lemma. F18 is 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closed under </a:t>
            </a:r>
            <a:r>
              <a:rPr lang="en-US" dirty="0" err="1" smtClean="0">
                <a:solidFill>
                  <a:srgbClr val="008000"/>
                </a:solidFill>
                <a:latin typeface="Comic Sans MS" pitchFamily="66" charset="0"/>
              </a:rPr>
              <a:t>deriv</a:t>
            </a:r>
            <a:r>
              <a:rPr lang="en-US" dirty="0" smtClean="0">
                <a:latin typeface="Comic Sans MS" pitchFamily="66" charset="0"/>
              </a:rPr>
              <a:t>:</a:t>
            </a:r>
            <a:endParaRPr lang="en-US" dirty="0">
              <a:latin typeface="Comic Sans MS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4800" dirty="0">
                <a:latin typeface="Comic Sans MS" pitchFamily="66" charset="0"/>
              </a:rPr>
              <a:t>if 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F18.</a:t>
            </a:r>
          </a:p>
          <a:p>
            <a:r>
              <a:rPr lang="en-US" sz="4800" dirty="0">
                <a:latin typeface="Comic Sans MS" pitchFamily="66" charset="0"/>
              </a:rPr>
              <a:t>Proof: if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f,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</a:t>
            </a: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(f +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err="1" smtClean="0">
                <a:latin typeface="Comic Sans MS" pitchFamily="66" charset="0"/>
              </a:rPr>
              <a:t>so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latin typeface="Comic Sans MS" pitchFamily="66" charset="0"/>
            </a:endParaRPr>
          </a:p>
          <a:p>
            <a:pPr>
              <a:lnSpc>
                <a:spcPct val="70000"/>
              </a:lnSpc>
              <a:spcBef>
                <a:spcPts val="1200"/>
              </a:spcBef>
              <a:buFontTx/>
              <a:buChar char="•"/>
            </a:pP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)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</a:p>
          <a:p>
            <a:pPr>
              <a:lnSpc>
                <a:spcPct val="70000"/>
              </a:lnSpc>
              <a:buFontTx/>
              <a:buChar char="•"/>
            </a:pP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etc.</a:t>
            </a:r>
          </a:p>
        </p:txBody>
      </p:sp>
      <p:sp>
        <p:nvSpPr>
          <p:cNvPr id="577541" name="Text Box 5"/>
          <p:cNvSpPr txBox="1">
            <a:spLocks noChangeArrowheads="1"/>
          </p:cNvSpPr>
          <p:nvPr/>
        </p:nvSpPr>
        <p:spPr bwMode="auto">
          <a:xfrm>
            <a:off x="2971800" y="4611469"/>
            <a:ext cx="5867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4800" dirty="0" smtClean="0">
                <a:latin typeface="Comic Sans MS" pitchFamily="66" charset="0"/>
              </a:rPr>
              <a:t>=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g)</a:t>
            </a:r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⋅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´ 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7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7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7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882D82BC-455A-46A4-B2BB-34843D25408C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" y="1981200"/>
            <a:ext cx="8991600" cy="2819400"/>
          </a:xfrm>
        </p:spPr>
        <p:txBody>
          <a:bodyPr/>
          <a:lstStyle/>
          <a:p>
            <a:pPr algn="ctr" eaLnBrk="1" hangingPunct="1"/>
            <a:r>
              <a:rPr lang="en-US" sz="6000" dirty="0" smtClean="0"/>
              <a:t>Recursive Data Types</a:t>
            </a:r>
            <a:br>
              <a:rPr lang="en-US" sz="6000" dirty="0" smtClean="0"/>
            </a:br>
            <a:r>
              <a:rPr lang="en-US" sz="6000" dirty="0" smtClean="0"/>
              <a:t>&amp; Recursive Functions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152900"/>
          </a:xfrm>
        </p:spPr>
        <p:txBody>
          <a:bodyPr/>
          <a:lstStyle/>
          <a:p>
            <a:r>
              <a:rPr lang="en-US" dirty="0" smtClean="0"/>
              <a:t>Def.  </a:t>
            </a:r>
            <a:r>
              <a:rPr lang="en-US" dirty="0" smtClean="0">
                <a:solidFill>
                  <a:srgbClr val="0000FF"/>
                </a:solidFill>
              </a:rPr>
              <a:t>depth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) for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 </a:t>
            </a:r>
            <a:r>
              <a:rPr lang="en-US" dirty="0" smtClean="0">
                <a:solidFill>
                  <a:srgbClr val="0000FF"/>
                </a:solidFill>
                <a:ea typeface="Cambria Math"/>
              </a:rPr>
              <a:t>M</a:t>
            </a:r>
          </a:p>
          <a:p>
            <a:r>
              <a:rPr lang="en-US" sz="5400" dirty="0" err="1" smtClean="0">
                <a:solidFill>
                  <a:srgbClr val="0000FF"/>
                </a:solidFill>
                <a:ea typeface="Cambria Math"/>
              </a:rPr>
              <a:t>depth</a:t>
            </a:r>
            <a:r>
              <a:rPr lang="en-US" sz="5400" dirty="0" err="1" smtClean="0">
                <a:ea typeface="Cambria Math"/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ea typeface="Cambria Math"/>
                <a:sym typeface="Greek Symbols"/>
              </a:rPr>
              <a:t>)       ::= 0</a:t>
            </a:r>
          </a:p>
          <a:p>
            <a:r>
              <a:rPr lang="en-US" sz="5400" dirty="0" smtClean="0">
                <a:solidFill>
                  <a:srgbClr val="0000FF"/>
                </a:solidFill>
                <a:ea typeface="Cambria Math"/>
              </a:rPr>
              <a:t>depth</a:t>
            </a:r>
            <a:r>
              <a:rPr lang="en-US" sz="5400" dirty="0" smtClean="0">
                <a:ea typeface="Cambria Math"/>
              </a:rPr>
              <a:t>( </a:t>
            </a:r>
            <a:r>
              <a:rPr lang="en-US" sz="5400" b="1" dirty="0" smtClean="0">
                <a:solidFill>
                  <a:srgbClr val="0000FF"/>
                </a:solidFill>
              </a:rPr>
              <a:t>[</a:t>
            </a:r>
            <a:r>
              <a:rPr lang="en-US" sz="5400" dirty="0" err="1" smtClean="0">
                <a:solidFill>
                  <a:srgbClr val="008000"/>
                </a:solidFill>
              </a:rPr>
              <a:t>s</a:t>
            </a:r>
            <a:r>
              <a:rPr lang="en-US" sz="5400" b="1" dirty="0" err="1" smtClean="0">
                <a:solidFill>
                  <a:srgbClr val="0000FF"/>
                </a:solidFill>
              </a:rPr>
              <a:t>]</a:t>
            </a:r>
            <a:r>
              <a:rPr lang="en-US" sz="5400" dirty="0" err="1" smtClean="0">
                <a:solidFill>
                  <a:srgbClr val="008000"/>
                </a:solidFill>
              </a:rPr>
              <a:t>t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ea typeface="Cambria Math"/>
                <a:sym typeface="Greek Symbols"/>
              </a:rPr>
              <a:t>) ::=</a:t>
            </a:r>
          </a:p>
          <a:p>
            <a:r>
              <a:rPr lang="en-US" dirty="0" smtClean="0">
                <a:ea typeface="Cambria Math"/>
                <a:sym typeface="Greek Symbols"/>
              </a:rPr>
              <a:t>              </a:t>
            </a:r>
            <a:r>
              <a:rPr lang="en-US" sz="5400" dirty="0" smtClean="0">
                <a:ea typeface="Cambria Math"/>
                <a:sym typeface="Greek Symbols"/>
              </a:rPr>
              <a:t>max{1+</a:t>
            </a:r>
            <a:r>
              <a:rPr lang="en-US" sz="5400" dirty="0" smtClean="0">
                <a:solidFill>
                  <a:srgbClr val="0000FF"/>
                </a:solidFill>
                <a:ea typeface="Cambria Math"/>
                <a:sym typeface="Greek Symbols"/>
              </a:rPr>
              <a:t>d</a:t>
            </a:r>
            <a:r>
              <a:rPr lang="en-US" sz="5400" dirty="0" smtClean="0">
                <a:ea typeface="Cambria Math"/>
                <a:sym typeface="Greek Symbols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ea typeface="Cambria Math"/>
                <a:sym typeface="Greek Symbols"/>
              </a:rPr>
              <a:t>s</a:t>
            </a:r>
            <a:r>
              <a:rPr lang="en-US" sz="5400" dirty="0" smtClean="0">
                <a:ea typeface="Cambria Math"/>
                <a:sym typeface="Greek Symbols"/>
              </a:rPr>
              <a:t>), </a:t>
            </a:r>
            <a:r>
              <a:rPr lang="en-US" sz="5400" dirty="0" smtClean="0">
                <a:solidFill>
                  <a:srgbClr val="0000FF"/>
                </a:solidFill>
                <a:ea typeface="Cambria Math"/>
                <a:sym typeface="Greek Symbols"/>
              </a:rPr>
              <a:t>d</a:t>
            </a:r>
            <a:r>
              <a:rPr lang="en-US" sz="5400" dirty="0" smtClean="0">
                <a:ea typeface="Cambria Math"/>
                <a:sym typeface="Greek Symbols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ea typeface="Cambria Math"/>
                <a:sym typeface="Greek Symbols"/>
              </a:rPr>
              <a:t>t</a:t>
            </a:r>
            <a:r>
              <a:rPr lang="en-US" sz="5400" dirty="0" smtClean="0">
                <a:ea typeface="Cambria Math"/>
                <a:sym typeface="Greek Symbols"/>
              </a:rPr>
              <a:t>)}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696200" cy="1066800"/>
          </a:xfrm>
        </p:spPr>
        <p:txBody>
          <a:bodyPr/>
          <a:lstStyle/>
          <a:p>
            <a:r>
              <a:rPr lang="en-US" dirty="0" err="1" smtClean="0"/>
              <a:t>k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baseline="30000" dirty="0" smtClean="0"/>
              <a:t>   </a:t>
            </a:r>
            <a:r>
              <a:rPr lang="en-US" dirty="0" smtClean="0"/>
              <a:t>⎯ recursive function on </a:t>
            </a:r>
            <a:r>
              <a:rPr lang="en-US" sz="4400" dirty="0" smtClean="0">
                <a:latin typeface="Symbol" pitchFamily="18" charset="2"/>
              </a:rPr>
              <a:t> </a:t>
            </a:r>
            <a:r>
              <a:rPr lang="en-US" sz="4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err="1" smtClean="0"/>
              <a:t>expt(k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E5"/>
                </a:solidFill>
              </a:rPr>
              <a:t>0</a:t>
            </a:r>
            <a:r>
              <a:rPr lang="en-US" sz="4800" dirty="0" smtClean="0"/>
              <a:t>)    ::= 1</a:t>
            </a:r>
          </a:p>
          <a:p>
            <a:r>
              <a:rPr lang="en-US" sz="4800" dirty="0" err="1" smtClean="0"/>
              <a:t>expt(k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E5"/>
                </a:solidFill>
              </a:rPr>
              <a:t>n+1</a:t>
            </a:r>
            <a:r>
              <a:rPr lang="en-US" sz="4800" dirty="0" smtClean="0"/>
              <a:t>) ::= </a:t>
            </a:r>
            <a:r>
              <a:rPr lang="en-US" sz="4800" dirty="0" err="1" smtClean="0"/>
              <a:t>k</a:t>
            </a:r>
            <a:r>
              <a:rPr lang="en-US" sz="4800" dirty="0" err="1" smtClean="0">
                <a:sym typeface="Symbol" pitchFamily="18" charset="2"/>
              </a:rPr>
              <a:t>⋅</a:t>
            </a:r>
            <a:r>
              <a:rPr lang="en-US" sz="4800" dirty="0" err="1" smtClean="0"/>
              <a:t>expt(k,</a:t>
            </a:r>
            <a:r>
              <a:rPr lang="en-US" sz="4800" dirty="0" err="1" smtClean="0">
                <a:solidFill>
                  <a:srgbClr val="0000E5"/>
                </a:solidFill>
              </a:rPr>
              <a:t>n</a:t>
            </a:r>
            <a:r>
              <a:rPr lang="en-US" sz="4800" dirty="0" smtClean="0"/>
              <a:t>) </a:t>
            </a:r>
          </a:p>
          <a:p>
            <a:r>
              <a:rPr lang="en-US" sz="4800" dirty="0" smtClean="0"/>
              <a:t>--uses recursive def of</a:t>
            </a:r>
            <a:r>
              <a:rPr lang="en-US" sz="4800" b="1" dirty="0" smtClean="0"/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r>
              <a:rPr lang="en-US" sz="4800" dirty="0" smtClean="0">
                <a:sym typeface="Mathematica7Mono" pitchFamily="2" charset="2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  0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sz="4800" dirty="0" smtClean="0">
              <a:sym typeface="Mathematica7Mono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  </a:t>
            </a:r>
            <a:r>
              <a:rPr lang="en-US" sz="4800" dirty="0" smtClean="0">
                <a:sym typeface="Mathematica7Mono" pitchFamily="2" charset="2"/>
              </a:rPr>
              <a:t>if</a:t>
            </a: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sym typeface="Mathematica7Mono" pitchFamily="2" charset="2"/>
              </a:rPr>
              <a:t>n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 </a:t>
            </a:r>
            <a:r>
              <a:rPr lang="en-US" sz="4800" dirty="0" smtClean="0">
                <a:sym typeface="Mathematica7Mono" pitchFamily="2" charset="2"/>
              </a:rPr>
              <a:t>then </a:t>
            </a: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n+1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sz="4800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70021F31-2A9B-4256-9023-4F49A0CC1177}" type="slidenum">
              <a:rPr lang="en-US" smtClean="0"/>
              <a:pPr/>
              <a:t>27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Recursive Functions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>
                <a:solidFill>
                  <a:schemeClr val="tx2"/>
                </a:solidFill>
              </a:rPr>
              <a:t>summary:</a:t>
            </a:r>
          </a:p>
          <a:p>
            <a:pPr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: Data → Values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) </a:t>
            </a:r>
            <a:r>
              <a:rPr lang="en-US" sz="4800" dirty="0" err="1" smtClean="0"/>
              <a:t>def’d</a:t>
            </a:r>
            <a:r>
              <a:rPr lang="en-US" sz="4800" dirty="0" smtClean="0"/>
              <a:t> directly for base 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cnstr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  <a:r>
              <a:rPr lang="en-US" sz="4800" dirty="0" smtClean="0"/>
              <a:t>)) </a:t>
            </a:r>
            <a:r>
              <a:rPr lang="en-US" sz="4800" dirty="0" err="1" smtClean="0"/>
              <a:t>def’d</a:t>
            </a:r>
            <a:r>
              <a:rPr lang="en-US" sz="4800" dirty="0" smtClean="0"/>
              <a:t> using </a:t>
            </a: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  <a:r>
              <a:rPr lang="en-US" sz="4800" dirty="0" smtClean="0"/>
              <a:t>), 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07EB1CE8-A0AE-4CF6-8B95-C1E0756CCC63}" type="slidenum">
              <a:rPr lang="en-US" smtClean="0"/>
              <a:pPr/>
              <a:t>28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1FF2CE9F-95BC-441B-9BF8-65FCDDEAAF9E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Length versus Depth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01000" cy="1752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Lemma: |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/>
              <a:t>| + 2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800" b="1" dirty="0" smtClean="0"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2</a:t>
            </a:r>
            <a:r>
              <a:rPr lang="en-US" sz="4800" baseline="30000" dirty="0" smtClean="0">
                <a:solidFill>
                  <a:srgbClr val="0000FF"/>
                </a:solidFill>
              </a:rPr>
              <a:t>d</a:t>
            </a:r>
            <a:r>
              <a:rPr lang="en-US" sz="4800" baseline="30000" dirty="0" smtClean="0"/>
              <a:t>(</a:t>
            </a:r>
            <a:r>
              <a:rPr lang="en-US" sz="4800" baseline="30000" dirty="0" smtClean="0">
                <a:solidFill>
                  <a:srgbClr val="008000"/>
                </a:solidFill>
              </a:rPr>
              <a:t>r</a:t>
            </a:r>
            <a:r>
              <a:rPr lang="en-US" sz="4800" baseline="30000" dirty="0" smtClean="0"/>
              <a:t>)+1</a:t>
            </a:r>
          </a:p>
          <a:p>
            <a:pPr marL="0" indent="0" eaLnBrk="1" hangingPunct="1"/>
            <a:r>
              <a:rPr lang="en-US" sz="4800" dirty="0" smtClean="0"/>
              <a:t>             for all 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latin typeface="Cambria Math"/>
                <a:ea typeface="Cambria Math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  <a:ea typeface="Cambria Math"/>
              </a:rPr>
              <a:t>M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114300" y="2819400"/>
            <a:ext cx="8915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 by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Structural Induction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case:</a:t>
            </a:r>
            <a:r>
              <a:rPr lang="en-US" sz="4400" dirty="0" smtClean="0">
                <a:latin typeface="Comic Sans MS" pitchFamily="66" charset="0"/>
              </a:rPr>
              <a:t> [</a:t>
            </a:r>
            <a:r>
              <a:rPr lang="en-US" sz="4800" kern="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400" dirty="0" smtClean="0">
                <a:latin typeface="Comic Sans MS" pitchFamily="66" charset="0"/>
                <a:ea typeface="Cambria Math"/>
                <a:sym typeface="Greek Symbols"/>
              </a:rPr>
              <a:t>]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4800" dirty="0" smtClean="0">
                <a:latin typeface="Comic Sans MS" pitchFamily="66" charset="0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dirty="0" smtClean="0">
                <a:latin typeface="Comic Sans MS" pitchFamily="66" charset="0"/>
              </a:rPr>
              <a:t>|+2 = 0+2 = 2 </a:t>
            </a:r>
            <a:r>
              <a:rPr lang="en-US" sz="4800" b="1" dirty="0" smtClean="0">
                <a:latin typeface="Comic Sans MS" pitchFamily="66" charset="0"/>
                <a:sym typeface="Symbol"/>
              </a:rPr>
              <a:t>=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2</a:t>
            </a:r>
            <a:r>
              <a:rPr lang="en-US" sz="4800" baseline="30000" dirty="0">
                <a:latin typeface="Comic Sans MS" pitchFamily="66" charset="0"/>
              </a:rPr>
              <a:t>0+1 </a:t>
            </a:r>
            <a:r>
              <a:rPr lang="en-US" sz="4800" baseline="300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= 2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4800" baseline="30000" dirty="0" smtClean="0">
                <a:latin typeface="Comic Sans MS" pitchFamily="66" charset="0"/>
              </a:rPr>
              <a:t>(</a:t>
            </a:r>
            <a:r>
              <a:rPr lang="en-US" sz="48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baseline="30000" dirty="0" smtClean="0">
                <a:latin typeface="Comic Sans MS" pitchFamily="66" charset="0"/>
              </a:rPr>
              <a:t>)+</a:t>
            </a:r>
            <a:r>
              <a:rPr lang="en-US" sz="4800" baseline="30000" dirty="0">
                <a:latin typeface="Comic Sans MS" pitchFamily="66" charset="0"/>
              </a:rPr>
              <a:t>1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OK!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918549C1-F105-4D50-A9F9-4429B29B0871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Definition: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066800"/>
            <a:ext cx="7019925" cy="762000"/>
          </a:xfrm>
        </p:spPr>
        <p:txBody>
          <a:bodyPr/>
          <a:lstStyle/>
          <a:p>
            <a:pPr marL="0" indent="0" eaLnBrk="1" hangingPunct="1"/>
            <a:r>
              <a:rPr lang="en-US" sz="4000" dirty="0" err="1" smtClean="0"/>
              <a:t>Deﬁne</a:t>
            </a:r>
            <a:r>
              <a:rPr lang="en-US" sz="4000" dirty="0" smtClean="0"/>
              <a:t> set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Euclid Symbol"/>
              </a:rPr>
              <a:t>⊆ </a:t>
            </a:r>
            <a:r>
              <a:rPr lang="en-US" sz="4000" dirty="0" smtClean="0">
                <a:latin typeface="Symbol" pitchFamily="18" charset="2"/>
              </a:rPr>
              <a:t> </a:t>
            </a:r>
            <a:r>
              <a:rPr lang="en-US" sz="4000" b="1" dirty="0" smtClean="0">
                <a:latin typeface="Euclid Math Two" charset="2"/>
                <a:cs typeface="Euclid Math Two" charset="2"/>
                <a:sym typeface="Euclid Math Two" pitchFamily="18" charset="2"/>
              </a:rPr>
              <a:t>Z</a:t>
            </a:r>
            <a:r>
              <a:rPr lang="en-US" sz="4000" dirty="0" smtClean="0"/>
              <a:t>, recursively:</a:t>
            </a:r>
            <a:endParaRPr lang="en-US" sz="4000" dirty="0" smtClean="0">
              <a:solidFill>
                <a:srgbClr val="008000"/>
              </a:solidFill>
            </a:endParaRPr>
          </a:p>
        </p:txBody>
      </p:sp>
      <p:sp>
        <p:nvSpPr>
          <p:cNvPr id="438278" name="Rectangle 6"/>
          <p:cNvSpPr>
            <a:spLocks noChangeArrowheads="1"/>
          </p:cNvSpPr>
          <p:nvPr/>
        </p:nvSpPr>
        <p:spPr bwMode="auto">
          <a:xfrm>
            <a:off x="1276350" y="2286000"/>
            <a:ext cx="77152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90600" lvl="1" indent="-533400">
              <a:spcBef>
                <a:spcPct val="20000"/>
              </a:spcBef>
              <a:buFont typeface="Times" pitchFamily="18" charset="0"/>
              <a:buChar char="•"/>
              <a:defRPr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case: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 </a:t>
            </a:r>
          </a:p>
          <a:p>
            <a:pPr marL="990600" lvl="1" indent="-533400">
              <a:spcBef>
                <a:spcPct val="20000"/>
              </a:spcBef>
              <a:buFont typeface="Times" pitchFamily="18" charset="0"/>
              <a:buChar char="•"/>
              <a:defRPr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Constructor cases:</a:t>
            </a:r>
          </a:p>
          <a:p>
            <a:pPr marL="990600" lvl="1" indent="-533400">
              <a:spcBef>
                <a:spcPct val="20000"/>
              </a:spcBef>
              <a:buFont typeface="Times" pitchFamily="18" charset="0"/>
              <a:buNone/>
              <a:defRPr/>
            </a:pPr>
            <a:r>
              <a:rPr lang="en-US" sz="4400" dirty="0" smtClean="0">
                <a:latin typeface="Comic Sans MS" pitchFamily="66" charset="0"/>
              </a:rPr>
              <a:t>   If 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</a:t>
            </a:r>
            <a:r>
              <a:rPr lang="en-US" sz="4400" dirty="0" smtClean="0">
                <a:latin typeface="Comic Sans MS" pitchFamily="66" charset="0"/>
              </a:rPr>
              <a:t>then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  <a:p>
            <a:pPr marL="1828800" lvl="3" indent="-457200">
              <a:spcBef>
                <a:spcPct val="20000"/>
              </a:spcBef>
              <a:buFont typeface="Times" pitchFamily="18" charset="0"/>
              <a:buAutoNum type="arabicPeriod"/>
              <a:defRPr/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n + 2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 </a:t>
            </a:r>
            <a:r>
              <a:rPr lang="en-US" sz="4400" dirty="0"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0;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pPr marL="2114550" lvl="3" indent="-742950">
              <a:spcBef>
                <a:spcPct val="20000"/>
              </a:spcBef>
              <a:defRPr/>
            </a:pP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2.    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 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 </a:t>
            </a:r>
            <a:r>
              <a:rPr lang="en-US" sz="4400" dirty="0">
                <a:latin typeface="Euclid Symbol" charset="2"/>
                <a:cs typeface="Euclid Symbol" charset="2"/>
              </a:rPr>
              <a:t>&gt;</a:t>
            </a:r>
            <a:r>
              <a:rPr lang="en-US" sz="4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0.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CEA44F3-0AAF-46F8-BADD-99322BE333C9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7762"/>
            <a:ext cx="8470900" cy="985837"/>
          </a:xfrm>
        </p:spPr>
        <p:txBody>
          <a:bodyPr/>
          <a:lstStyle/>
          <a:p>
            <a:pPr marL="0" indent="0" eaLnBrk="1" hangingPunct="1"/>
            <a:r>
              <a:rPr lang="en-US" sz="4800" dirty="0" smtClean="0">
                <a:solidFill>
                  <a:srgbClr val="006600"/>
                </a:solidFill>
              </a:rPr>
              <a:t>Constructor case: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r>
              <a:rPr lang="en-US" sz="4800" dirty="0" smtClean="0"/>
              <a:t>= </a:t>
            </a:r>
            <a:r>
              <a:rPr lang="en-US" sz="4800" b="1" dirty="0" smtClean="0">
                <a:solidFill>
                  <a:srgbClr val="0000FF"/>
                </a:solidFill>
              </a:rPr>
              <a:t>[</a:t>
            </a:r>
            <a:r>
              <a:rPr lang="en-US" sz="4800" dirty="0" err="1" smtClean="0">
                <a:solidFill>
                  <a:srgbClr val="008000"/>
                </a:solidFill>
              </a:rPr>
              <a:t>s</a:t>
            </a:r>
            <a:r>
              <a:rPr lang="en-US" sz="4800" b="1" dirty="0" err="1" smtClean="0">
                <a:solidFill>
                  <a:srgbClr val="0000FF"/>
                </a:solidFill>
              </a:rPr>
              <a:t>]</a:t>
            </a:r>
            <a:r>
              <a:rPr lang="en-US" sz="4800" dirty="0" err="1" smtClean="0">
                <a:solidFill>
                  <a:srgbClr val="008000"/>
                </a:solidFill>
              </a:rPr>
              <a:t>t</a:t>
            </a:r>
            <a:r>
              <a:rPr lang="en-US" sz="4800" dirty="0" smtClean="0"/>
              <a:t>]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endParaRPr lang="en-US" sz="4800" dirty="0" smtClean="0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8788" lvl="1" indent="-1588">
              <a:spcBef>
                <a:spcPct val="20000"/>
              </a:spcBef>
              <a:buFont typeface="Times" charset="0"/>
              <a:buNone/>
            </a:pPr>
            <a:endParaRPr lang="en-US" sz="4400">
              <a:solidFill>
                <a:srgbClr val="008000"/>
              </a:solidFill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696200" cy="40010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/>
            <a:r>
              <a:rPr lang="en-US" sz="4400" dirty="0">
                <a:latin typeface="Comic Sans MS" pitchFamily="66" charset="0"/>
              </a:rPr>
              <a:t>by </a:t>
            </a:r>
            <a:r>
              <a:rPr lang="en-US" sz="4400" dirty="0" err="1">
                <a:latin typeface="Comic Sans MS" pitchFamily="66" charset="0"/>
              </a:rPr>
              <a:t>ind</a:t>
            </a:r>
            <a:r>
              <a:rPr lang="en-US" sz="4400" dirty="0">
                <a:latin typeface="Comic Sans MS" pitchFamily="66" charset="0"/>
              </a:rPr>
              <a:t>. hypothesis:</a:t>
            </a:r>
          </a:p>
          <a:p>
            <a:pPr lvl="1" algn="ctr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|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7200" dirty="0" smtClean="0">
                <a:latin typeface="Comic Sans MS" pitchFamily="66" charset="0"/>
              </a:rPr>
              <a:t>| </a:t>
            </a:r>
            <a:r>
              <a:rPr lang="en-US" sz="7200" dirty="0">
                <a:latin typeface="Comic Sans MS" pitchFamily="66" charset="0"/>
              </a:rPr>
              <a:t>+ </a:t>
            </a:r>
            <a:r>
              <a:rPr lang="en-US" sz="7200" dirty="0" smtClean="0">
                <a:latin typeface="Comic Sans MS" pitchFamily="66" charset="0"/>
              </a:rPr>
              <a:t>2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7200" baseline="30000" dirty="0" smtClean="0">
                <a:latin typeface="Comic Sans MS" pitchFamily="66" charset="0"/>
              </a:rPr>
              <a:t>(</a:t>
            </a:r>
            <a:r>
              <a:rPr lang="en-US" sz="7200" baseline="30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  <a:p>
            <a:pPr lvl="1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  |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7200" dirty="0" smtClean="0">
                <a:latin typeface="Comic Sans MS" pitchFamily="66" charset="0"/>
              </a:rPr>
              <a:t>| + 2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 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7200" baseline="30000" dirty="0" smtClean="0">
                <a:latin typeface="Comic Sans MS" pitchFamily="66" charset="0"/>
              </a:rPr>
              <a:t>(</a:t>
            </a:r>
            <a:r>
              <a:rPr lang="en-US" sz="7200" baseline="300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5M.</a:t>
            </a:r>
            <a:fld id="{4522ED1D-8D07-4791-96F6-DF6351C24384}" type="slidenum">
              <a:rPr lang="en-US" sz="1100" smtClean="0"/>
              <a:pPr/>
              <a:t>31</a:t>
            </a:fld>
            <a:endParaRPr lang="en-US" sz="1100" dirty="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410200"/>
          </a:xfrm>
        </p:spPr>
        <p:txBody>
          <a:bodyPr/>
          <a:lstStyle/>
          <a:p>
            <a:pPr marL="0" indent="0" eaLnBrk="1" hangingPunct="1"/>
            <a:r>
              <a:rPr lang="en-US" sz="4000" dirty="0" smtClean="0"/>
              <a:t>|</a:t>
            </a:r>
            <a:r>
              <a:rPr lang="en-US" sz="4000" dirty="0" smtClean="0">
                <a:solidFill>
                  <a:srgbClr val="008000"/>
                </a:solidFill>
              </a:rPr>
              <a:t>r</a:t>
            </a:r>
            <a:r>
              <a:rPr lang="en-US" sz="4000" dirty="0" smtClean="0"/>
              <a:t>|+2 = |</a:t>
            </a:r>
            <a:r>
              <a:rPr lang="en-US" sz="4000" b="1" dirty="0" smtClean="0">
                <a:solidFill>
                  <a:srgbClr val="0000FF"/>
                </a:solidFill>
              </a:rPr>
              <a:t>[</a:t>
            </a:r>
            <a:r>
              <a:rPr lang="en-US" sz="4000" dirty="0" err="1" smtClean="0">
                <a:solidFill>
                  <a:srgbClr val="008000"/>
                </a:solidFill>
              </a:rPr>
              <a:t>s</a:t>
            </a:r>
            <a:r>
              <a:rPr lang="en-US" sz="4000" b="1" dirty="0" err="1" smtClean="0">
                <a:solidFill>
                  <a:srgbClr val="0000FF"/>
                </a:solidFill>
              </a:rPr>
              <a:t>]</a:t>
            </a:r>
            <a:r>
              <a:rPr lang="en-US" sz="4000" dirty="0" err="1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 + 2    </a:t>
            </a:r>
            <a:r>
              <a:rPr lang="en-US" sz="3600" dirty="0" smtClean="0">
                <a:solidFill>
                  <a:srgbClr val="845808"/>
                </a:solidFill>
              </a:rPr>
              <a:t>def. of </a:t>
            </a:r>
            <a:r>
              <a:rPr lang="en-US" sz="3600" dirty="0" smtClean="0">
                <a:solidFill>
                  <a:srgbClr val="008000"/>
                </a:solidFill>
              </a:rPr>
              <a:t>r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 eaLnBrk="1" hangingPunct="1"/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dirty="0" smtClean="0"/>
              <a:t>|+|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 +2) + 2</a:t>
            </a:r>
            <a:r>
              <a:rPr lang="en-US" sz="3600" dirty="0" smtClean="0">
                <a:solidFill>
                  <a:srgbClr val="0066FF"/>
                </a:solidFill>
              </a:rPr>
              <a:t>    </a:t>
            </a:r>
            <a:r>
              <a:rPr lang="en-US" sz="3600" dirty="0" smtClean="0">
                <a:solidFill>
                  <a:srgbClr val="845808"/>
                </a:solidFill>
              </a:rPr>
              <a:t>def. of length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dirty="0" smtClean="0"/>
              <a:t>|+2)+(|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|+2)</a:t>
            </a: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66FF"/>
                </a:solidFill>
              </a:rPr>
              <a:t>         </a:t>
            </a:r>
            <a:r>
              <a:rPr lang="en-US" sz="3600" dirty="0" smtClean="0">
                <a:solidFill>
                  <a:srgbClr val="845808"/>
                </a:solidFill>
              </a:rPr>
              <a:t>induction </a:t>
            </a:r>
            <a:r>
              <a:rPr lang="en-US" sz="3600" dirty="0" err="1" smtClean="0">
                <a:solidFill>
                  <a:srgbClr val="845808"/>
                </a:solidFill>
              </a:rPr>
              <a:t>hyp</a:t>
            </a:r>
            <a:r>
              <a:rPr lang="en-US" sz="3600" dirty="0" smtClean="0">
                <a:solidFill>
                  <a:srgbClr val="845808"/>
                </a:solidFill>
              </a:rPr>
              <a:t>.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 </a:t>
            </a:r>
            <a:r>
              <a:rPr lang="en-US" sz="4000" dirty="0" smtClean="0">
                <a:sym typeface="Symbol" pitchFamily="18" charset="2"/>
              </a:rPr>
              <a:t>+ 2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</a:t>
            </a:r>
          </a:p>
          <a:p>
            <a:pPr marL="0" indent="0" eaLnBrk="1" hangingPunct="1"/>
            <a:r>
              <a:rPr lang="en-US" sz="4000" dirty="0" smtClean="0">
                <a:sym typeface="Symbol" pitchFamily="18" charset="2"/>
              </a:rPr>
              <a:t> = 2·2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 </a:t>
            </a:r>
            <a:r>
              <a:rPr lang="en-US" sz="4000" dirty="0" smtClean="0"/>
              <a:t> = 2·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8000"/>
                </a:solidFill>
              </a:rPr>
              <a:t>r</a:t>
            </a:r>
            <a:r>
              <a:rPr lang="en-US" sz="4000" baseline="30000" dirty="0" smtClean="0"/>
              <a:t>) 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3200" dirty="0" smtClean="0">
                <a:solidFill>
                  <a:srgbClr val="845808"/>
                </a:solidFill>
              </a:rPr>
              <a:t>def. of </a:t>
            </a:r>
            <a:r>
              <a:rPr lang="en-US" sz="3200" dirty="0" smtClean="0">
                <a:solidFill>
                  <a:srgbClr val="0000FF"/>
                </a:solidFill>
              </a:rPr>
              <a:t>d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8000"/>
                </a:solidFill>
              </a:rPr>
              <a:t>r</a:t>
            </a:r>
            <a:r>
              <a:rPr lang="en-US" sz="3200" dirty="0" smtClean="0"/>
              <a:t>)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ym typeface="Symbol" pitchFamily="18" charset="2"/>
              </a:rPr>
              <a:t>2</a:t>
            </a:r>
            <a:r>
              <a:rPr lang="en-US" sz="5400" baseline="30000" dirty="0" smtClean="0">
                <a:solidFill>
                  <a:srgbClr val="0000FF"/>
                </a:solidFill>
              </a:rPr>
              <a:t>d</a:t>
            </a:r>
            <a:r>
              <a:rPr lang="en-US" sz="5400" baseline="30000" dirty="0" smtClean="0"/>
              <a:t>(</a:t>
            </a:r>
            <a:r>
              <a:rPr lang="en-US" sz="5400" baseline="30000" dirty="0" smtClean="0">
                <a:solidFill>
                  <a:srgbClr val="008000"/>
                </a:solidFill>
              </a:rPr>
              <a:t>r</a:t>
            </a:r>
            <a:r>
              <a:rPr lang="en-US" sz="5400" baseline="30000" dirty="0" smtClean="0"/>
              <a:t>)+1</a:t>
            </a: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Size versus Depth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5562600"/>
            <a:ext cx="2077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QED!</a:t>
            </a:r>
            <a:endParaRPr lang="en-US" sz="6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F31D554E-2255-4599-BA72-F7A6D7F0B795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518" y="1066800"/>
            <a:ext cx="8498681" cy="5562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>
                <a:solidFill>
                  <a:srgbClr val="006600"/>
                </a:solidFill>
              </a:rPr>
              <a:t>Base case:</a:t>
            </a:r>
          </a:p>
          <a:p>
            <a:pPr marL="0" indent="0" algn="ctr" eaLnBrk="1" hangingPunct="1">
              <a:lnSpc>
                <a:spcPct val="90000"/>
              </a:lnSpc>
            </a:pPr>
            <a:r>
              <a:rPr lang="en-US" sz="6000" dirty="0" smtClean="0"/>
              <a:t>&lt;</a:t>
            </a:r>
            <a:r>
              <a:rPr lang="en-US" dirty="0" smtClean="0"/>
              <a:t>leaf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FF"/>
                </a:solidFill>
              </a:rPr>
              <a:t>n</a:t>
            </a:r>
            <a:r>
              <a:rPr lang="en-US" sz="6000" dirty="0" smtClean="0"/>
              <a:t>&gt; </a:t>
            </a:r>
            <a:r>
              <a:rPr lang="en-US" sz="60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000" dirty="0" smtClean="0">
                <a:sym typeface="Euclid Symbol" pitchFamily="18" charset="2"/>
              </a:rPr>
              <a:t> BT for </a:t>
            </a:r>
            <a:r>
              <a:rPr lang="en-US" sz="6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err="1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000" dirty="0" err="1" smtClean="0">
                <a:sym typeface="Euclid Extra" pitchFamily="18" charset="2"/>
              </a:rPr>
              <a:t></a:t>
            </a:r>
            <a:endParaRPr lang="en-US" sz="6000" dirty="0" smtClean="0">
              <a:sym typeface="Euclid Extra" pitchFamily="18" charset="2"/>
            </a:endParaRPr>
          </a:p>
          <a:p>
            <a:pPr marL="609600" lvl="0" indent="-609600" eaLnBrk="1" hangingPunct="1">
              <a:defRPr/>
            </a:pPr>
            <a:r>
              <a:rPr lang="en-US" sz="4800" b="1" dirty="0" smtClean="0">
                <a:solidFill>
                  <a:srgbClr val="006600"/>
                </a:solidFill>
              </a:rPr>
              <a:t>Constructor case:</a:t>
            </a:r>
          </a:p>
          <a:p>
            <a:pPr marL="609600" lvl="0" indent="-609600" eaLnBrk="1" hangingPunct="1">
              <a:defRPr/>
            </a:pPr>
            <a:r>
              <a:rPr lang="en-US" sz="6600" dirty="0" smtClean="0"/>
              <a:t>if </a:t>
            </a:r>
            <a:r>
              <a:rPr lang="en-US" sz="6600" dirty="0" smtClean="0">
                <a:solidFill>
                  <a:srgbClr val="0000FF"/>
                </a:solidFill>
              </a:rPr>
              <a:t>e</a:t>
            </a:r>
            <a:r>
              <a:rPr lang="en-US" sz="6600" dirty="0" smtClean="0"/>
              <a:t>, </a:t>
            </a:r>
            <a:r>
              <a:rPr lang="en-US" sz="6600" dirty="0" err="1" smtClean="0">
                <a:solidFill>
                  <a:srgbClr val="0000FF"/>
                </a:solidFill>
              </a:rPr>
              <a:t>f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sym typeface="Euclid Symbol" pitchFamily="18" charset="2"/>
              </a:rPr>
              <a:t> </a:t>
            </a:r>
            <a:r>
              <a:rPr lang="en-US" sz="6600" dirty="0" smtClean="0">
                <a:sym typeface="Euclid Extra" pitchFamily="18" charset="2"/>
              </a:rPr>
              <a:t>BT, then </a:t>
            </a:r>
          </a:p>
          <a:p>
            <a:pPr marL="990600" lvl="1" indent="-533400" eaLnBrk="1" hangingPunct="1">
              <a:defRPr/>
            </a:pPr>
            <a:r>
              <a:rPr lang="en-US" sz="6600" dirty="0" smtClean="0"/>
              <a:t>&lt;tree, </a:t>
            </a:r>
            <a:r>
              <a:rPr lang="en-US" sz="6600" dirty="0" smtClean="0">
                <a:solidFill>
                  <a:srgbClr val="0000FF"/>
                </a:solidFill>
              </a:rPr>
              <a:t>e</a:t>
            </a:r>
            <a:r>
              <a:rPr lang="en-US" sz="6600" dirty="0" smtClean="0"/>
              <a:t>,</a:t>
            </a:r>
            <a:r>
              <a:rPr lang="en-US" sz="6600" dirty="0" smtClean="0">
                <a:solidFill>
                  <a:srgbClr val="0000FF"/>
                </a:solidFill>
              </a:rPr>
              <a:t> f</a:t>
            </a:r>
            <a:r>
              <a:rPr lang="en-US" sz="6600" dirty="0" smtClean="0"/>
              <a:t>&gt;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sym typeface="Euclid Symbol" pitchFamily="18" charset="2"/>
              </a:rPr>
              <a:t> BT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6000" dirty="0" smtClean="0">
              <a:sym typeface="Euclid Extra" pitchFamily="18" charset="2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sz="6000" dirty="0" smtClean="0">
              <a:sym typeface="Euclid 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3741074" y="990600"/>
            <a:ext cx="2307842" cy="1668917"/>
            <a:chOff x="3741074" y="990600"/>
            <a:chExt cx="2307842" cy="1668917"/>
          </a:xfrm>
        </p:grpSpPr>
        <p:sp>
          <p:nvSpPr>
            <p:cNvPr id="4" name="Oval 3"/>
            <p:cNvSpPr/>
            <p:nvPr/>
          </p:nvSpPr>
          <p:spPr>
            <a:xfrm>
              <a:off x="4707373" y="122781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4" idx="3"/>
              <a:endCxn id="5" idx="7"/>
            </p:cNvCxnSpPr>
            <p:nvPr/>
          </p:nvCxnSpPr>
          <p:spPr>
            <a:xfrm rot="5400000">
              <a:off x="3635989" y="1549326"/>
              <a:ext cx="1215276" cy="100510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5"/>
              <a:endCxn id="6" idx="1"/>
            </p:cNvCxnSpPr>
            <p:nvPr/>
          </p:nvCxnSpPr>
          <p:spPr>
            <a:xfrm rot="16200000" flipH="1">
              <a:off x="4762228" y="1615575"/>
              <a:ext cx="1215276" cy="872606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76800" y="9906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87394" y="2438400"/>
            <a:ext cx="2318522" cy="1578555"/>
            <a:chOff x="2587394" y="2438400"/>
            <a:chExt cx="2318522" cy="1578555"/>
          </a:xfrm>
        </p:grpSpPr>
        <p:sp>
          <p:nvSpPr>
            <p:cNvPr id="5" name="Oval 4"/>
            <p:cNvSpPr/>
            <p:nvPr/>
          </p:nvSpPr>
          <p:spPr>
            <a:xfrm>
              <a:off x="3514885" y="262238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5" idx="3"/>
              <a:endCxn id="7" idx="0"/>
            </p:cNvCxnSpPr>
            <p:nvPr/>
          </p:nvCxnSpPr>
          <p:spPr>
            <a:xfrm rot="5400000">
              <a:off x="2481471" y="2944734"/>
              <a:ext cx="1178144" cy="966298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5"/>
              <a:endCxn id="8" idx="0"/>
            </p:cNvCxnSpPr>
            <p:nvPr/>
          </p:nvCxnSpPr>
          <p:spPr>
            <a:xfrm rot="16200000" flipH="1">
              <a:off x="3568903" y="3010983"/>
              <a:ext cx="1178144" cy="833799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33800" y="24384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834767" y="3834825"/>
            <a:ext cx="1956433" cy="1449920"/>
            <a:chOff x="3834767" y="3834825"/>
            <a:chExt cx="1956433" cy="1449920"/>
          </a:xfrm>
        </p:grpSpPr>
        <p:grpSp>
          <p:nvGrpSpPr>
            <p:cNvPr id="51" name="Group 50"/>
            <p:cNvGrpSpPr/>
            <p:nvPr/>
          </p:nvGrpSpPr>
          <p:grpSpPr>
            <a:xfrm>
              <a:off x="3834767" y="4016955"/>
              <a:ext cx="1535099" cy="1267790"/>
              <a:chOff x="3834767" y="4016955"/>
              <a:chExt cx="1535099" cy="126779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44237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8" idx="3"/>
              </p:cNvCxnSpPr>
              <p:nvPr/>
            </p:nvCxnSpPr>
            <p:spPr>
              <a:xfrm rot="5400000">
                <a:off x="3632292" y="4435855"/>
                <a:ext cx="1051365" cy="64641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8" idx="5"/>
                <a:endCxn id="10" idx="0"/>
              </p:cNvCxnSpPr>
              <p:nvPr/>
            </p:nvCxnSpPr>
            <p:spPr>
              <a:xfrm rot="16200000" flipH="1">
                <a:off x="4493533" y="4408413"/>
                <a:ext cx="1051365" cy="70130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4619084" y="38348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84666" y="3810000"/>
            <a:ext cx="1425334" cy="959671"/>
            <a:chOff x="2384666" y="3810000"/>
            <a:chExt cx="1425334" cy="959671"/>
          </a:xfrm>
        </p:grpSpPr>
        <p:sp>
          <p:nvSpPr>
            <p:cNvPr id="7" name="Oval 6"/>
            <p:cNvSpPr/>
            <p:nvPr/>
          </p:nvSpPr>
          <p:spPr>
            <a:xfrm>
              <a:off x="2454896" y="4016955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84666" y="4184896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3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37884" y="38100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527666" y="5130225"/>
            <a:ext cx="1454450" cy="940950"/>
            <a:chOff x="3527666" y="5130225"/>
            <a:chExt cx="1454450" cy="940950"/>
          </a:xfrm>
        </p:grpSpPr>
        <p:sp>
          <p:nvSpPr>
            <p:cNvPr id="9" name="Oval 8"/>
            <p:cNvSpPr/>
            <p:nvPr/>
          </p:nvSpPr>
          <p:spPr>
            <a:xfrm>
              <a:off x="3647384" y="5284746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10000" y="5130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27666" y="5486400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6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105400" y="5130225"/>
            <a:ext cx="1476916" cy="1017150"/>
            <a:chOff x="5105400" y="5130225"/>
            <a:chExt cx="1476916" cy="1017150"/>
          </a:xfrm>
        </p:grpSpPr>
        <p:sp>
          <p:nvSpPr>
            <p:cNvPr id="10" name="Oval 9"/>
            <p:cNvSpPr/>
            <p:nvPr/>
          </p:nvSpPr>
          <p:spPr>
            <a:xfrm>
              <a:off x="5237367" y="5284746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10200" y="5130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05400" y="5562600"/>
              <a:ext cx="61908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14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715000" y="2463225"/>
            <a:ext cx="1400716" cy="965775"/>
            <a:chOff x="5715000" y="2463225"/>
            <a:chExt cx="1400716" cy="965775"/>
          </a:xfrm>
        </p:grpSpPr>
        <p:sp>
          <p:nvSpPr>
            <p:cNvPr id="6" name="Oval 5"/>
            <p:cNvSpPr/>
            <p:nvPr/>
          </p:nvSpPr>
          <p:spPr>
            <a:xfrm>
              <a:off x="5767362" y="262238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3600" y="2463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15000" y="28442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7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sp>
        <p:nvSpPr>
          <p:cNvPr id="3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4AC7DF5-7AF0-41A2-94AE-19E802825938}" type="slidenum">
              <a:rPr lang="en-US" smtClean="0"/>
              <a:pPr/>
              <a:t>33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D747DC21-DD6C-4C9E-880E-0C721ABF6EB1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Recursive Functions on BT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005" y="1517571"/>
            <a:ext cx="8414483" cy="382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Recursive def. of </a:t>
            </a:r>
            <a:r>
              <a:rPr lang="en-US" sz="4400" i="1" dirty="0" smtClean="0">
                <a:latin typeface="Comic Sans MS" pitchFamily="66" charset="0"/>
              </a:rPr>
              <a:t>size</a:t>
            </a:r>
            <a:r>
              <a:rPr lang="en-US" sz="4400" dirty="0" smtClean="0">
                <a:latin typeface="Comic Sans MS" pitchFamily="66" charset="0"/>
              </a:rPr>
              <a:t>, |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 smtClean="0">
                <a:latin typeface="Comic Sans MS" pitchFamily="66" charset="0"/>
              </a:rPr>
              <a:t>|, of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|&lt;leaf,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&gt;|      ::=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|&lt;tree,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e, f</a:t>
            </a:r>
            <a:r>
              <a:rPr lang="en-US" sz="6600" dirty="0" smtClean="0">
                <a:latin typeface="Comic Sans MS" pitchFamily="66" charset="0"/>
              </a:rPr>
              <a:t>&gt;| ::=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     |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latin typeface="Comic Sans MS" pitchFamily="66" charset="0"/>
              </a:rPr>
              <a:t>| + |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| +1</a:t>
            </a:r>
            <a:endParaRPr lang="en-US" sz="66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54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5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6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73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7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8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59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60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082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4AC7DF5-7AF0-41A2-94AE-19E802825938}" type="slidenum">
              <a:rPr lang="en-US" smtClean="0"/>
              <a:pPr/>
              <a:t>35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4AC7DF5-7AF0-41A2-94AE-19E802825938}" type="slidenum">
              <a:rPr lang="en-US" smtClean="0"/>
              <a:pPr/>
              <a:t>36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4AC7DF5-7AF0-41A2-94AE-19E802825938}" type="slidenum">
              <a:rPr lang="en-US" smtClean="0"/>
              <a:pPr/>
              <a:t>37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7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1219200"/>
            <a:ext cx="264997" cy="25355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4AC7DF5-7AF0-41A2-94AE-19E802825938}" type="slidenum">
              <a:rPr lang="en-US" smtClean="0"/>
              <a:pPr/>
              <a:t>38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6CD26AEE-0E32-4926-A5A9-661FC0FA76F2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Recursive Functions on BT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964" y="1517571"/>
            <a:ext cx="8060220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Recursive def. of </a:t>
            </a:r>
            <a:r>
              <a:rPr lang="en-US" sz="4400" i="1" dirty="0" smtClean="0">
                <a:latin typeface="Comic Sans MS" pitchFamily="66" charset="0"/>
              </a:rPr>
              <a:t>depth</a:t>
            </a:r>
            <a:r>
              <a:rPr lang="en-US" sz="4400" dirty="0" smtClean="0">
                <a:latin typeface="Comic Sans MS" pitchFamily="66" charset="0"/>
              </a:rPr>
              <a:t>, d(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d(&lt;leaf,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&gt;)     ::= 0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d(&lt;tree,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e, f</a:t>
            </a:r>
            <a:r>
              <a:rPr lang="en-US" sz="6600" dirty="0" smtClean="0">
                <a:latin typeface="Comic Sans MS" pitchFamily="66" charset="0"/>
              </a:rPr>
              <a:t>&gt;) ::=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  max{d(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latin typeface="Comic Sans MS" pitchFamily="66" charset="0"/>
              </a:rPr>
              <a:t>),d(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)} +1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3113D1B-6E52-4E31-AF3B-D53C2340A243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1066800" y="2227263"/>
            <a:ext cx="7270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 0,</a:t>
            </a:r>
          </a:p>
        </p:txBody>
      </p:sp>
      <p:sp>
        <p:nvSpPr>
          <p:cNvPr id="619526" name="Text Box 6"/>
          <p:cNvSpPr txBox="1">
            <a:spLocks noChangeArrowheads="1"/>
          </p:cNvSpPr>
          <p:nvPr/>
        </p:nvSpPr>
        <p:spPr bwMode="auto">
          <a:xfrm>
            <a:off x="2933700" y="2232025"/>
            <a:ext cx="19256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(0+2)+2,</a:t>
            </a:r>
          </a:p>
        </p:txBody>
      </p:sp>
      <p:sp>
        <p:nvSpPr>
          <p:cNvPr id="619527" name="Text Box 7"/>
          <p:cNvSpPr txBox="1">
            <a:spLocks noChangeArrowheads="1"/>
          </p:cNvSpPr>
          <p:nvPr/>
        </p:nvSpPr>
        <p:spPr bwMode="auto">
          <a:xfrm>
            <a:off x="4865688" y="2209800"/>
            <a:ext cx="28765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((0+2)+2) +2</a:t>
            </a:r>
          </a:p>
        </p:txBody>
      </p:sp>
      <p:sp>
        <p:nvSpPr>
          <p:cNvPr id="619528" name="Text Box 8"/>
          <p:cNvSpPr txBox="1">
            <a:spLocks noChangeArrowheads="1"/>
          </p:cNvSpPr>
          <p:nvPr/>
        </p:nvSpPr>
        <p:spPr bwMode="auto">
          <a:xfrm>
            <a:off x="1209675" y="2990671"/>
            <a:ext cx="6334125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0,     2,      4,                6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, </a:t>
            </a:r>
            <a:r>
              <a:rPr lang="en-US" sz="3600" dirty="0" smtClean="0">
                <a:latin typeface="Comic Sans MS" pitchFamily="66" charset="0"/>
              </a:rPr>
              <a:t>…</a:t>
            </a:r>
          </a:p>
          <a:p>
            <a:pPr>
              <a:tabLst>
                <a:tab pos="1485900" algn="l"/>
              </a:tabLst>
            </a:pP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19530" name="Rectangle 10"/>
          <p:cNvSpPr>
            <a:spLocks noChangeArrowheads="1"/>
          </p:cNvSpPr>
          <p:nvPr/>
        </p:nvSpPr>
        <p:spPr bwMode="auto">
          <a:xfrm>
            <a:off x="2286000" y="5562600"/>
            <a:ext cx="4520789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all even numbers</a:t>
            </a:r>
          </a:p>
        </p:txBody>
      </p:sp>
      <p:sp>
        <p:nvSpPr>
          <p:cNvPr id="619531" name="Text Box 11"/>
          <p:cNvSpPr txBox="1">
            <a:spLocks noChangeArrowheads="1"/>
          </p:cNvSpPr>
          <p:nvPr/>
        </p:nvSpPr>
        <p:spPr bwMode="auto">
          <a:xfrm>
            <a:off x="2133600" y="4876800"/>
            <a:ext cx="525780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-2,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   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-4,              -6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,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…</a:t>
            </a:r>
          </a:p>
        </p:txBody>
      </p:sp>
      <p:sp>
        <p:nvSpPr>
          <p:cNvPr id="619532" name="Text Box 12"/>
          <p:cNvSpPr txBox="1">
            <a:spLocks noChangeArrowheads="1"/>
          </p:cNvSpPr>
          <p:nvPr/>
        </p:nvSpPr>
        <p:spPr bwMode="auto">
          <a:xfrm>
            <a:off x="1892300" y="2228850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0+2,</a:t>
            </a:r>
          </a:p>
        </p:txBody>
      </p:sp>
      <p:sp>
        <p:nvSpPr>
          <p:cNvPr id="1035" name="Rectangle 13"/>
          <p:cNvSpPr>
            <a:spLocks noChangeArrowheads="1"/>
          </p:cNvSpPr>
          <p:nvPr/>
        </p:nvSpPr>
        <p:spPr bwMode="auto">
          <a:xfrm>
            <a:off x="381000" y="1295400"/>
            <a:ext cx="8093325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914400" lvl="1" indent="-457200">
              <a:spcBef>
                <a:spcPct val="20000"/>
              </a:spcBef>
              <a:buFont typeface="Times" charset="0"/>
              <a:buNone/>
            </a:pPr>
            <a:r>
              <a:rPr lang="en-US" dirty="0">
                <a:solidFill>
                  <a:srgbClr val="006600"/>
                </a:solidFill>
                <a:latin typeface="Comic Sans MS" pitchFamily="66" charset="0"/>
              </a:rPr>
              <a:t>1. 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 and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Euclid Symbol" charset="2"/>
                <a:cs typeface="Euclid Symbol" charset="2"/>
              </a:rPr>
              <a:t>≥</a:t>
            </a:r>
            <a:r>
              <a:rPr lang="en-US" dirty="0" smtClean="0">
                <a:latin typeface="Comic Sans MS" pitchFamily="66" charset="0"/>
              </a:rPr>
              <a:t>0</a:t>
            </a:r>
            <a:r>
              <a:rPr lang="en-US" dirty="0">
                <a:latin typeface="Comic Sans MS" pitchFamily="66" charset="0"/>
              </a:rPr>
              <a:t>, then </a:t>
            </a: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n + 2</a:t>
            </a:r>
            <a:r>
              <a:rPr lang="en-US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:</a:t>
            </a:r>
          </a:p>
        </p:txBody>
      </p:sp>
      <p:sp>
        <p:nvSpPr>
          <p:cNvPr id="619534" name="Rectangle 14"/>
          <p:cNvSpPr>
            <a:spLocks noChangeArrowheads="1"/>
          </p:cNvSpPr>
          <p:nvPr/>
        </p:nvSpPr>
        <p:spPr bwMode="auto">
          <a:xfrm>
            <a:off x="990600" y="4038600"/>
            <a:ext cx="7241569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Comic Sans MS" pitchFamily="66" charset="0"/>
              </a:rPr>
              <a:t>2.</a:t>
            </a: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 and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b="1" dirty="0">
                <a:latin typeface="+mj-lt"/>
              </a:rPr>
              <a:t>&gt;</a:t>
            </a:r>
            <a:r>
              <a:rPr lang="en-US" dirty="0">
                <a:latin typeface="Comic Sans MS" pitchFamily="66" charset="0"/>
              </a:rPr>
              <a:t>0, then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Example Definition: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4" grpId="0"/>
      <p:bldP spid="619526" grpId="0"/>
      <p:bldP spid="619527" grpId="0"/>
      <p:bldP spid="619528" grpId="0"/>
      <p:bldP spid="619530" grpId="0"/>
      <p:bldP spid="619531" grpId="0" autoUpdateAnimBg="0"/>
      <p:bldP spid="619532" grpId="0"/>
      <p:bldP spid="61953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4AC7DF5-7AF0-41A2-94AE-19E802825938}" type="slidenum">
              <a:rPr lang="en-US" smtClean="0"/>
              <a:pPr/>
              <a:t>40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597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4AC7DF5-7AF0-41A2-94AE-19E802825938}" type="slidenum">
              <a:rPr lang="en-US" smtClean="0"/>
              <a:pPr/>
              <a:t>41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4AC7DF5-7AF0-41A2-94AE-19E802825938}" type="slidenum">
              <a:rPr lang="en-US" smtClean="0"/>
              <a:pPr/>
              <a:t>42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1219200"/>
            <a:ext cx="264997" cy="25355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4AC7DF5-7AF0-41A2-94AE-19E802825938}" type="slidenum">
              <a:rPr lang="en-US" smtClean="0"/>
              <a:pPr/>
              <a:t>43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1FF2CE9F-95BC-441B-9BF8-65FCDDEAAF9E}" type="slidenum">
              <a:rPr lang="en-US" smtClean="0"/>
              <a:pPr/>
              <a:t>44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67725" cy="1214438"/>
          </a:xfrm>
        </p:spPr>
        <p:txBody>
          <a:bodyPr/>
          <a:lstStyle/>
          <a:p>
            <a:pPr marL="0" indent="0" eaLnBrk="1" hangingPunct="1"/>
            <a:r>
              <a:rPr lang="en-US" sz="4800" i="1" dirty="0" smtClean="0"/>
              <a:t>Lemma:</a:t>
            </a:r>
            <a:r>
              <a:rPr lang="en-US" sz="4800" dirty="0" smtClean="0"/>
              <a:t> |</a:t>
            </a:r>
            <a:r>
              <a:rPr lang="en-US" sz="4800" dirty="0" smtClean="0">
                <a:solidFill>
                  <a:srgbClr val="0000FF"/>
                </a:solidFill>
              </a:rPr>
              <a:t>e</a:t>
            </a:r>
            <a:r>
              <a:rPr lang="en-US" sz="4800" dirty="0" smtClean="0"/>
              <a:t>| + 1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800" dirty="0" smtClean="0">
                <a:sym typeface="Symbol" pitchFamily="18" charset="2"/>
              </a:rPr>
              <a:t> 2</a:t>
            </a:r>
            <a:r>
              <a:rPr lang="en-US" sz="4800" baseline="30000" dirty="0" smtClean="0"/>
              <a:t>d(</a:t>
            </a:r>
            <a:r>
              <a:rPr lang="en-US" sz="4800" baseline="30000" dirty="0" smtClean="0">
                <a:solidFill>
                  <a:srgbClr val="0000FF"/>
                </a:solidFill>
              </a:rPr>
              <a:t>e</a:t>
            </a:r>
            <a:r>
              <a:rPr lang="en-US" sz="4800" baseline="30000" dirty="0" smtClean="0"/>
              <a:t>)+1</a:t>
            </a: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228600" y="2057400"/>
            <a:ext cx="8686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 by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Structural Induction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case :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 smtClean="0">
                <a:latin typeface="Comic Sans MS" pitchFamily="66" charset="0"/>
              </a:rPr>
              <a:t>&lt;leaf,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&gt;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|+1 </a:t>
            </a:r>
            <a:r>
              <a:rPr lang="en-US" sz="4400" dirty="0" smtClean="0">
                <a:latin typeface="Comic Sans MS" pitchFamily="66" charset="0"/>
              </a:rPr>
              <a:t> =  1+1  =  </a:t>
            </a:r>
            <a:r>
              <a:rPr lang="en-US" sz="4400" dirty="0">
                <a:latin typeface="Comic Sans MS" pitchFamily="66" charset="0"/>
              </a:rPr>
              <a:t>2 </a:t>
            </a:r>
            <a:r>
              <a:rPr lang="en-US" sz="4400" dirty="0" smtClean="0">
                <a:latin typeface="Comic Sans MS" pitchFamily="66" charset="0"/>
              </a:rPr>
              <a:t> =  </a:t>
            </a:r>
            <a:r>
              <a:rPr lang="en-US" sz="4400" dirty="0">
                <a:latin typeface="Comic Sans MS" pitchFamily="66" charset="0"/>
              </a:rPr>
              <a:t>2</a:t>
            </a:r>
            <a:r>
              <a:rPr lang="en-US" sz="4400" baseline="30000" dirty="0">
                <a:latin typeface="Comic Sans MS" pitchFamily="66" charset="0"/>
              </a:rPr>
              <a:t>0+1 </a:t>
            </a:r>
            <a:r>
              <a:rPr lang="en-US" sz="4400" baseline="300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= 2</a:t>
            </a:r>
            <a:r>
              <a:rPr lang="en-US" sz="4400" baseline="30000" dirty="0" smtClean="0">
                <a:latin typeface="Comic Sans MS" pitchFamily="66" charset="0"/>
              </a:rPr>
              <a:t>d(</a:t>
            </a:r>
            <a:r>
              <a:rPr lang="en-US" sz="4400" baseline="300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baseline="30000" dirty="0">
                <a:latin typeface="Comic Sans MS" pitchFamily="66" charset="0"/>
              </a:rPr>
              <a:t>)+1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	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OK!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CEA44F3-0AAF-46F8-BADD-99322BE333C9}" type="slidenum">
              <a:rPr lang="en-US" smtClean="0"/>
              <a:pPr/>
              <a:t>45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7762"/>
            <a:ext cx="8470900" cy="9858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006600"/>
                </a:solidFill>
              </a:rPr>
              <a:t>Constructor case: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/>
              <a:t>=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/>
              <a:t>&lt;tree,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,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&gt;</a:t>
            </a:r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8788" lvl="1" indent="-1588">
              <a:spcBef>
                <a:spcPct val="20000"/>
              </a:spcBef>
              <a:buFont typeface="Times" charset="0"/>
              <a:buNone/>
            </a:pPr>
            <a:endParaRPr lang="en-US" sz="4400">
              <a:solidFill>
                <a:srgbClr val="008000"/>
              </a:solidFill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696200" cy="40934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/>
            <a:r>
              <a:rPr lang="en-US" sz="4400" dirty="0">
                <a:latin typeface="Comic Sans MS" pitchFamily="66" charset="0"/>
              </a:rPr>
              <a:t>by </a:t>
            </a:r>
            <a:r>
              <a:rPr lang="en-US" sz="4400" dirty="0" err="1">
                <a:latin typeface="Comic Sans MS" pitchFamily="66" charset="0"/>
              </a:rPr>
              <a:t>ind</a:t>
            </a:r>
            <a:r>
              <a:rPr lang="en-US" sz="4400" dirty="0">
                <a:latin typeface="Comic Sans MS" pitchFamily="66" charset="0"/>
              </a:rPr>
              <a:t>. hypothesis:</a:t>
            </a:r>
          </a:p>
          <a:p>
            <a:pPr lvl="1" algn="ctr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|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dirty="0" smtClean="0">
                <a:latin typeface="Comic Sans MS" pitchFamily="66" charset="0"/>
              </a:rPr>
              <a:t>| </a:t>
            </a:r>
            <a:r>
              <a:rPr lang="en-US" sz="7200" dirty="0">
                <a:latin typeface="Comic Sans MS" pitchFamily="66" charset="0"/>
              </a:rPr>
              <a:t>+ 1</a:t>
            </a:r>
            <a:r>
              <a:rPr lang="en-US" sz="7200" dirty="0" smtClean="0">
                <a:latin typeface="Comic Sans MS" pitchFamily="66" charset="0"/>
              </a:rPr>
              <a:t> 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latin typeface="Comic Sans MS" pitchFamily="66" charset="0"/>
              </a:rPr>
              <a:t>d(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  <a:p>
            <a:pPr lvl="1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  |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dirty="0" smtClean="0">
                <a:latin typeface="Comic Sans MS" pitchFamily="66" charset="0"/>
              </a:rPr>
              <a:t>| + 1 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latin typeface="Comic Sans MS" pitchFamily="66" charset="0"/>
              </a:rPr>
              <a:t>d(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5M.</a:t>
            </a:r>
            <a:fld id="{4522ED1D-8D07-4791-96F6-DF6351C24384}" type="slidenum">
              <a:rPr lang="en-US" sz="1100" smtClean="0"/>
              <a:pPr/>
              <a:t>46</a:t>
            </a:fld>
            <a:endParaRPr lang="en-US" sz="1100" dirty="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/>
              <a:t>|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|+1 = |&lt;tree,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,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&gt;| + 1    </a:t>
            </a:r>
            <a:r>
              <a:rPr lang="en-US" sz="3600" dirty="0" smtClean="0">
                <a:solidFill>
                  <a:srgbClr val="845808"/>
                </a:solidFill>
              </a:rPr>
              <a:t>def. of </a:t>
            </a:r>
            <a:r>
              <a:rPr lang="en-US" sz="3600" dirty="0" smtClean="0">
                <a:solidFill>
                  <a:srgbClr val="0000FF"/>
                </a:solidFill>
              </a:rPr>
              <a:t>e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|+|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| +1) + </a:t>
            </a:r>
            <a:r>
              <a:rPr lang="en-US" sz="3600" dirty="0" smtClean="0"/>
              <a:t>1</a:t>
            </a:r>
            <a:r>
              <a:rPr lang="en-US" sz="3600" dirty="0" smtClean="0">
                <a:solidFill>
                  <a:srgbClr val="0066FF"/>
                </a:solidFill>
              </a:rPr>
              <a:t>              </a:t>
            </a:r>
            <a:r>
              <a:rPr lang="en-US" sz="3600" dirty="0" smtClean="0">
                <a:solidFill>
                  <a:srgbClr val="845808"/>
                </a:solidFill>
              </a:rPr>
              <a:t>def. of size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 =  (|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|+1)+(|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|+1)</a:t>
            </a: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66FF"/>
                </a:solidFill>
              </a:rPr>
              <a:t>         </a:t>
            </a:r>
            <a:r>
              <a:rPr lang="en-US" sz="3600" dirty="0" smtClean="0">
                <a:solidFill>
                  <a:srgbClr val="845808"/>
                </a:solidFill>
              </a:rPr>
              <a:t>induction </a:t>
            </a:r>
            <a:r>
              <a:rPr lang="en-US" sz="3600" dirty="0" err="1" smtClean="0">
                <a:solidFill>
                  <a:srgbClr val="845808"/>
                </a:solidFill>
              </a:rPr>
              <a:t>hyp</a:t>
            </a:r>
            <a:r>
              <a:rPr lang="en-US" sz="3600" dirty="0" smtClean="0">
                <a:solidFill>
                  <a:srgbClr val="845808"/>
                </a:solidFill>
              </a:rPr>
              <a:t>.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 </a:t>
            </a:r>
            <a:r>
              <a:rPr lang="en-US" sz="4000" dirty="0" smtClean="0">
                <a:sym typeface="Symbol" pitchFamily="18" charset="2"/>
              </a:rPr>
              <a:t>+ 2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>
                <a:sym typeface="Symbol" pitchFamily="18" charset="2"/>
              </a:rPr>
              <a:t> = 2·2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 </a:t>
            </a:r>
            <a:r>
              <a:rPr lang="en-US" sz="4000" dirty="0" smtClean="0"/>
              <a:t> = 2·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e</a:t>
            </a:r>
            <a:r>
              <a:rPr lang="en-US" sz="4000" baseline="30000" dirty="0" smtClean="0"/>
              <a:t>) 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3200" dirty="0" smtClean="0">
                <a:solidFill>
                  <a:srgbClr val="845808"/>
                </a:solidFill>
              </a:rPr>
              <a:t>def. of depth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ym typeface="Symbol" pitchFamily="18" charset="2"/>
              </a:rPr>
              <a:t>2</a:t>
            </a:r>
            <a:r>
              <a:rPr lang="en-US" sz="5400" baseline="30000" dirty="0" smtClean="0"/>
              <a:t>d(</a:t>
            </a:r>
            <a:r>
              <a:rPr lang="en-US" sz="5400" baseline="30000" dirty="0" smtClean="0">
                <a:solidFill>
                  <a:srgbClr val="0000FF"/>
                </a:solidFill>
              </a:rPr>
              <a:t>e</a:t>
            </a:r>
            <a:r>
              <a:rPr lang="en-US" sz="5400" baseline="30000" dirty="0" smtClean="0"/>
              <a:t>)+1</a:t>
            </a: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Size versus Depth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5562600"/>
            <a:ext cx="2077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QED!</a:t>
            </a:r>
            <a:endParaRPr lang="en-US" sz="6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powers of two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3962400"/>
          </a:xfrm>
        </p:spPr>
        <p:txBody>
          <a:bodyPr/>
          <a:lstStyle/>
          <a:p>
            <a:r>
              <a:rPr lang="en-US" sz="4800" dirty="0" smtClean="0"/>
              <a:t>2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800" dirty="0" smtClean="0"/>
              <a:t>if </a:t>
            </a:r>
            <a:r>
              <a:rPr lang="en-US" sz="4800" dirty="0" err="1" smtClean="0"/>
              <a:t>x,y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  <a:r>
              <a:rPr lang="en-US" sz="4800" dirty="0" smtClean="0"/>
              <a:t>, then 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err="1" smtClean="0">
                <a:sym typeface="Symbol" pitchFamily="18" charset="2"/>
              </a:rPr>
              <a:t>⋅</a:t>
            </a:r>
            <a:r>
              <a:rPr lang="en-US" sz="4800" dirty="0" err="1" smtClean="0">
                <a:solidFill>
                  <a:srgbClr val="0000FF"/>
                </a:solidFill>
              </a:rPr>
              <a:t>y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800" dirty="0" smtClean="0"/>
              <a:t>2, 2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4,  4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8, …</a:t>
            </a:r>
          </a:p>
          <a:p>
            <a:r>
              <a:rPr lang="en-US" sz="4800" dirty="0" smtClean="0"/>
              <a:t>2   4       8      16     32 …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b="1" dirty="0" smtClean="0">
                <a:latin typeface="Cambria Math"/>
                <a:ea typeface="Cambria Math"/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  <a:endParaRPr lang="en-US" sz="48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5090077E-33FC-4861-9AB3-E869C8DF45B1}" type="slidenum">
              <a:rPr lang="en-US" smtClean="0"/>
              <a:pPr/>
              <a:t>47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7763"/>
            <a:ext cx="9067800" cy="4643437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(2)    ::= 1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) ::= 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/>
              <a:t>) +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)</a:t>
            </a:r>
          </a:p>
          <a:p>
            <a:r>
              <a:rPr lang="en-US" sz="4000" dirty="0" smtClean="0"/>
              <a:t>                         for </a:t>
            </a:r>
            <a:r>
              <a:rPr lang="en-US" sz="4000" dirty="0" err="1" smtClean="0">
                <a:solidFill>
                  <a:srgbClr val="0000FF"/>
                </a:solidFill>
              </a:rPr>
              <a:t>x</a:t>
            </a:r>
            <a:r>
              <a:rPr lang="en-US" sz="4000" dirty="0" err="1" smtClean="0"/>
              <a:t>,</a:t>
            </a:r>
            <a:r>
              <a:rPr lang="en-US" sz="4000" dirty="0" err="1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 </a:t>
            </a:r>
            <a:r>
              <a:rPr lang="en-US" sz="4000" b="1" dirty="0" smtClean="0">
                <a:latin typeface="Cambria Math"/>
                <a:ea typeface="Cambria Math"/>
              </a:rPr>
              <a:t>∈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(4)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/>
              <a:t>2) = 1 + 1 = 2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(8)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/>
              <a:t>4)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(2) +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(4)</a:t>
            </a:r>
          </a:p>
          <a:p>
            <a:pPr>
              <a:buFontTx/>
              <a:buNone/>
            </a:pPr>
            <a:r>
              <a:rPr lang="en-US" sz="4000" dirty="0" smtClean="0"/>
              <a:t>                               = 1 + 2 = 3</a:t>
            </a:r>
          </a:p>
          <a:p>
            <a:pPr>
              <a:buFontTx/>
              <a:buNone/>
            </a:pPr>
            <a:endParaRPr lang="en-US" sz="4000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9115501F-E344-4697-9F2B-A97863F0B821}" type="slidenum">
              <a:rPr lang="en-US" smtClean="0"/>
              <a:pPr/>
              <a:t>48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loggy</a:t>
            </a:r>
            <a:r>
              <a:rPr lang="en-US" dirty="0" smtClean="0"/>
              <a:t> function on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451475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err="1" smtClean="0"/>
              <a:t>loggy</a:t>
            </a:r>
            <a:r>
              <a:rPr lang="en-US" sz="3600" dirty="0" smtClean="0"/>
              <a:t>(2)::= 1</a:t>
            </a:r>
          </a:p>
          <a:p>
            <a:r>
              <a:rPr lang="en-US" sz="3600" dirty="0" err="1" smtClean="0"/>
              <a:t>loggy(</a:t>
            </a:r>
            <a:r>
              <a:rPr lang="en-US" sz="3600" dirty="0" err="1" smtClean="0">
                <a:solidFill>
                  <a:srgbClr val="0000FF"/>
                </a:solidFill>
              </a:rPr>
              <a:t>x</a:t>
            </a:r>
            <a:r>
              <a:rPr lang="en-US" sz="3600" dirty="0" err="1" smtClean="0">
                <a:sym typeface="Symbol" pitchFamily="18" charset="2"/>
              </a:rPr>
              <a:t>⋅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) ::=  </a:t>
            </a:r>
            <a:r>
              <a:rPr lang="en-US" sz="3600" dirty="0" smtClean="0">
                <a:solidFill>
                  <a:srgbClr val="0000FF"/>
                </a:solidFill>
              </a:rPr>
              <a:t>x</a:t>
            </a:r>
            <a:r>
              <a:rPr lang="en-US" sz="3600" dirty="0" smtClean="0"/>
              <a:t> + </a:t>
            </a:r>
            <a:r>
              <a:rPr lang="en-US" sz="3600" dirty="0" err="1" smtClean="0"/>
              <a:t>loggy(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                         for </a:t>
            </a:r>
            <a:r>
              <a:rPr lang="en-US" sz="3600" dirty="0" err="1" smtClean="0">
                <a:solidFill>
                  <a:srgbClr val="0000FF"/>
                </a:solidFill>
              </a:rPr>
              <a:t>x</a:t>
            </a:r>
            <a:r>
              <a:rPr lang="en-US" sz="3600" dirty="0" err="1" smtClean="0"/>
              <a:t>,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 </a:t>
            </a:r>
            <a:r>
              <a:rPr lang="en-US" sz="3600" b="1" dirty="0" smtClean="0">
                <a:latin typeface="Cambria Math"/>
                <a:ea typeface="Cambria Math"/>
              </a:rPr>
              <a:t>∈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3600" dirty="0" smtClean="0"/>
              <a:t>loggy(4) = loggy(2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2) = 2 + 1 = 3</a:t>
            </a:r>
          </a:p>
          <a:p>
            <a:r>
              <a:rPr lang="en-US" sz="3600" dirty="0" smtClean="0"/>
              <a:t>loggy(8) = loggy(2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4) = 2 + loggy(4)</a:t>
            </a:r>
          </a:p>
          <a:p>
            <a:pPr>
              <a:buFontTx/>
              <a:buNone/>
            </a:pPr>
            <a:r>
              <a:rPr lang="en-US" sz="3600" dirty="0" smtClean="0"/>
              <a:t>                               = 2 + 3 = 5</a:t>
            </a:r>
          </a:p>
          <a:p>
            <a:r>
              <a:rPr lang="en-US" sz="3600" dirty="0" smtClean="0"/>
              <a:t>loggy(16) = loggy(8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2) = 8 + loggy(2)</a:t>
            </a:r>
          </a:p>
          <a:p>
            <a:pPr>
              <a:buFontTx/>
              <a:buNone/>
            </a:pPr>
            <a:r>
              <a:rPr lang="en-US" sz="3600" dirty="0" smtClean="0"/>
              <a:t>                               = 8 + 1 =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smtClean="0"/>
              <a:t>9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7ABD2B9-D2BB-4906-B837-443FAD86ABA4}" type="slidenum">
              <a:rPr lang="en-US" smtClean="0"/>
              <a:pPr/>
              <a:t>49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4953000" y="1447800"/>
            <a:ext cx="1752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No!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45446" name="Rectangle 6"/>
          <p:cNvSpPr>
            <a:spLocks noChangeArrowheads="1"/>
          </p:cNvSpPr>
          <p:nvPr/>
        </p:nvSpPr>
        <p:spPr bwMode="auto">
          <a:xfrm>
            <a:off x="685800" y="1600200"/>
            <a:ext cx="39719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Anything Else?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022FA3CA-67F7-419D-9076-342CB589ED4C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10400" cy="1066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Recursive Def: </a:t>
            </a:r>
            <a:r>
              <a:rPr lang="en-US" sz="3200" dirty="0" err="1" smtClean="0"/>
              <a:t>Extremal</a:t>
            </a:r>
            <a:r>
              <a:rPr lang="en-US" sz="3200" dirty="0" smtClean="0"/>
              <a:t> Clause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762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4000" dirty="0" smtClean="0"/>
              <a:t>So, </a:t>
            </a:r>
            <a:r>
              <a:rPr lang="en-US" sz="4000" dirty="0" smtClean="0">
                <a:solidFill>
                  <a:srgbClr val="0000FF"/>
                </a:solidFill>
              </a:rPr>
              <a:t>E </a:t>
            </a:r>
            <a:r>
              <a:rPr lang="en-US" sz="4000" dirty="0" smtClean="0">
                <a:solidFill>
                  <a:srgbClr val="009900"/>
                </a:solidFill>
              </a:rPr>
              <a:t>contains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3366FF"/>
                </a:solidFill>
              </a:rPr>
              <a:t>the even integers</a:t>
            </a:r>
            <a:endParaRPr lang="en-US" sz="4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/>
      <p:bldP spid="44544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loggy function on 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495800"/>
          </a:xfrm>
        </p:spPr>
        <p:txBody>
          <a:bodyPr/>
          <a:lstStyle/>
          <a:p>
            <a:r>
              <a:rPr lang="en-US" sz="4800" dirty="0" smtClean="0"/>
              <a:t>loggy(16) = loggy(8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2) = 9</a:t>
            </a:r>
          </a:p>
          <a:p>
            <a:pPr>
              <a:buFontTx/>
              <a:buNone/>
            </a:pPr>
            <a:endParaRPr lang="en-US" sz="4800" dirty="0" smtClean="0"/>
          </a:p>
          <a:p>
            <a:r>
              <a:rPr lang="en-US" sz="4800" dirty="0" smtClean="0"/>
              <a:t>loggy(16) = loggy(2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8)</a:t>
            </a:r>
          </a:p>
          <a:p>
            <a:pPr>
              <a:buFontTx/>
              <a:buNone/>
            </a:pPr>
            <a:r>
              <a:rPr lang="en-US" sz="4800" dirty="0" smtClean="0"/>
              <a:t>        = 2 + loggy(8) = 2 + 5        </a:t>
            </a:r>
          </a:p>
          <a:p>
            <a:pPr>
              <a:buFontTx/>
              <a:buNone/>
            </a:pPr>
            <a:r>
              <a:rPr lang="en-US" sz="4800" dirty="0" smtClean="0"/>
              <a:t>        =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smtClean="0"/>
              <a:t>7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33275EF6-C257-4EE8-AA1D-14D31FD0AA60}" type="slidenum">
              <a:rPr lang="en-US" smtClean="0"/>
              <a:pPr/>
              <a:t>50</a:t>
            </a:fld>
            <a:endParaRPr lang="en-US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14600" y="2126159"/>
            <a:ext cx="40094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EA0000"/>
                </a:solidFill>
                <a:latin typeface="Comic Sans MS" pitchFamily="66" charset="0"/>
              </a:rPr>
              <a:t>WAIT A SEC!:</a:t>
            </a:r>
            <a:endParaRPr lang="en-US" sz="4400" dirty="0">
              <a:solidFill>
                <a:srgbClr val="EA0000"/>
              </a:solidFill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239000" y="1371600"/>
            <a:ext cx="838200" cy="838200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362200" y="4876800"/>
            <a:ext cx="838200" cy="838200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324600" cy="1143000"/>
          </a:xfrm>
        </p:spPr>
        <p:txBody>
          <a:bodyPr/>
          <a:lstStyle/>
          <a:p>
            <a:pPr algn="ctr"/>
            <a:r>
              <a:rPr lang="en-US" smtClean="0"/>
              <a:t>ambiguous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8011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/>
              <a:t>The Problem:</a:t>
            </a:r>
            <a:r>
              <a:rPr lang="en-US" dirty="0" smtClean="0"/>
              <a:t> more than one way to </a:t>
            </a:r>
          </a:p>
          <a:p>
            <a:pPr>
              <a:buFontTx/>
              <a:buNone/>
            </a:pPr>
            <a:r>
              <a:rPr lang="en-US" dirty="0" smtClean="0"/>
              <a:t>construct elements of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  <a:r>
              <a:rPr lang="en-US" dirty="0" smtClean="0"/>
              <a:t> from</a:t>
            </a:r>
          </a:p>
          <a:p>
            <a:r>
              <a:rPr lang="en-US" dirty="0" err="1" smtClean="0"/>
              <a:t>cnstrct(x,y</a:t>
            </a:r>
            <a:r>
              <a:rPr lang="en-US" dirty="0" smtClean="0"/>
              <a:t>) =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⋅</a:t>
            </a:r>
            <a:r>
              <a:rPr lang="en-US" dirty="0" smtClean="0"/>
              <a:t> y</a:t>
            </a:r>
          </a:p>
          <a:p>
            <a:r>
              <a:rPr lang="en-US" dirty="0" smtClean="0"/>
              <a:t>     16 =  </a:t>
            </a:r>
            <a:r>
              <a:rPr lang="en-US" dirty="0" err="1" smtClean="0"/>
              <a:t>cnstrct</a:t>
            </a:r>
            <a:r>
              <a:rPr lang="en-US" dirty="0" smtClean="0"/>
              <a:t>(8,2) but also</a:t>
            </a:r>
          </a:p>
          <a:p>
            <a:r>
              <a:rPr lang="en-US" dirty="0" smtClean="0"/>
              <a:t>     16 =  cnstrct(2,8)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6000" dirty="0" smtClean="0">
                <a:solidFill>
                  <a:srgbClr val="FF0000"/>
                </a:solidFill>
                <a:sym typeface="Mathematica7Mono" pitchFamily="2" charset="2"/>
              </a:rPr>
              <a:t>ambiguous</a:t>
            </a:r>
            <a:endParaRPr lang="en-US" sz="6000" dirty="0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67135F6-F9E3-456F-BEE9-F3AED511DFC8}" type="slidenum">
              <a:rPr lang="en-US" smtClean="0"/>
              <a:pPr/>
              <a:t>51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ambiguous </a:t>
            </a:r>
            <a:r>
              <a:rPr lang="en-US" dirty="0" smtClean="0"/>
              <a:t>recursive </a:t>
            </a:r>
            <a:r>
              <a:rPr lang="en-US" dirty="0" err="1" smtClean="0"/>
              <a:t>defs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105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 to watch out for:</a:t>
            </a:r>
          </a:p>
          <a:p>
            <a:r>
              <a:rPr lang="en-US" dirty="0" smtClean="0"/>
              <a:t>recursive function on datum,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dirty="0" smtClean="0"/>
              <a:t>,</a:t>
            </a:r>
          </a:p>
          <a:p>
            <a:r>
              <a:rPr lang="en-US" dirty="0" smtClean="0"/>
              <a:t>is defined according to what</a:t>
            </a:r>
          </a:p>
          <a:p>
            <a:r>
              <a:rPr lang="en-US" dirty="0" smtClean="0"/>
              <a:t>constructor created </a:t>
            </a:r>
            <a:r>
              <a:rPr lang="en-US" dirty="0" smtClean="0">
                <a:solidFill>
                  <a:srgbClr val="0000FF"/>
                </a:solidFill>
              </a:rPr>
              <a:t>e.</a:t>
            </a:r>
          </a:p>
          <a:p>
            <a:r>
              <a:rPr lang="en-US" dirty="0" smtClean="0"/>
              <a:t>If 2 or more ways to construct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then which definition to 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5445" name="Rectangle 5"/>
          <p:cNvSpPr>
            <a:spLocks noChangeArrowheads="1"/>
          </p:cNvSpPr>
          <p:nvPr/>
        </p:nvSpPr>
        <p:spPr bwMode="auto">
          <a:xfrm>
            <a:off x="533400" y="1524000"/>
            <a:ext cx="8153400" cy="48006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3600" dirty="0">
                <a:latin typeface="Comic Sans MS" pitchFamily="66" charset="0"/>
              </a:rPr>
              <a:t> and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Euclid Symbol" charset="2"/>
                <a:cs typeface="Euclid Symbol" charset="2"/>
              </a:rPr>
              <a:t>≥</a:t>
            </a:r>
            <a:r>
              <a:rPr lang="en-US" sz="3600" dirty="0" smtClean="0">
                <a:latin typeface="Comic Sans MS" pitchFamily="66" charset="0"/>
              </a:rPr>
              <a:t>0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, then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n+2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3600" dirty="0">
                <a:latin typeface="Comic Sans MS" pitchFamily="66" charset="0"/>
              </a:rPr>
              <a:t> and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3600" b="1" dirty="0">
                <a:latin typeface="+mj-lt"/>
              </a:rPr>
              <a:t>&gt;</a:t>
            </a:r>
            <a:r>
              <a:rPr lang="en-US" sz="3600" dirty="0">
                <a:latin typeface="Comic Sans MS" pitchFamily="66" charset="0"/>
              </a:rPr>
              <a:t>0, </a:t>
            </a:r>
            <a:r>
              <a:rPr lang="en-US" sz="3600" dirty="0" smtClean="0">
                <a:latin typeface="Comic Sans MS" pitchFamily="66" charset="0"/>
              </a:rPr>
              <a:t>  then  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400" dirty="0">
                <a:solidFill>
                  <a:schemeClr val="hlink"/>
                </a:solidFill>
                <a:latin typeface="Comic Sans MS" pitchFamily="66" charset="0"/>
              </a:rPr>
              <a:t>That’s All!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Comic Sans MS" pitchFamily="66" charset="0"/>
              </a:rPr>
              <a:t>  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Extremal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Clause</a:t>
            </a:r>
            <a:r>
              <a:rPr lang="en-US" sz="4400" dirty="0">
                <a:latin typeface="Comic Sans MS" pitchFamily="66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(</a:t>
            </a:r>
            <a:r>
              <a:rPr lang="en-US" sz="4400" dirty="0">
                <a:latin typeface="Comic Sans MS" pitchFamily="66" charset="0"/>
              </a:rPr>
              <a:t>Implicit part </a:t>
            </a:r>
            <a:r>
              <a:rPr lang="en-US" sz="4400" dirty="0" smtClean="0">
                <a:latin typeface="Comic Sans MS" pitchFamily="66" charset="0"/>
              </a:rPr>
              <a:t>of definition</a:t>
            </a:r>
            <a:r>
              <a:rPr lang="en-US" sz="4400" dirty="0">
                <a:latin typeface="Comic Sans MS" pitchFamily="66" charset="0"/>
              </a:rPr>
              <a:t>)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022FA3CA-67F7-419D-9076-342CB589ED4C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10400" cy="1066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Recursive Def: </a:t>
            </a:r>
            <a:r>
              <a:rPr lang="en-US" sz="3200" dirty="0" err="1" smtClean="0"/>
              <a:t>Extremal</a:t>
            </a:r>
            <a:r>
              <a:rPr lang="en-US" sz="3200" dirty="0" smtClean="0"/>
              <a:t> Clause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762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4000" dirty="0" smtClean="0"/>
              <a:t>So,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9900"/>
                </a:solidFill>
              </a:rPr>
              <a:t>contains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3366FF"/>
                </a:solidFill>
              </a:rPr>
              <a:t>the even integers</a:t>
            </a:r>
            <a:endParaRPr lang="en-US" sz="4000" dirty="0" smtClean="0"/>
          </a:p>
        </p:txBody>
      </p:sp>
      <p:sp>
        <p:nvSpPr>
          <p:cNvPr id="445448" name="AutoShape 8"/>
          <p:cNvSpPr>
            <a:spLocks noChangeArrowheads="1"/>
          </p:cNvSpPr>
          <p:nvPr/>
        </p:nvSpPr>
        <p:spPr bwMode="auto">
          <a:xfrm>
            <a:off x="838200" y="3657600"/>
            <a:ext cx="3810000" cy="914400"/>
          </a:xfrm>
          <a:prstGeom prst="roundRect">
            <a:avLst>
              <a:gd name="adj" fmla="val 16667"/>
            </a:avLst>
          </a:prstGeom>
          <a:noFill/>
          <a:ln w="41275">
            <a:solidFill>
              <a:srgbClr val="008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7CFEC0B9-B165-4AFD-A377-47BA8146AF47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  <a:r>
              <a:rPr lang="en-US" dirty="0" err="1" smtClean="0"/>
              <a:t>Deﬁnition</a:t>
            </a:r>
            <a:r>
              <a:rPr lang="en-US" dirty="0" smtClean="0"/>
              <a:t>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609600" y="2372142"/>
            <a:ext cx="800100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So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>
                <a:latin typeface="Comic Sans MS" pitchFamily="66" charset="0"/>
              </a:rPr>
              <a:t> is 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exactly</a:t>
            </a:r>
            <a:endParaRPr lang="en-US" sz="6600" dirty="0">
              <a:latin typeface="Comic Sans MS" pitchFamily="66" charset="0"/>
            </a:endParaRPr>
          </a:p>
          <a:p>
            <a:r>
              <a:rPr lang="en-US" sz="6600" dirty="0" smtClean="0">
                <a:latin typeface="Comic Sans MS" pitchFamily="66" charset="0"/>
              </a:rPr>
              <a:t>the </a:t>
            </a:r>
            <a:r>
              <a:rPr lang="en-US" sz="6600" dirty="0">
                <a:latin typeface="Comic Sans MS" pitchFamily="66" charset="0"/>
              </a:rPr>
              <a:t>Even Integers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71B73A8D-6535-441B-98E3-31ECF73D9A7E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0FF"/>
                </a:solidFill>
              </a:rPr>
              <a:t>E </a:t>
            </a:r>
            <a:r>
              <a:rPr lang="en-US" sz="4800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800" dirty="0" smtClean="0">
                <a:sym typeface="Symbol"/>
              </a:rPr>
              <a:t> </a:t>
            </a:r>
            <a:r>
              <a:rPr lang="en-US" sz="4800" dirty="0" smtClean="0"/>
              <a:t>Even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7772400" cy="507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by structural </a:t>
            </a:r>
            <a:r>
              <a:rPr lang="en-US" sz="5400" dirty="0" smtClean="0">
                <a:latin typeface="Comic Sans MS" pitchFamily="66" charset="0"/>
              </a:rPr>
              <a:t>induction</a:t>
            </a:r>
          </a:p>
          <a:p>
            <a:r>
              <a:rPr lang="en-US" sz="5400" dirty="0" smtClean="0">
                <a:latin typeface="Comic Sans MS" pitchFamily="66" charset="0"/>
              </a:rPr>
              <a:t>on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with </a:t>
            </a:r>
            <a:r>
              <a:rPr lang="en-US" sz="5400" dirty="0" err="1" smtClean="0">
                <a:latin typeface="Comic Sans MS" pitchFamily="66" charset="0"/>
              </a:rPr>
              <a:t>ind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latin typeface="Comic Sans MS" pitchFamily="66" charset="0"/>
              </a:rPr>
              <a:t>hyp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  <a:p>
            <a:pPr algn="ctr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latin typeface="Comic Sans MS" pitchFamily="66" charset="0"/>
              </a:rPr>
              <a:t>even”</a:t>
            </a:r>
            <a:endParaRPr lang="en-US" sz="5400" dirty="0">
              <a:latin typeface="Comic Sans MS" pitchFamily="66" charset="0"/>
            </a:endParaRPr>
          </a:p>
          <a:p>
            <a:pPr>
              <a:buFont typeface="Arial" charset="0"/>
              <a:buChar char="•"/>
            </a:pP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even</a:t>
            </a:r>
          </a:p>
          <a:p>
            <a:pPr>
              <a:buFont typeface="Arial" charset="0"/>
              <a:buChar char="•"/>
            </a:pPr>
            <a:r>
              <a:rPr lang="en-US" sz="5400" dirty="0">
                <a:latin typeface="Comic Sans MS" pitchFamily="66" charset="0"/>
              </a:rPr>
              <a:t> if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 is even, then so is</a:t>
            </a:r>
          </a:p>
          <a:p>
            <a:r>
              <a:rPr lang="en-US" sz="5400" dirty="0">
                <a:latin typeface="Comic Sans MS" pitchFamily="66" charset="0"/>
              </a:rPr>
              <a:t>  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n+2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-n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39C835F5-D522-4022-8F42-D67929EC04BC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838200"/>
            <a:ext cx="7696200" cy="91440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s</a:t>
            </a:r>
            <a:r>
              <a:rPr lang="en-US" sz="4400" dirty="0" smtClean="0"/>
              <a:t>et of strings,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/>
              <a:t> { </a:t>
            </a:r>
            <a:r>
              <a:rPr lang="en-US" sz="4800" b="1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, </a:t>
            </a:r>
            <a:r>
              <a:rPr lang="en-US" sz="4800" b="1" dirty="0" smtClean="0">
                <a:solidFill>
                  <a:srgbClr val="0000FF"/>
                </a:solidFill>
              </a:rPr>
              <a:t>[ </a:t>
            </a:r>
            <a:r>
              <a:rPr lang="en-US" sz="4400" dirty="0" smtClean="0"/>
              <a:t>}</a:t>
            </a:r>
            <a:r>
              <a:rPr lang="en-US" sz="4400" baseline="30000" dirty="0" smtClean="0"/>
              <a:t>*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914400" y="1600200"/>
            <a:ext cx="7315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Base: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400" dirty="0" smtClean="0">
                <a:latin typeface="Euclid Symbol" charset="2"/>
                <a:cs typeface="Euclid Symbol" charset="2"/>
                <a:sym typeface="Euclid Symbol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>
                <a:latin typeface="Comic Sans MS" pitchFamily="66" charset="0"/>
              </a:rPr>
              <a:t>, 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None/>
            </a:pPr>
            <a:r>
              <a:rPr lang="en-US" sz="4400" dirty="0">
                <a:latin typeface="Comic Sans MS" pitchFamily="66" charset="0"/>
              </a:rPr>
              <a:t>     (the empty string)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4200" dirty="0">
                <a:solidFill>
                  <a:srgbClr val="008000"/>
                </a:solidFill>
                <a:latin typeface="Comic Sans MS" pitchFamily="66" charset="0"/>
              </a:rPr>
              <a:t>Constructor: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5000" dirty="0">
                <a:latin typeface="Comic Sans MS" pitchFamily="66" charset="0"/>
              </a:rPr>
              <a:t>If </a:t>
            </a:r>
            <a:r>
              <a:rPr lang="en-US" sz="5000" dirty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000" dirty="0">
                <a:latin typeface="Comic Sans MS" pitchFamily="66" charset="0"/>
              </a:rPr>
              <a:t>, </a:t>
            </a:r>
            <a:r>
              <a:rPr lang="en-US" sz="5000" dirty="0" err="1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50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000" dirty="0" smtClean="0">
                <a:latin typeface="Comic Sans MS" pitchFamily="66" charset="0"/>
              </a:rPr>
              <a:t> </a:t>
            </a:r>
            <a:r>
              <a:rPr lang="en-US" sz="50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5000" dirty="0">
                <a:latin typeface="Comic Sans MS" pitchFamily="66" charset="0"/>
              </a:rPr>
              <a:t>, then</a:t>
            </a:r>
            <a:endParaRPr lang="en-US" sz="5000" dirty="0" smtClean="0">
              <a:latin typeface="Comic Sans MS" pitchFamily="66" charset="0"/>
            </a:endParaRPr>
          </a:p>
          <a:p>
            <a:pPr marL="1143000" lvl="2" indent="-228600" algn="ctr">
              <a:spcBef>
                <a:spcPct val="20000"/>
              </a:spcBef>
            </a:pPr>
            <a:r>
              <a:rPr lang="en-US" sz="66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6600" b="1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29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9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29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FIRSTALBERT20R2E20MEYER@YOGLRJUFUVWXY5M3" val="2827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7923</TotalTime>
  <Words>2621</Words>
  <Application>Microsoft Macintosh PowerPoint</Application>
  <PresentationFormat>On-screen Show (4:3)</PresentationFormat>
  <Paragraphs>470</Paragraphs>
  <Slides>52</Slides>
  <Notes>31</Notes>
  <HiddenSlides>19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6.042 Lecture Template</vt:lpstr>
      <vt:lpstr>Equation</vt:lpstr>
      <vt:lpstr>PowerPoint Presentation</vt:lpstr>
      <vt:lpstr>Recursive Deﬁnitions</vt:lpstr>
      <vt:lpstr>Example Definition: set E</vt:lpstr>
      <vt:lpstr>Example Definition: set E</vt:lpstr>
      <vt:lpstr>Recursive Def: Extremal Clause</vt:lpstr>
      <vt:lpstr>Recursive Def: Extremal Clause</vt:lpstr>
      <vt:lpstr>Example Deﬁnition: set E</vt:lpstr>
      <vt:lpstr>E ⊆ Even</vt:lpstr>
      <vt:lpstr>Matched Paren Strings, M</vt:lpstr>
      <vt:lpstr>Matched Paren Strings M</vt:lpstr>
      <vt:lpstr>not in M</vt:lpstr>
      <vt:lpstr>Matched Paren Strings, M</vt:lpstr>
      <vt:lpstr>Structural Induction</vt:lpstr>
      <vt:lpstr>Matched Paren Strings M</vt:lpstr>
      <vt:lpstr>Matched Paren Strings M</vt:lpstr>
      <vt:lpstr>Matched Paren Strings, M</vt:lpstr>
      <vt:lpstr>Structural Induction on M</vt:lpstr>
      <vt:lpstr>Structural Induction on M</vt:lpstr>
      <vt:lpstr>Structural Induction on M</vt:lpstr>
      <vt:lpstr>The 18.01 Functions, F18</vt:lpstr>
      <vt:lpstr>The 18.01 Functions, F18</vt:lpstr>
      <vt:lpstr>The 18.01 Functions, F18</vt:lpstr>
      <vt:lpstr>The 18.01 Functions, F18</vt:lpstr>
      <vt:lpstr>The 18.01 Functions, F18</vt:lpstr>
      <vt:lpstr>Recursive Data Types &amp; Recursive Functions</vt:lpstr>
      <vt:lpstr>Recursive function on M</vt:lpstr>
      <vt:lpstr>kn   ⎯ recursive function on  N</vt:lpstr>
      <vt:lpstr>Recursive Functions</vt:lpstr>
      <vt:lpstr>Length versus Depth</vt:lpstr>
      <vt:lpstr>Size versus Depth</vt:lpstr>
      <vt:lpstr>Size versus Depth</vt:lpstr>
      <vt:lpstr>Binary trees</vt:lpstr>
      <vt:lpstr>Binary trees</vt:lpstr>
      <vt:lpstr>Recursive Functions on BT</vt:lpstr>
      <vt:lpstr>Binary trees</vt:lpstr>
      <vt:lpstr>Binary trees</vt:lpstr>
      <vt:lpstr>Binary trees</vt:lpstr>
      <vt:lpstr>Binary trees</vt:lpstr>
      <vt:lpstr>Recursive Functions on BT</vt:lpstr>
      <vt:lpstr>Binary trees</vt:lpstr>
      <vt:lpstr>Binary trees</vt:lpstr>
      <vt:lpstr>Binary trees</vt:lpstr>
      <vt:lpstr>Binary trees</vt:lpstr>
      <vt:lpstr>Size versus Depth</vt:lpstr>
      <vt:lpstr>Size versus Depth</vt:lpstr>
      <vt:lpstr>Size versus Depth</vt:lpstr>
      <vt:lpstr>positive powers of two</vt:lpstr>
      <vt:lpstr>log2 of PP2</vt:lpstr>
      <vt:lpstr>loggy function on PP2</vt:lpstr>
      <vt:lpstr>loggy function on PP2</vt:lpstr>
      <vt:lpstr>ambiguous constructors</vt:lpstr>
      <vt:lpstr>ambiguous recursive defs 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1307</cp:revision>
  <cp:lastPrinted>2012-02-24T07:46:17Z</cp:lastPrinted>
  <dcterms:created xsi:type="dcterms:W3CDTF">2011-02-23T03:33:03Z</dcterms:created>
  <dcterms:modified xsi:type="dcterms:W3CDTF">2012-02-24T07:46:26Z</dcterms:modified>
</cp:coreProperties>
</file>