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7.xml" ContentType="application/vnd.openxmlformats-officedocument.presentationml.notesSlide+xml"/>
  <Override PartName="/ppt/embeddings/oleObject6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382" r:id="rId3"/>
    <p:sldId id="271" r:id="rId4"/>
    <p:sldId id="387" r:id="rId5"/>
    <p:sldId id="386" r:id="rId6"/>
    <p:sldId id="384" r:id="rId7"/>
    <p:sldId id="368" r:id="rId8"/>
    <p:sldId id="272" r:id="rId9"/>
    <p:sldId id="394" r:id="rId10"/>
    <p:sldId id="273" r:id="rId11"/>
    <p:sldId id="395" r:id="rId12"/>
    <p:sldId id="396" r:id="rId13"/>
    <p:sldId id="274" r:id="rId14"/>
    <p:sldId id="275" r:id="rId15"/>
    <p:sldId id="376" r:id="rId16"/>
    <p:sldId id="397" r:id="rId17"/>
    <p:sldId id="277" r:id="rId18"/>
    <p:sldId id="278" r:id="rId19"/>
    <p:sldId id="377" r:id="rId20"/>
    <p:sldId id="398" r:id="rId21"/>
    <p:sldId id="280" r:id="rId22"/>
    <p:sldId id="281" r:id="rId23"/>
    <p:sldId id="374" r:id="rId24"/>
    <p:sldId id="282" r:id="rId25"/>
    <p:sldId id="380" r:id="rId26"/>
    <p:sldId id="390" r:id="rId27"/>
    <p:sldId id="393" r:id="rId28"/>
    <p:sldId id="381" r:id="rId29"/>
    <p:sldId id="285" r:id="rId30"/>
    <p:sldId id="337" r:id="rId31"/>
    <p:sldId id="338" r:id="rId32"/>
    <p:sldId id="339" r:id="rId33"/>
    <p:sldId id="292" r:id="rId34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-744" y="-104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10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11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12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13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14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16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17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18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19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20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21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22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23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24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25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26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27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29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30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31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32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33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20.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6195" y="6581372"/>
            <a:ext cx="1167805" cy="2766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450224" y="1575496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483490" y="1574128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7671" y="1532692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039067" y="1632743"/>
            <a:ext cx="4940546" cy="295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</a:rPr>
              <a:t>            8.02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6.002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</a:rPr>
              <a:t>           6.046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7008" y="1459656"/>
            <a:ext cx="6701051" cy="2791473"/>
            <a:chOff x="247008" y="1469204"/>
            <a:chExt cx="6701051" cy="2791473"/>
          </a:xfrm>
        </p:grpSpPr>
        <p:cxnSp>
          <p:nvCxnSpPr>
            <p:cNvPr id="16" name="Straight Connector 15"/>
            <p:cNvCxnSpPr/>
            <p:nvPr/>
          </p:nvCxnSpPr>
          <p:spPr>
            <a:xfrm rot="10800000" flipV="1">
              <a:off x="458590" y="1469204"/>
              <a:ext cx="1582221" cy="750014"/>
            </a:xfrm>
            <a:prstGeom prst="line">
              <a:avLst/>
            </a:prstGeom>
            <a:ln w="444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3943457" y="2843774"/>
              <a:ext cx="1582221" cy="750014"/>
            </a:xfrm>
            <a:prstGeom prst="line">
              <a:avLst/>
            </a:prstGeom>
            <a:ln w="444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5365838" y="1516200"/>
              <a:ext cx="1582221" cy="750014"/>
            </a:xfrm>
            <a:prstGeom prst="line">
              <a:avLst/>
            </a:prstGeom>
            <a:ln w="444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333322" y="2184206"/>
              <a:ext cx="1582221" cy="750014"/>
            </a:xfrm>
            <a:prstGeom prst="line">
              <a:avLst/>
            </a:prstGeom>
            <a:ln w="444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247008" y="2833112"/>
              <a:ext cx="1582221" cy="750014"/>
            </a:xfrm>
            <a:prstGeom prst="line">
              <a:avLst/>
            </a:prstGeom>
            <a:ln w="444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361213" y="3510663"/>
              <a:ext cx="1582221" cy="750014"/>
            </a:xfrm>
            <a:prstGeom prst="line">
              <a:avLst/>
            </a:prstGeom>
            <a:ln w="444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2841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7671" y="1532692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039067" y="1632743"/>
            <a:ext cx="4940546" cy="295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</a:rPr>
              <a:t>           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6.002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          </a:t>
            </a: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</a:rPr>
              <a:t>           6.046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</p:spTree>
    <p:extLst>
      <p:ext uri="{BB962C8B-B14F-4D97-AF65-F5344CB8AC3E}">
        <p14:creationId xmlns:p14="http://schemas.microsoft.com/office/powerpoint/2010/main" val="57227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8297" y="1469204"/>
            <a:ext cx="6570152" cy="2530869"/>
            <a:chOff x="498297" y="1469204"/>
            <a:chExt cx="6570152" cy="2530869"/>
          </a:xfrm>
        </p:grpSpPr>
        <p:cxnSp>
          <p:nvCxnSpPr>
            <p:cNvPr id="29" name="Straight Connector 28"/>
            <p:cNvCxnSpPr/>
            <p:nvPr/>
          </p:nvCxnSpPr>
          <p:spPr>
            <a:xfrm rot="10800000" flipV="1">
              <a:off x="544531" y="1469204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594190" y="208394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498297" y="2532580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506860" y="3250059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5486228" y="147473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2113" y="241939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scheduling.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350840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</a:t>
            </a:r>
            <a:r>
              <a:rPr lang="en-US" sz="4000" dirty="0">
                <a:solidFill>
                  <a:srgbClr val="1E03BD"/>
                </a:solidFill>
                <a:latin typeface="Comic Sans MS" pitchFamily="66" charset="0"/>
              </a:rPr>
              <a:t>new</a:t>
            </a:r>
            <a:r>
              <a:rPr lang="en-US" sz="4000" dirty="0">
                <a:latin typeface="Comic Sans MS" pitchFamily="66" charset="0"/>
              </a:rPr>
              <a:t>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7671" y="1532692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039067" y="1632743"/>
            <a:ext cx="4940546" cy="295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</a:rPr>
              <a:t>           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6.002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          </a:t>
            </a: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</a:rPr>
              <a:t>           6.046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65644" y="5285892"/>
            <a:ext cx="8630082" cy="78677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</a:t>
            </a:r>
            <a:r>
              <a:rPr lang="en-US" sz="4400" dirty="0">
                <a:solidFill>
                  <a:srgbClr val="1E03BD"/>
                </a:solidFill>
                <a:latin typeface="Comic Sans MS" pitchFamily="66" charset="0"/>
              </a:rPr>
              <a:t>new</a:t>
            </a:r>
            <a:r>
              <a:rPr lang="en-US" sz="4400" dirty="0">
                <a:latin typeface="Comic Sans MS" pitchFamily="66" charset="0"/>
              </a:rPr>
              <a:t> minimal elements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10150" y="1564764"/>
            <a:ext cx="6249951" cy="2486324"/>
            <a:chOff x="2410150" y="1564764"/>
            <a:chExt cx="6249951" cy="2486324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2419699" y="1564764"/>
              <a:ext cx="1143000" cy="533400"/>
            </a:xfrm>
            <a:prstGeom prst="roundRect">
              <a:avLst>
                <a:gd name="adj" fmla="val 16667"/>
              </a:avLst>
            </a:prstGeom>
            <a:solidFill>
              <a:srgbClr val="008080">
                <a:alpha val="32001"/>
              </a:srgbClr>
            </a:solidFill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467252" y="3517688"/>
              <a:ext cx="1143000" cy="533400"/>
            </a:xfrm>
            <a:prstGeom prst="roundRect">
              <a:avLst>
                <a:gd name="adj" fmla="val 16667"/>
              </a:avLst>
            </a:prstGeom>
            <a:solidFill>
              <a:srgbClr val="008080">
                <a:alpha val="32001"/>
              </a:srgbClr>
            </a:solidFill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410150" y="2212556"/>
              <a:ext cx="1143000" cy="533400"/>
            </a:xfrm>
            <a:prstGeom prst="roundRect">
              <a:avLst>
                <a:gd name="adj" fmla="val 16667"/>
              </a:avLst>
            </a:prstGeom>
            <a:solidFill>
              <a:srgbClr val="008080">
                <a:alpha val="32001"/>
              </a:srgbClr>
            </a:solidFill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2467252" y="2888992"/>
              <a:ext cx="1143000" cy="533400"/>
            </a:xfrm>
            <a:prstGeom prst="roundRect">
              <a:avLst>
                <a:gd name="adj" fmla="val 16667"/>
              </a:avLst>
            </a:prstGeom>
            <a:solidFill>
              <a:srgbClr val="008080">
                <a:alpha val="32001"/>
              </a:srgbClr>
            </a:solidFill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7517101" y="1631578"/>
              <a:ext cx="1143000" cy="533400"/>
            </a:xfrm>
            <a:prstGeom prst="roundRect">
              <a:avLst>
                <a:gd name="adj" fmla="val 16667"/>
              </a:avLst>
            </a:prstGeom>
            <a:solidFill>
              <a:srgbClr val="008080">
                <a:alpha val="32001"/>
              </a:srgbClr>
            </a:solidFill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04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3138488"/>
            <a:chOff x="685800" y="1600200"/>
            <a:chExt cx="6381498" cy="3138488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7671" y="1532692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039067" y="1632743"/>
            <a:ext cx="4940546" cy="295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</a:rPr>
              <a:t>            8.02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6.002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</a:rPr>
              <a:t>           6.046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257458" y="5222869"/>
              <a:ext cx="908343" cy="384181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flipH="1">
              <a:off x="4711630" y="4738688"/>
              <a:ext cx="12770" cy="4841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dirty="0">
                <a:solidFill>
                  <a:srgbClr val="B21EAB"/>
                </a:solidFill>
              </a:rPr>
              <a:t>any </a:t>
            </a:r>
            <a:r>
              <a:rPr lang="en-US" sz="4000" dirty="0" smtClean="0">
                <a:solidFill>
                  <a:srgbClr val="B21EAB"/>
                </a:solidFill>
              </a:rPr>
              <a:t>order</a:t>
            </a:r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B21EAB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37213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</a:t>
            </a:r>
            <a:r>
              <a:rPr lang="en-US" sz="6000" dirty="0">
                <a:solidFill>
                  <a:srgbClr val="B21EAB"/>
                </a:solidFill>
                <a:latin typeface="Comic Sans MS" pitchFamily="66" charset="0"/>
              </a:rPr>
              <a:t> topological sort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dirty="0">
                <a:solidFill>
                  <a:srgbClr val="B21EAB"/>
                </a:solidFill>
              </a:rPr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1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2493289"/>
                        <a:ext cx="222407" cy="35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2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4337772"/>
                        <a:ext cx="222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" name="AutoShape 30"/>
          <p:cNvCxnSpPr>
            <a:cxnSpLocks noChangeShapeType="1"/>
            <a:stCxn id="54" idx="2"/>
            <a:endCxn id="56" idx="0"/>
          </p:cNvCxnSpPr>
          <p:nvPr/>
        </p:nvCxnSpPr>
        <p:spPr bwMode="auto">
          <a:xfrm>
            <a:off x="4724400" y="3733800"/>
            <a:ext cx="0" cy="149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2" idx="2"/>
            <a:endCxn id="54" idx="0"/>
          </p:cNvCxnSpPr>
          <p:nvPr/>
        </p:nvCxnSpPr>
        <p:spPr bwMode="auto">
          <a:xfrm>
            <a:off x="4724400" y="1981200"/>
            <a:ext cx="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4" imgW="215900" imgH="990600" progId="Equation.DSMT4">
                    <p:embed/>
                  </p:oleObj>
                </mc:Choice>
                <mc:Fallback>
                  <p:oleObj name="Equation" r:id="rId4" imgW="215900" imgH="990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463" y="1339851"/>
                          <a:ext cx="975089" cy="4473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50800">
            <a:solidFill>
              <a:srgbClr val="00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5</a:t>
            </a:r>
            <a:r>
              <a:rPr lang="en-US" sz="4800" dirty="0" smtClean="0"/>
              <a:t> </a:t>
            </a:r>
            <a:r>
              <a:rPr lang="en-US" sz="4800" dirty="0"/>
              <a:t>terms are </a:t>
            </a:r>
            <a:r>
              <a:rPr lang="en-US" sz="4800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</a:t>
            </a:r>
            <a:r>
              <a:rPr lang="en-US" sz="4800" dirty="0" smtClean="0">
                <a:solidFill>
                  <a:srgbClr val="0000FF"/>
                </a:solidFill>
              </a:rPr>
              <a:t>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</a:t>
            </a:r>
            <a:r>
              <a:rPr lang="en-US" sz="4800" dirty="0" smtClean="0">
                <a:solidFill>
                  <a:srgbClr val="0000FF"/>
                </a:solidFill>
              </a:rPr>
              <a:t>5</a:t>
            </a:r>
            <a:r>
              <a:rPr lang="en-US" sz="4800" dirty="0" smtClean="0"/>
              <a:t> are </a:t>
            </a:r>
            <a:r>
              <a:rPr lang="en-US" sz="4800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167129" y="2123638"/>
            <a:ext cx="8790691" cy="258532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 smtClean="0">
                <a:latin typeface="Comic Sans MS" pitchFamily="66" charset="0"/>
              </a:rPr>
              <a:t>if sequence of </a:t>
            </a:r>
            <a:r>
              <a:rPr lang="en-US" sz="5400" dirty="0" err="1" smtClean="0">
                <a:latin typeface="Comic Sans MS" pitchFamily="66" charset="0"/>
              </a:rPr>
              <a:t>prereq’s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, say</a:t>
            </a:r>
          </a:p>
          <a:p>
            <a:pPr marL="742950" indent="-285750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is “indirect </a:t>
            </a:r>
            <a:r>
              <a:rPr lang="en-US" sz="5400" dirty="0" err="1" smtClean="0">
                <a:latin typeface="Comic Sans MS" pitchFamily="66" charset="0"/>
              </a:rPr>
              <a:t>prereq</a:t>
            </a:r>
            <a:r>
              <a:rPr lang="en-US" sz="5400" dirty="0" smtClean="0">
                <a:latin typeface="Comic Sans MS" pitchFamily="66" charset="0"/>
              </a:rPr>
              <a:t>”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…sufficient</a:t>
            </a:r>
            <a:endParaRPr lang="en-US" sz="4400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71795" y="2634458"/>
            <a:ext cx="3298274" cy="2066515"/>
            <a:chOff x="5571795" y="2634458"/>
            <a:chExt cx="3298274" cy="20665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571795" y="3254423"/>
              <a:ext cx="3298274" cy="144655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heavy term: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5 subjects</a:t>
              </a:r>
            </a:p>
          </p:txBody>
        </p:sp>
        <p:cxnSp>
          <p:nvCxnSpPr>
            <p:cNvPr id="4" name="Curved Connector 3"/>
            <p:cNvCxnSpPr>
              <a:stCxn id="3" idx="0"/>
              <a:endCxn id="54" idx="3"/>
            </p:cNvCxnSpPr>
            <p:nvPr/>
          </p:nvCxnSpPr>
          <p:spPr>
            <a:xfrm rot="5400000" flipH="1" flipV="1">
              <a:off x="7089845" y="2765544"/>
              <a:ext cx="619966" cy="357793"/>
            </a:xfrm>
            <a:prstGeom prst="curvedConnector4">
              <a:avLst>
                <a:gd name="adj1" fmla="val 21897"/>
                <a:gd name="adj2" fmla="val 163892"/>
              </a:avLst>
            </a:prstGeom>
            <a:grpFill/>
            <a:ln w="34925">
              <a:solidFill>
                <a:srgbClr val="FF00FF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 most </a:t>
            </a:r>
            <a:r>
              <a:rPr lang="en-US" sz="4000" dirty="0" smtClean="0">
                <a:solidFill>
                  <a:schemeClr val="tx1"/>
                </a:solidFill>
              </a:rPr>
              <a:t>4 subjects/ter</a:t>
            </a:r>
            <a:r>
              <a:rPr lang="en-US" sz="4000" dirty="0"/>
              <a:t>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29168" y="1406668"/>
            <a:ext cx="8689246" cy="304698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an </a:t>
            </a:r>
            <a:r>
              <a:rPr lang="en-US" sz="4800" dirty="0" smtClean="0">
                <a:solidFill>
                  <a:srgbClr val="B21EAB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solidFill>
                  <a:srgbClr val="B21EAB"/>
                </a:solidFill>
                <a:latin typeface="Comic Sans MS" pitchFamily="66" charset="0"/>
              </a:rPr>
              <a:t>prereq</a:t>
            </a:r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  <a:p>
            <a:pPr marL="742950" indent="-285750"/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when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there is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 positive </a:t>
            </a:r>
          </a:p>
          <a:p>
            <a:pPr marL="742950" indent="-285750"/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length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path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from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to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4800" dirty="0" smtClean="0">
                <a:latin typeface="Comic Sans MS" pitchFamily="66" charset="0"/>
              </a:rPr>
              <a:t>in </a:t>
            </a:r>
          </a:p>
          <a:p>
            <a:pPr marL="742950" indent="-285750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dirty="0" smtClean="0">
                <a:latin typeface="Comic Sans MS" pitchFamily="66" charset="0"/>
              </a:rPr>
              <a:t>prerequisite </a:t>
            </a:r>
            <a:r>
              <a:rPr lang="en-US" sz="4800" dirty="0" smtClean="0">
                <a:latin typeface="Comic Sans MS" pitchFamily="66" charset="0"/>
              </a:rPr>
              <a:t>digraph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24653"/>
              </p:ext>
            </p:extLst>
          </p:nvPr>
        </p:nvGraphicFramePr>
        <p:xfrm>
          <a:off x="2945900" y="4155786"/>
          <a:ext cx="2847202" cy="181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1" name="Equation" r:id="rId4" imgW="419100" imgH="266700" progId="Equation.DSMT4">
                  <p:embed/>
                </p:oleObj>
              </mc:Choice>
              <mc:Fallback>
                <p:oleObj name="Equation" r:id="rId4" imgW="4191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5900" y="4155786"/>
                        <a:ext cx="2847202" cy="181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1001908" y="1073385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63007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67632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907399"/>
              </p:ext>
            </p:extLst>
          </p:nvPr>
        </p:nvGraphicFramePr>
        <p:xfrm>
          <a:off x="1795463" y="2154238"/>
          <a:ext cx="5478462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Equation" r:id="rId4" imgW="1016000" imgH="304800" progId="Equation.3">
                  <p:embed/>
                </p:oleObj>
              </mc:Choice>
              <mc:Fallback>
                <p:oleObj name="Equation" r:id="rId4" imgW="1016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463" y="2154238"/>
                        <a:ext cx="5478462" cy="164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90137"/>
              </p:ext>
            </p:extLst>
          </p:nvPr>
        </p:nvGraphicFramePr>
        <p:xfrm>
          <a:off x="1413375" y="4748464"/>
          <a:ext cx="6113045" cy="171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Equation" r:id="rId6" imgW="1041400" imgH="292100" progId="Equation.DSMT4">
                  <p:embed/>
                </p:oleObj>
              </mc:Choice>
              <mc:Fallback>
                <p:oleObj name="Equation" r:id="rId6" imgW="1041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375" y="4748464"/>
                        <a:ext cx="6113045" cy="171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scheduling.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38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450224" y="1575496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483490" y="1574128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7671" y="1532692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039067" y="1632743"/>
            <a:ext cx="4940546" cy="295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</a:rPr>
              <a:t>            8.02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6.002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>
              <a:spcAft>
                <a:spcPts val="1200"/>
              </a:spcAft>
            </a:pPr>
            <a:r>
              <a:rPr lang="en-US" sz="3600" dirty="0">
                <a:latin typeface="Comic Sans MS" pitchFamily="66" charset="0"/>
              </a:rPr>
              <a:t>           6.046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</p:spTree>
    <p:extLst>
      <p:ext uri="{BB962C8B-B14F-4D97-AF65-F5344CB8AC3E}">
        <p14:creationId xmlns:p14="http://schemas.microsoft.com/office/powerpoint/2010/main" val="215601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997</Words>
  <Application>Microsoft Macintosh PowerPoint</Application>
  <PresentationFormat>On-screen Show (4:3)</PresentationFormat>
  <Paragraphs>406</Paragraphs>
  <Slides>33</Slides>
  <Notes>33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Equation</vt:lpstr>
      <vt:lpstr>MathType 6.0 Equation</vt:lpstr>
      <vt:lpstr>PowerPoint Presentation</vt:lpstr>
      <vt:lpstr>Some Course 6 Prerequisites</vt:lpstr>
      <vt:lpstr>indirect prerequisites</vt:lpstr>
      <vt:lpstr>indirect prerequisites</vt:lpstr>
      <vt:lpstr>a minimal subject?</vt:lpstr>
      <vt:lpstr>a minimum subject?</vt:lpstr>
      <vt:lpstr>Minimal elements</vt:lpstr>
      <vt:lpstr>Constructing a Term Schedule</vt:lpstr>
      <vt:lpstr>Some Course 6 Prerequisites</vt:lpstr>
      <vt:lpstr>Constructing a Term Schedule</vt:lpstr>
      <vt:lpstr>Some Course 6 Prerequisites</vt:lpstr>
      <vt:lpstr>Some Course 6 Prerequisites</vt:lpstr>
      <vt:lpstr>Constructing a Term Schedule</vt:lpstr>
      <vt:lpstr>Constructing a Term Schedule</vt:lpstr>
      <vt:lpstr>Constructing a Term Schedule</vt:lpstr>
      <vt:lpstr>Some Course 6 Prerequisites</vt:lpstr>
      <vt:lpstr>Constructing a Term Schedule</vt:lpstr>
      <vt:lpstr>Constructing a Term Schedule</vt:lpstr>
      <vt:lpstr>complete term schedule</vt:lpstr>
      <vt:lpstr>complete term schedule</vt:lpstr>
      <vt:lpstr>an antichain</vt:lpstr>
      <vt:lpstr>some antichains</vt:lpstr>
      <vt:lpstr>a leisurely schedule</vt:lpstr>
      <vt:lpstr>a chain</vt:lpstr>
      <vt:lpstr>some chains</vt:lpstr>
      <vt:lpstr>some chains</vt:lpstr>
      <vt:lpstr>some chains</vt:lpstr>
      <vt:lpstr>maximum length chain</vt:lpstr>
      <vt:lpstr>how many terms to graduate?</vt:lpstr>
      <vt:lpstr>…sufficient</vt:lpstr>
      <vt:lpstr>PowerPoint Presentation</vt:lpstr>
      <vt:lpstr>at most 4 subjects/term</vt:lpstr>
      <vt:lpstr>3 Subjects per Term Possible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293</cp:revision>
  <cp:lastPrinted>2012-03-13T01:11:36Z</cp:lastPrinted>
  <dcterms:created xsi:type="dcterms:W3CDTF">2011-03-11T18:06:35Z</dcterms:created>
  <dcterms:modified xsi:type="dcterms:W3CDTF">2013-03-15T01:10:16Z</dcterms:modified>
</cp:coreProperties>
</file>