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728" r:id="rId2"/>
    <p:sldId id="819" r:id="rId3"/>
    <p:sldId id="896" r:id="rId4"/>
    <p:sldId id="876" r:id="rId5"/>
    <p:sldId id="901" r:id="rId6"/>
    <p:sldId id="908" r:id="rId7"/>
    <p:sldId id="907" r:id="rId8"/>
    <p:sldId id="905" r:id="rId9"/>
    <p:sldId id="912" r:id="rId10"/>
    <p:sldId id="918" r:id="rId11"/>
    <p:sldId id="919" r:id="rId12"/>
    <p:sldId id="880" r:id="rId13"/>
    <p:sldId id="916" r:id="rId14"/>
    <p:sldId id="917" r:id="rId15"/>
    <p:sldId id="898" r:id="rId16"/>
    <p:sldId id="915" r:id="rId17"/>
    <p:sldId id="914" r:id="rId18"/>
    <p:sldId id="900" r:id="rId19"/>
    <p:sldId id="874" r:id="rId20"/>
    <p:sldId id="820" r:id="rId21"/>
    <p:sldId id="821" r:id="rId22"/>
    <p:sldId id="854" r:id="rId23"/>
    <p:sldId id="822" r:id="rId24"/>
    <p:sldId id="879" r:id="rId25"/>
    <p:sldId id="877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77" autoAdjust="0"/>
    <p:restoredTop sz="96453" autoAdjust="0"/>
  </p:normalViewPr>
  <p:slideViewPr>
    <p:cSldViewPr showGuides="1">
      <p:cViewPr varScale="1">
        <p:scale>
          <a:sx n="110" d="100"/>
          <a:sy n="110" d="100"/>
        </p:scale>
        <p:origin x="-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z="6600" b="1" dirty="0"/>
              <a:t>GCD’s &amp; linear </a:t>
            </a:r>
            <a:r>
              <a:rPr lang="en-US" sz="6600" b="1" dirty="0" smtClean="0"/>
              <a:t>combinations:</a:t>
            </a:r>
          </a:p>
          <a:p>
            <a:pPr eaLnBrk="1" hangingPunct="1"/>
            <a:r>
              <a:rPr lang="en-US" sz="6600" b="1" dirty="0" smtClean="0"/>
              <a:t>The </a:t>
            </a:r>
            <a:r>
              <a:rPr lang="en-US" sz="6600" b="1" dirty="0" err="1" smtClean="0"/>
              <a:t>Pulverizer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371600"/>
            <a:ext cx="49530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600" dirty="0" smtClean="0">
                <a:solidFill>
                  <a:srgbClr val="0000FF"/>
                </a:solidFill>
              </a:rPr>
              <a:t>·a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 smtClean="0"/>
              <a:t>·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/>
              <a:t> 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</a:t>
            </a:r>
            <a:r>
              <a:rPr lang="en-US" sz="3200" dirty="0" smtClean="0"/>
              <a:t>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</a:t>
            </a:r>
            <a:r>
              <a:rPr lang="en-US" sz="3200" dirty="0" smtClean="0">
                <a:solidFill>
                  <a:srgbClr val="FF00FF"/>
                </a:solidFill>
              </a:rPr>
              <a:t>6</a:t>
            </a:r>
            <a:r>
              <a:rPr lang="en-US" sz="3200" dirty="0"/>
              <a:t>·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57800" y="4495800"/>
            <a:ext cx="3124200" cy="8382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1219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371600"/>
            <a:ext cx="49530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600" dirty="0" smtClean="0">
                <a:solidFill>
                  <a:srgbClr val="0000FF"/>
                </a:solidFill>
              </a:rPr>
              <a:t>·a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 smtClean="0"/>
              <a:t>·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</a:t>
            </a:r>
            <a:r>
              <a:rPr lang="en-US" sz="3200" dirty="0" smtClean="0">
                <a:solidFill>
                  <a:srgbClr val="FF00FF"/>
                </a:solidFill>
              </a:rPr>
              <a:t>6</a:t>
            </a:r>
            <a:r>
              <a:rPr lang="en-US" sz="3200" dirty="0"/>
              <a:t>·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57800" y="4495800"/>
            <a:ext cx="3124200" cy="8382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7425" y="555367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631359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FF"/>
                </a:solidFill>
              </a:rPr>
              <a:t> 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1456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754874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4400" dirty="0">
                <a:solidFill>
                  <a:srgbClr val="FF00FF"/>
                </a:solidFill>
              </a:rPr>
              <a:t>6</a:t>
            </a:r>
            <a:r>
              <a:rPr lang="en-US" sz="4400" dirty="0"/>
              <a:t>·899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8000"/>
                </a:solidFill>
              </a:rPr>
              <a:t>+493k)</a:t>
            </a:r>
            <a:r>
              <a:rPr lang="en-US" sz="4400" dirty="0"/>
              <a:t>·899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8000"/>
                </a:solidFill>
              </a:rPr>
              <a:t>-</a:t>
            </a:r>
            <a:r>
              <a:rPr lang="en-US" sz="4400" dirty="0">
                <a:solidFill>
                  <a:srgbClr val="008000"/>
                </a:solidFill>
              </a:rPr>
              <a:t>899k)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8000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</a:t>
            </a:r>
            <a:r>
              <a:rPr lang="en-US" sz="5400" dirty="0" smtClean="0">
                <a:solidFill>
                  <a:srgbClr val="FF00FF"/>
                </a:solidFill>
              </a:rPr>
              <a:t>487</a:t>
            </a:r>
            <a:r>
              <a:rPr lang="en-US" sz="5400" dirty="0"/>
              <a:t>·899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1722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b="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257800"/>
          </a:xfrm>
        </p:spPr>
        <p:txBody>
          <a:bodyPr/>
          <a:lstStyle/>
          <a:p>
            <a:r>
              <a:rPr lang="en-US" sz="4800" dirty="0" smtClean="0"/>
              <a:t>Same number of transitions as</a:t>
            </a:r>
          </a:p>
          <a:p>
            <a:r>
              <a:rPr lang="en-US" sz="4800" dirty="0" smtClean="0"/>
              <a:t>Euclid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36365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257800"/>
          </a:xfrm>
        </p:spPr>
        <p:txBody>
          <a:bodyPr/>
          <a:lstStyle/>
          <a:p>
            <a:r>
              <a:rPr lang="en-US" sz="4800" dirty="0" smtClean="0"/>
              <a:t>Same number of transitions as</a:t>
            </a:r>
          </a:p>
          <a:p>
            <a:r>
              <a:rPr lang="en-US" sz="4800" dirty="0" smtClean="0"/>
              <a:t>Euclid, a few more adds/</a:t>
            </a:r>
            <a:r>
              <a:rPr lang="en-US" sz="4800" dirty="0" err="1" smtClean="0"/>
              <a:t>mults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per transition.</a:t>
            </a:r>
          </a:p>
          <a:p>
            <a:r>
              <a:rPr lang="en-US" sz="5400" dirty="0" smtClean="0"/>
              <a:t>So halts after at most</a:t>
            </a:r>
          </a:p>
          <a:p>
            <a:r>
              <a:rPr lang="en-US" sz="5400" dirty="0" smtClean="0"/>
              <a:t>                     operations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56403"/>
              </p:ext>
            </p:extLst>
          </p:nvPr>
        </p:nvGraphicFramePr>
        <p:xfrm>
          <a:off x="1476375" y="4278312"/>
          <a:ext cx="276225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508000" imgH="292100" progId="Equation.DSMT4">
                  <p:embed/>
                </p:oleObj>
              </mc:Choice>
              <mc:Fallback>
                <p:oleObj name="Equation" r:id="rId3" imgW="508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4278312"/>
                        <a:ext cx="2762250" cy="158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9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15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21653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62600" y="4419600"/>
            <a:ext cx="3276600" cy="9906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21653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7425" y="555367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0937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FF"/>
                </a:solidFill>
              </a:rPr>
              <a:t> 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62600" y="4419600"/>
            <a:ext cx="3276600" cy="9906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8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112758747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/>
          <a:lstStyle/>
          <a:p>
            <a:r>
              <a:rPr lang="en-US" sz="4400" dirty="0" smtClean="0"/>
              <a:t>Define </a:t>
            </a:r>
            <a:r>
              <a:rPr lang="en-US" sz="4400" dirty="0" err="1" smtClean="0"/>
              <a:t>Pulverizer</a:t>
            </a:r>
            <a:r>
              <a:rPr lang="en-US" sz="4400" dirty="0" smtClean="0"/>
              <a:t> state machine </a:t>
            </a:r>
          </a:p>
          <a:p>
            <a:r>
              <a:rPr lang="en-US" sz="4400" dirty="0" smtClean="0"/>
              <a:t>like GCD state machine. </a:t>
            </a:r>
          </a:p>
          <a:p>
            <a:r>
              <a:rPr lang="en-US" sz="4400" dirty="0" smtClean="0"/>
              <a:t>Same number of transitions, so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halts after proportional to</a:t>
            </a:r>
          </a:p>
          <a:p>
            <a:r>
              <a:rPr lang="en-US" sz="5400" dirty="0" smtClean="0"/>
              <a:t>                     operations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99807"/>
              </p:ext>
            </p:extLst>
          </p:nvPr>
        </p:nvGraphicFramePr>
        <p:xfrm>
          <a:off x="1752600" y="4114800"/>
          <a:ext cx="2209800" cy="158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406400" imgH="292100" progId="Equation.DSMT4">
                  <p:embed/>
                </p:oleObj>
              </mc:Choice>
              <mc:Fallback>
                <p:oleObj name="Equation" r:id="rId3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114800"/>
                        <a:ext cx="2209800" cy="158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7513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76400" y="47244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gcd</a:t>
            </a:r>
            <a:r>
              <a:rPr lang="en-US" sz="5400" dirty="0" smtClean="0">
                <a:solidFill>
                  <a:schemeClr val="tx1"/>
                </a:solidFill>
              </a:rPr>
              <a:t>(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tx1"/>
                </a:solidFill>
              </a:rPr>
              <a:t>,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tx1"/>
                </a:solidFill>
              </a:rPr>
              <a:t>) =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90685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68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6324600" cy="1143000"/>
          </a:xfrm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gcd</a:t>
            </a:r>
            <a:r>
              <a:rPr lang="en-US" sz="5400" dirty="0" smtClean="0">
                <a:solidFill>
                  <a:schemeClr val="tx1"/>
                </a:solidFill>
              </a:rPr>
              <a:t>(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tx1"/>
                </a:solidFill>
              </a:rPr>
              <a:t>,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tx1"/>
                </a:solidFill>
              </a:rPr>
              <a:t>) =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4800" dirty="0" smtClean="0">
                <a:solidFill>
                  <a:srgbClr val="660066"/>
                </a:solidFill>
              </a:rPr>
              <a:t>Method</a:t>
            </a:r>
            <a:r>
              <a:rPr lang="en-US" sz="5400" dirty="0" smtClean="0"/>
              <a:t>: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endParaRPr lang="en-US" sz="5400" dirty="0" smtClean="0">
              <a:solidFill>
                <a:srgbClr val="FF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  <a:endParaRPr lang="en-US" sz="5400" dirty="0" smtClean="0"/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endParaRPr lang="en-US" sz="5400" dirty="0" smtClean="0">
              <a:solidFill>
                <a:srgbClr val="FF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</a:p>
          <a:p>
            <a:pPr algn="ctr"/>
            <a:r>
              <a:rPr lang="en-US" sz="5400" dirty="0" smtClean="0">
                <a:solidFill>
                  <a:srgbClr val="008000"/>
                </a:solidFill>
              </a:rPr>
              <a:t>		to </a:t>
            </a:r>
            <a:r>
              <a:rPr lang="en-US" sz="5400" dirty="0">
                <a:solidFill>
                  <a:srgbClr val="008000"/>
                </a:solidFill>
              </a:rPr>
              <a:t>start: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</a:t>
            </a:r>
            <a:r>
              <a:rPr lang="en-US" sz="6600" dirty="0" smtClean="0">
                <a:solidFill>
                  <a:srgbClr val="0000FF"/>
                </a:solidFill>
              </a:rPr>
              <a:t>x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a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>
                <a:solidFill>
                  <a:srgbClr val="FF00FF"/>
                </a:solidFill>
              </a:rPr>
              <a:t>1</a:t>
            </a:r>
            <a:r>
              <a:rPr lang="en-US" sz="6600" dirty="0">
                <a:solidFill>
                  <a:srgbClr val="0000FF"/>
                </a:solidFill>
              </a:rPr>
              <a:t>a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smtClean="0">
                <a:solidFill>
                  <a:srgbClr val="FF00FF"/>
                </a:solidFill>
              </a:rPr>
              <a:t>0</a:t>
            </a:r>
            <a:r>
              <a:rPr lang="en-US" sz="6600" dirty="0" smtClean="0">
                <a:solidFill>
                  <a:srgbClr val="0000FF"/>
                </a:solidFill>
              </a:rPr>
              <a:t>b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613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endParaRPr lang="en-US" sz="5400" dirty="0" smtClean="0">
              <a:solidFill>
                <a:srgbClr val="00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</a:p>
          <a:p>
            <a:pPr algn="ctr"/>
            <a:r>
              <a:rPr lang="en-US" sz="5400" dirty="0" smtClean="0">
                <a:solidFill>
                  <a:srgbClr val="008000"/>
                </a:solidFill>
              </a:rPr>
              <a:t>		to </a:t>
            </a:r>
            <a:r>
              <a:rPr lang="en-US" sz="5400" dirty="0">
                <a:solidFill>
                  <a:srgbClr val="008000"/>
                </a:solidFill>
              </a:rPr>
              <a:t>start: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</a:t>
            </a:r>
            <a:r>
              <a:rPr lang="en-US" sz="6600" dirty="0" smtClean="0">
                <a:solidFill>
                  <a:srgbClr val="0000FF"/>
                </a:solidFill>
              </a:rPr>
              <a:t>y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b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>
                <a:solidFill>
                  <a:srgbClr val="FF00FF"/>
                </a:solidFill>
              </a:rPr>
              <a:t>0</a:t>
            </a:r>
            <a:r>
              <a:rPr lang="en-US" sz="6600" dirty="0" smtClean="0">
                <a:solidFill>
                  <a:srgbClr val="0000FF"/>
                </a:solidFill>
              </a:rPr>
              <a:t>a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smtClean="0">
                <a:solidFill>
                  <a:srgbClr val="FF00FF"/>
                </a:solidFill>
              </a:rPr>
              <a:t>1</a:t>
            </a:r>
            <a:r>
              <a:rPr lang="en-US" sz="6600" dirty="0" smtClean="0">
                <a:solidFill>
                  <a:srgbClr val="0000FF"/>
                </a:solidFill>
              </a:rPr>
              <a:t>b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144629" cy="110799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x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FF00FF"/>
                </a:solidFill>
              </a:rPr>
              <a:t>e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err="1" smtClean="0">
                <a:solidFill>
                  <a:srgbClr val="FF00FF"/>
                </a:solidFill>
              </a:rPr>
              <a:t>f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6600" dirty="0" smtClean="0"/>
              <a:t>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5758" y="2209800"/>
            <a:ext cx="7827242" cy="332398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y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rem(</a:t>
            </a:r>
            <a:r>
              <a:rPr lang="en-US" sz="6600" dirty="0" err="1" smtClean="0">
                <a:solidFill>
                  <a:srgbClr val="0000FF"/>
                </a:solidFill>
              </a:rPr>
              <a:t>x,y</a:t>
            </a:r>
            <a:r>
              <a:rPr lang="en-US" sz="6600" dirty="0" smtClean="0">
                <a:solidFill>
                  <a:srgbClr val="0000FF"/>
                </a:solidFill>
              </a:rPr>
              <a:t>)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6600" dirty="0">
              <a:solidFill>
                <a:srgbClr val="0000FF"/>
              </a:solidFill>
            </a:endParaRPr>
          </a:p>
          <a:p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</a:rPr>
              <a:t>x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7200" dirty="0" err="1" smtClean="0">
                <a:solidFill>
                  <a:srgbClr val="0000FF"/>
                </a:solidFill>
              </a:rPr>
              <a:t>qy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r>
              <a:rPr lang="en-US" sz="7200" dirty="0" err="1">
                <a:solidFill>
                  <a:srgbClr val="FF00FF"/>
                </a:solidFill>
              </a:rPr>
              <a:t>c</a:t>
            </a:r>
            <a:r>
              <a:rPr lang="en-US" sz="7200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72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7200" dirty="0" err="1" smtClean="0">
                <a:solidFill>
                  <a:srgbClr val="FF00FF"/>
                </a:solidFill>
              </a:rPr>
              <a:t>d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q(</a:t>
            </a:r>
            <a:r>
              <a:rPr lang="en-US" sz="7200" dirty="0" err="1" smtClean="0">
                <a:solidFill>
                  <a:srgbClr val="FF00FF"/>
                </a:solidFill>
              </a:rPr>
              <a:t>e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72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7200" dirty="0" err="1" smtClean="0">
                <a:solidFill>
                  <a:srgbClr val="FF00FF"/>
                </a:solidFill>
              </a:rPr>
              <a:t>f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6600" dirty="0" smtClean="0">
                <a:solidFill>
                  <a:srgbClr val="0000FF"/>
                </a:solidFill>
              </a:rPr>
              <a:t>      </a:t>
            </a:r>
            <a:r>
              <a:rPr lang="en-US" sz="6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7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144629" cy="110799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x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FF00FF"/>
                </a:solidFill>
              </a:rPr>
              <a:t>e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err="1" smtClean="0">
                <a:solidFill>
                  <a:srgbClr val="FF00FF"/>
                </a:solidFill>
              </a:rPr>
              <a:t>f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6600" dirty="0" smtClean="0"/>
              <a:t>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5758" y="2209800"/>
            <a:ext cx="7925338" cy="344709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y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rem(</a:t>
            </a:r>
            <a:r>
              <a:rPr lang="en-US" sz="6600" dirty="0" err="1" smtClean="0">
                <a:solidFill>
                  <a:srgbClr val="0000FF"/>
                </a:solidFill>
              </a:rPr>
              <a:t>x,y</a:t>
            </a:r>
            <a:r>
              <a:rPr lang="en-US" sz="6600" dirty="0" smtClean="0">
                <a:solidFill>
                  <a:srgbClr val="0000FF"/>
                </a:solidFill>
              </a:rPr>
              <a:t>)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6600" dirty="0">
              <a:solidFill>
                <a:srgbClr val="0000FF"/>
              </a:solidFill>
            </a:endParaRPr>
          </a:p>
          <a:p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</a:rPr>
              <a:t>x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7200" dirty="0" err="1" smtClean="0">
                <a:solidFill>
                  <a:srgbClr val="0000FF"/>
                </a:solidFill>
              </a:rPr>
              <a:t>qy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r>
              <a:rPr lang="en-US" sz="8000" dirty="0">
                <a:solidFill>
                  <a:srgbClr val="FF00FF"/>
                </a:solidFill>
              </a:rPr>
              <a:t>(c</a:t>
            </a:r>
            <a:r>
              <a:rPr lang="en-US" sz="80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8000" dirty="0" err="1">
                <a:solidFill>
                  <a:srgbClr val="FF00FF"/>
                </a:solidFill>
              </a:rPr>
              <a:t>qe</a:t>
            </a:r>
            <a:r>
              <a:rPr lang="en-US" sz="8000" dirty="0">
                <a:solidFill>
                  <a:srgbClr val="FF00FF"/>
                </a:solidFill>
              </a:rPr>
              <a:t>)</a:t>
            </a:r>
            <a:r>
              <a:rPr lang="en-US" sz="8000" dirty="0">
                <a:solidFill>
                  <a:srgbClr val="CCCCFF">
                    <a:lumMod val="50000"/>
                  </a:srgbClr>
                </a:solidFill>
              </a:rPr>
              <a:t>a</a:t>
            </a:r>
            <a:r>
              <a:rPr lang="en-US" sz="8000" b="1" dirty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8000" dirty="0">
                <a:solidFill>
                  <a:srgbClr val="FF00FF"/>
                </a:solidFill>
              </a:rPr>
              <a:t>(d</a:t>
            </a:r>
            <a:r>
              <a:rPr lang="en-US" sz="80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8000" dirty="0" err="1">
                <a:solidFill>
                  <a:srgbClr val="FF00FF"/>
                </a:solidFill>
              </a:rPr>
              <a:t>qf</a:t>
            </a:r>
            <a:r>
              <a:rPr lang="en-US" sz="8000" dirty="0">
                <a:solidFill>
                  <a:srgbClr val="FF00FF"/>
                </a:solidFill>
              </a:rPr>
              <a:t>)</a:t>
            </a:r>
            <a:r>
              <a:rPr lang="en-US" sz="8000" dirty="0">
                <a:solidFill>
                  <a:srgbClr val="CCCCFF">
                    <a:lumMod val="50000"/>
                  </a:srgbClr>
                </a:solidFill>
              </a:rPr>
              <a:t>b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6600" dirty="0" smtClean="0">
                <a:solidFill>
                  <a:srgbClr val="0000FF"/>
                </a:solidFill>
              </a:rPr>
              <a:t>      </a:t>
            </a:r>
            <a:r>
              <a:rPr lang="en-US" sz="6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6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9769</TotalTime>
  <Words>1548</Words>
  <Application>Microsoft Macintosh PowerPoint</Application>
  <PresentationFormat>On-screen Show (4:3)</PresentationFormat>
  <Paragraphs>265</Paragraphs>
  <Slides>25</Slides>
  <Notes>22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GCD is a linear combination</vt:lpstr>
      <vt:lpstr>GCD is a linear combination</vt:lpstr>
      <vt:lpstr>gcd(a,b) = sa+tb</vt:lpstr>
      <vt:lpstr>Extending Euclid</vt:lpstr>
      <vt:lpstr>Extending Euclid</vt:lpstr>
      <vt:lpstr>Extending Euclid</vt:lpstr>
      <vt:lpstr>Extending Euclid</vt:lpstr>
      <vt:lpstr>Extending Euclid</vt:lpstr>
      <vt:lpstr>Finding s and t</vt:lpstr>
      <vt:lpstr>Finding s and t</vt:lpstr>
      <vt:lpstr>Finding s&gt;0 and t</vt:lpstr>
      <vt:lpstr>Pulverizer is efficient</vt:lpstr>
      <vt:lpstr>Pulverizer is efficient</vt:lpstr>
      <vt:lpstr>Finding s and t</vt:lpstr>
      <vt:lpstr>Finding s and t</vt:lpstr>
      <vt:lpstr>Finding s and t</vt:lpstr>
      <vt:lpstr>Pulverizer is efficient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Finding s and t</vt:lpstr>
      <vt:lpstr>Finding s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1398</cp:revision>
  <cp:lastPrinted>2015-03-04T15:21:39Z</cp:lastPrinted>
  <dcterms:created xsi:type="dcterms:W3CDTF">2011-03-02T16:56:28Z</dcterms:created>
  <dcterms:modified xsi:type="dcterms:W3CDTF">2015-03-05T15:15:04Z</dcterms:modified>
</cp:coreProperties>
</file>