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990" r:id="rId2"/>
    <p:sldId id="1045" r:id="rId3"/>
    <p:sldId id="1046" r:id="rId4"/>
    <p:sldId id="776" r:id="rId5"/>
    <p:sldId id="777" r:id="rId6"/>
    <p:sldId id="1041" r:id="rId7"/>
    <p:sldId id="1043" r:id="rId8"/>
    <p:sldId id="1023" r:id="rId9"/>
    <p:sldId id="1044" r:id="rId10"/>
    <p:sldId id="1016" r:id="rId11"/>
    <p:sldId id="1017" r:id="rId12"/>
    <p:sldId id="1018" r:id="rId13"/>
    <p:sldId id="1019" r:id="rId14"/>
    <p:sldId id="1020" r:id="rId15"/>
    <p:sldId id="1021" r:id="rId16"/>
    <p:sldId id="1022" r:id="rId17"/>
    <p:sldId id="1025" r:id="rId18"/>
    <p:sldId id="986" r:id="rId19"/>
    <p:sldId id="1050" r:id="rId20"/>
    <p:sldId id="778" r:id="rId21"/>
    <p:sldId id="1047" r:id="rId22"/>
    <p:sldId id="1049" r:id="rId23"/>
    <p:sldId id="1048" r:id="rId24"/>
  </p:sldIdLst>
  <p:sldSz cx="9144000" cy="6858000" type="screen4x3"/>
  <p:notesSz cx="9601200" cy="7315200"/>
  <p:custDataLst>
    <p:tags r:id="rId2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0" d="100"/>
          <a:sy n="140" d="100"/>
        </p:scale>
        <p:origin x="-112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EA9EB-D3B9-4802-9892-C3B6FC0480D9}" type="slidenum">
              <a:rPr lang="en-US" smtClean="0">
                <a:latin typeface="Times New Roman" pitchFamily="8" charset="0"/>
              </a:rPr>
              <a:pPr/>
              <a:t>10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F5844E-D5E4-47F6-A744-2E5515C4691E}" type="slidenum">
              <a:rPr lang="en-US" smtClean="0">
                <a:latin typeface="Times New Roman" pitchFamily="8" charset="0"/>
              </a:rPr>
              <a:pPr/>
              <a:t>11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160FD0-3CB3-4072-8590-973BED21D9B2}" type="slidenum">
              <a:rPr lang="en-US" smtClean="0">
                <a:latin typeface="Times New Roman" pitchFamily="8" charset="0"/>
              </a:rPr>
              <a:pPr/>
              <a:t>12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D3D99-8B0B-4A36-9C72-2E65870BA642}" type="slidenum">
              <a:rPr lang="en-US" smtClean="0">
                <a:latin typeface="Times New Roman" pitchFamily="8" charset="0"/>
              </a:rPr>
              <a:pPr/>
              <a:t>13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14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67FB8-5A9A-430A-B836-FCCB710DCDB2}" type="slidenum">
              <a:rPr lang="en-US" smtClean="0">
                <a:latin typeface="Times New Roman" pitchFamily="8" charset="0"/>
              </a:rPr>
              <a:pPr/>
              <a:t>15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1173D-3A31-4B06-B60A-FCCBE2C82AC9}" type="slidenum">
              <a:rPr lang="en-US" smtClean="0">
                <a:latin typeface="Times New Roman" pitchFamily="8" charset="0"/>
              </a:rPr>
              <a:pPr/>
              <a:t>17</a:t>
            </a:fld>
            <a:endParaRPr lang="en-US" smtClean="0">
              <a:latin typeface="Times New Roman" pitchFamily="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19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20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21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22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5B48D-612D-413F-95AF-D6651EB2E19B}" type="slidenum">
              <a:rPr lang="zh-CN" altLang="en-US" smtClean="0">
                <a:latin typeface="Times New Roman" pitchFamily="8" charset="0"/>
              </a:rPr>
              <a:pPr/>
              <a:t>23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3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6D4B5C-EB4D-4066-86E8-454D9D26200A}" type="slidenum">
              <a:rPr lang="zh-CN" altLang="en-US" smtClean="0">
                <a:latin typeface="Times New Roman" pitchFamily="8" charset="0"/>
              </a:rPr>
              <a:pPr/>
              <a:t>4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5FEB13-A173-478C-BF44-EE7B23503F6B}" type="slidenum">
              <a:rPr lang="zh-CN" altLang="en-US" smtClean="0">
                <a:latin typeface="Times New Roman" pitchFamily="8" charset="0"/>
              </a:rPr>
              <a:pPr/>
              <a:t>5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6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7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8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D71AAD-DA34-46EF-AAAF-B4C0B8BDC4E7}" type="slidenum">
              <a:rPr lang="zh-CN" altLang="en-US" smtClean="0">
                <a:latin typeface="Times New Roman" pitchFamily="8" charset="0"/>
              </a:rPr>
              <a:pPr/>
              <a:t>9</a:t>
            </a:fld>
            <a:endParaRPr lang="en-US" altLang="zh-CN" smtClean="0">
              <a:latin typeface="Times New Roman" pitchFamily="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4975" y="549275"/>
            <a:ext cx="3657600" cy="274320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8,</a:t>
            </a:r>
            <a:r>
              <a:rPr lang="en-US" sz="1200" dirty="0" smtClean="0">
                <a:latin typeface="Comic Sans MS" pitchFamily="66" charset="0"/>
              </a:rPr>
              <a:t> 2013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38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Trees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tree-def.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E12B553-8430-41AF-8C37-62B9B08D632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2043113"/>
            <a:ext cx="8169275" cy="2838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/>
              <a:t>An edge is a </a:t>
            </a:r>
            <a:r>
              <a:rPr lang="en-US" sz="4800" dirty="0" smtClean="0">
                <a:solidFill>
                  <a:srgbClr val="0033CC"/>
                </a:solidFill>
              </a:rPr>
              <a:t>cut edge</a:t>
            </a:r>
            <a:r>
              <a:rPr lang="en-US" sz="4800" dirty="0" smtClean="0"/>
              <a:t> if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removing it from the graph </a:t>
            </a:r>
          </a:p>
          <a:p>
            <a:pPr eaLnBrk="1" hangingPunct="1">
              <a:buFontTx/>
              <a:buNone/>
            </a:pPr>
            <a:r>
              <a:rPr lang="en-US" sz="4800" dirty="0" smtClean="0"/>
              <a:t>disconnects two vertices.</a:t>
            </a:r>
            <a:endParaRPr lang="en-US" sz="40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8464" y="0"/>
            <a:ext cx="3664772" cy="1129553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Cut Edges</a:t>
            </a:r>
          </a:p>
        </p:txBody>
      </p:sp>
    </p:spTree>
    <p:extLst>
      <p:ext uri="{BB962C8B-B14F-4D97-AF65-F5344CB8AC3E}">
        <p14:creationId xmlns:p14="http://schemas.microsoft.com/office/powerpoint/2010/main" val="1698249026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86690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2835275" y="2176463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3941763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28352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4632325" y="2597150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079875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5505450" y="13716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5503863" y="32829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6977063" y="259715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0" name="AutoShape 13"/>
          <p:cNvCxnSpPr>
            <a:cxnSpLocks noChangeShapeType="1"/>
            <a:stCxn id="17411" idx="5"/>
            <a:endCxn id="17412" idx="1"/>
          </p:cNvCxnSpPr>
          <p:nvPr/>
        </p:nvCxnSpPr>
        <p:spPr bwMode="auto">
          <a:xfrm>
            <a:off x="2103438" y="1608138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1" name="AutoShape 14"/>
          <p:cNvCxnSpPr>
            <a:cxnSpLocks noChangeShapeType="1"/>
            <a:stCxn id="17412" idx="7"/>
            <a:endCxn id="17413" idx="3"/>
          </p:cNvCxnSpPr>
          <p:nvPr/>
        </p:nvCxnSpPr>
        <p:spPr bwMode="auto">
          <a:xfrm flipV="1">
            <a:off x="3071813" y="1608138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2" name="AutoShape 15"/>
          <p:cNvCxnSpPr>
            <a:cxnSpLocks noChangeShapeType="1"/>
            <a:stCxn id="17413" idx="2"/>
            <a:endCxn id="17411" idx="6"/>
          </p:cNvCxnSpPr>
          <p:nvPr/>
        </p:nvCxnSpPr>
        <p:spPr bwMode="auto">
          <a:xfrm flipH="1">
            <a:off x="2143125" y="1509713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3" name="AutoShape 16"/>
          <p:cNvCxnSpPr>
            <a:cxnSpLocks noChangeShapeType="1"/>
            <a:stCxn id="17412" idx="4"/>
            <a:endCxn id="17414" idx="0"/>
          </p:cNvCxnSpPr>
          <p:nvPr/>
        </p:nvCxnSpPr>
        <p:spPr bwMode="auto">
          <a:xfrm>
            <a:off x="2973388" y="2452688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4" name="AutoShape 17"/>
          <p:cNvCxnSpPr>
            <a:cxnSpLocks noChangeShapeType="1"/>
            <a:stCxn id="17414" idx="6"/>
            <a:endCxn id="17416" idx="2"/>
          </p:cNvCxnSpPr>
          <p:nvPr/>
        </p:nvCxnSpPr>
        <p:spPr bwMode="auto">
          <a:xfrm>
            <a:off x="3111500" y="3421063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5" name="AutoShape 18"/>
          <p:cNvCxnSpPr>
            <a:cxnSpLocks noChangeShapeType="1"/>
            <a:stCxn id="17416" idx="7"/>
            <a:endCxn id="17415" idx="4"/>
          </p:cNvCxnSpPr>
          <p:nvPr/>
        </p:nvCxnSpPr>
        <p:spPr bwMode="auto">
          <a:xfrm flipV="1">
            <a:off x="4316413" y="2873375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6" name="AutoShape 19"/>
          <p:cNvCxnSpPr>
            <a:cxnSpLocks noChangeShapeType="1"/>
            <a:stCxn id="17419" idx="3"/>
            <a:endCxn id="17418" idx="7"/>
          </p:cNvCxnSpPr>
          <p:nvPr/>
        </p:nvCxnSpPr>
        <p:spPr bwMode="auto">
          <a:xfrm flipH="1">
            <a:off x="5740400" y="2833688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7" name="AutoShape 20"/>
          <p:cNvCxnSpPr>
            <a:cxnSpLocks noChangeShapeType="1"/>
            <a:stCxn id="17417" idx="5"/>
            <a:endCxn id="17419" idx="1"/>
          </p:cNvCxnSpPr>
          <p:nvPr/>
        </p:nvCxnSpPr>
        <p:spPr bwMode="auto">
          <a:xfrm>
            <a:off x="5741988" y="1608138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8" name="AutoShape 21"/>
          <p:cNvCxnSpPr>
            <a:cxnSpLocks noChangeShapeType="1"/>
            <a:stCxn id="17417" idx="4"/>
            <a:endCxn id="17418" idx="0"/>
          </p:cNvCxnSpPr>
          <p:nvPr/>
        </p:nvCxnSpPr>
        <p:spPr bwMode="auto">
          <a:xfrm flipH="1">
            <a:off x="5641975" y="1647825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29" name="AutoShape 22"/>
          <p:cNvCxnSpPr>
            <a:cxnSpLocks noChangeShapeType="1"/>
            <a:stCxn id="17415" idx="6"/>
            <a:endCxn id="17419" idx="2"/>
          </p:cNvCxnSpPr>
          <p:nvPr/>
        </p:nvCxnSpPr>
        <p:spPr bwMode="auto">
          <a:xfrm>
            <a:off x="4910138" y="2735263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7430" name="AutoShape 24"/>
          <p:cNvCxnSpPr>
            <a:cxnSpLocks noChangeShapeType="1"/>
            <a:stCxn id="17413" idx="5"/>
            <a:endCxn id="17415" idx="1"/>
          </p:cNvCxnSpPr>
          <p:nvPr/>
        </p:nvCxnSpPr>
        <p:spPr bwMode="auto">
          <a:xfrm>
            <a:off x="4178300" y="1608138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43E12C49-E36A-496C-9DCA-6E960B9FC4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30AA4ED5-3637-4159-852B-97E3E69D371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45" name="AutoShape 13"/>
          <p:cNvCxnSpPr>
            <a:cxnSpLocks noChangeShapeType="1"/>
            <a:stCxn id="18436" idx="5"/>
            <a:endCxn id="18437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6" name="AutoShape 14"/>
          <p:cNvCxnSpPr>
            <a:cxnSpLocks noChangeShapeType="1"/>
            <a:stCxn id="18437" idx="7"/>
            <a:endCxn id="18438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7" name="AutoShape 15"/>
          <p:cNvCxnSpPr>
            <a:cxnSpLocks noChangeShapeType="1"/>
            <a:stCxn id="18438" idx="2"/>
            <a:endCxn id="18436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8" name="AutoShape 16"/>
          <p:cNvCxnSpPr>
            <a:cxnSpLocks noChangeShapeType="1"/>
            <a:stCxn id="18437" idx="4"/>
            <a:endCxn id="18439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49" name="AutoShape 17"/>
          <p:cNvCxnSpPr>
            <a:cxnSpLocks noChangeShapeType="1"/>
            <a:stCxn id="18439" idx="6"/>
            <a:endCxn id="18441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0" name="AutoShape 18"/>
          <p:cNvCxnSpPr>
            <a:cxnSpLocks noChangeShapeType="1"/>
            <a:stCxn id="18441" idx="7"/>
            <a:endCxn id="18440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1" name="AutoShape 19"/>
          <p:cNvCxnSpPr>
            <a:cxnSpLocks noChangeShapeType="1"/>
            <a:stCxn id="18444" idx="3"/>
            <a:endCxn id="18443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2" name="AutoShape 20"/>
          <p:cNvCxnSpPr>
            <a:cxnSpLocks noChangeShapeType="1"/>
            <a:stCxn id="18442" idx="5"/>
            <a:endCxn id="18444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3" name="AutoShape 21"/>
          <p:cNvCxnSpPr>
            <a:cxnSpLocks noChangeShapeType="1"/>
            <a:stCxn id="18442" idx="4"/>
            <a:endCxn id="18443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8454" name="AutoShape 22"/>
          <p:cNvCxnSpPr>
            <a:cxnSpLocks noChangeShapeType="1"/>
            <a:stCxn id="18440" idx="6"/>
            <a:endCxn id="18444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44450">
            <a:solidFill>
              <a:srgbClr val="008000"/>
            </a:solidFill>
            <a:round/>
            <a:headEnd/>
            <a:tailEnd type="none" w="lg" len="lg"/>
          </a:ln>
        </p:spPr>
      </p:cxn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711825" y="2143515"/>
            <a:ext cx="442774" cy="646331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endParaRPr lang="en-US" sz="3600" b="1" dirty="0">
              <a:solidFill>
                <a:srgbClr val="008000"/>
              </a:solidFill>
              <a:latin typeface="Comic Sans MS" pitchFamily="8" charset="0"/>
            </a:endParaRPr>
          </a:p>
        </p:txBody>
      </p:sp>
      <p:cxnSp>
        <p:nvCxnSpPr>
          <p:cNvPr id="18456" name="AutoShape 24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8457" name="Text Box 26"/>
          <p:cNvSpPr txBox="1">
            <a:spLocks noChangeArrowheads="1"/>
          </p:cNvSpPr>
          <p:nvPr/>
        </p:nvSpPr>
        <p:spPr bwMode="auto">
          <a:xfrm>
            <a:off x="1406525" y="4148138"/>
            <a:ext cx="6423025" cy="11890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7200" dirty="0" smtClean="0"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 a cut edge</a:t>
            </a:r>
          </a:p>
        </p:txBody>
      </p:sp>
    </p:spTree>
    <p:extLst>
      <p:ext uri="{BB962C8B-B14F-4D97-AF65-F5344CB8AC3E}">
        <p14:creationId xmlns:p14="http://schemas.microsoft.com/office/powerpoint/2010/main" val="215664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</a:t>
            </a:r>
          </a:p>
        </p:txBody>
      </p:sp>
      <p:sp>
        <p:nvSpPr>
          <p:cNvPr id="19459" name="Oval 3"/>
          <p:cNvSpPr>
            <a:spLocks noChangeArrowheads="1"/>
          </p:cNvSpPr>
          <p:nvPr/>
        </p:nvSpPr>
        <p:spPr bwMode="auto">
          <a:xfrm>
            <a:off x="186690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2835275" y="2184400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3941763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28352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632325" y="2605088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4079875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5505450" y="13795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503863" y="32908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6977063" y="260508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468" name="AutoShape 12"/>
          <p:cNvCxnSpPr>
            <a:cxnSpLocks noChangeShapeType="1"/>
            <a:stCxn id="19459" idx="5"/>
            <a:endCxn id="19460" idx="1"/>
          </p:cNvCxnSpPr>
          <p:nvPr/>
        </p:nvCxnSpPr>
        <p:spPr bwMode="auto">
          <a:xfrm>
            <a:off x="2103438" y="1616075"/>
            <a:ext cx="771525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69" name="AutoShape 13"/>
          <p:cNvCxnSpPr>
            <a:cxnSpLocks noChangeShapeType="1"/>
            <a:stCxn id="19460" idx="7"/>
            <a:endCxn id="19461" idx="3"/>
          </p:cNvCxnSpPr>
          <p:nvPr/>
        </p:nvCxnSpPr>
        <p:spPr bwMode="auto">
          <a:xfrm flipV="1">
            <a:off x="3071813" y="1616075"/>
            <a:ext cx="909637" cy="6080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0" name="AutoShape 14"/>
          <p:cNvCxnSpPr>
            <a:cxnSpLocks noChangeShapeType="1"/>
            <a:stCxn id="19461" idx="2"/>
            <a:endCxn id="19459" idx="6"/>
          </p:cNvCxnSpPr>
          <p:nvPr/>
        </p:nvCxnSpPr>
        <p:spPr bwMode="auto">
          <a:xfrm flipH="1">
            <a:off x="2143125" y="1517650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1" name="AutoShape 15"/>
          <p:cNvCxnSpPr>
            <a:cxnSpLocks noChangeShapeType="1"/>
            <a:stCxn id="19460" idx="4"/>
            <a:endCxn id="19462" idx="0"/>
          </p:cNvCxnSpPr>
          <p:nvPr/>
        </p:nvCxnSpPr>
        <p:spPr bwMode="auto">
          <a:xfrm>
            <a:off x="2973388" y="2460625"/>
            <a:ext cx="0" cy="830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2" name="AutoShape 16"/>
          <p:cNvCxnSpPr>
            <a:cxnSpLocks noChangeShapeType="1"/>
            <a:stCxn id="19462" idx="6"/>
            <a:endCxn id="19464" idx="2"/>
          </p:cNvCxnSpPr>
          <p:nvPr/>
        </p:nvCxnSpPr>
        <p:spPr bwMode="auto">
          <a:xfrm>
            <a:off x="3111500" y="3429000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3" name="AutoShape 17"/>
          <p:cNvCxnSpPr>
            <a:cxnSpLocks noChangeShapeType="1"/>
            <a:stCxn id="19464" idx="7"/>
            <a:endCxn id="19463" idx="4"/>
          </p:cNvCxnSpPr>
          <p:nvPr/>
        </p:nvCxnSpPr>
        <p:spPr bwMode="auto">
          <a:xfrm flipV="1">
            <a:off x="4316413" y="2881313"/>
            <a:ext cx="455612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4" name="AutoShape 18"/>
          <p:cNvCxnSpPr>
            <a:cxnSpLocks noChangeShapeType="1"/>
            <a:stCxn id="19467" idx="3"/>
            <a:endCxn id="19466" idx="7"/>
          </p:cNvCxnSpPr>
          <p:nvPr/>
        </p:nvCxnSpPr>
        <p:spPr bwMode="auto">
          <a:xfrm flipH="1">
            <a:off x="5740400" y="2841625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5" name="AutoShape 19"/>
          <p:cNvCxnSpPr>
            <a:cxnSpLocks noChangeShapeType="1"/>
            <a:stCxn id="19465" idx="5"/>
            <a:endCxn id="19467" idx="1"/>
          </p:cNvCxnSpPr>
          <p:nvPr/>
        </p:nvCxnSpPr>
        <p:spPr bwMode="auto">
          <a:xfrm>
            <a:off x="5741988" y="1616075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6" name="AutoShape 20"/>
          <p:cNvCxnSpPr>
            <a:cxnSpLocks noChangeShapeType="1"/>
            <a:stCxn id="19465" idx="4"/>
            <a:endCxn id="19466" idx="0"/>
          </p:cNvCxnSpPr>
          <p:nvPr/>
        </p:nvCxnSpPr>
        <p:spPr bwMode="auto">
          <a:xfrm flipH="1">
            <a:off x="5641975" y="1655763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19477" name="AutoShape 23"/>
          <p:cNvCxnSpPr>
            <a:cxnSpLocks noChangeShapeType="1"/>
            <a:stCxn id="19461" idx="5"/>
            <a:endCxn id="19463" idx="1"/>
          </p:cNvCxnSpPr>
          <p:nvPr/>
        </p:nvCxnSpPr>
        <p:spPr bwMode="auto">
          <a:xfrm>
            <a:off x="4178300" y="1616075"/>
            <a:ext cx="495300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1422400" y="3765550"/>
            <a:ext cx="6394450" cy="21050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600" dirty="0">
                <a:latin typeface="Comic Sans MS" pitchFamily="8" charset="0"/>
              </a:rPr>
              <a:t>deleting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8" charset="0"/>
              </a:rPr>
              <a:t>e</a:t>
            </a:r>
            <a:r>
              <a:rPr lang="en-US" sz="6600" dirty="0" smtClean="0">
                <a:latin typeface="Comic Sans MS" pitchFamily="8" charset="0"/>
              </a:rPr>
              <a:t> </a:t>
            </a:r>
            <a:r>
              <a:rPr lang="en-US" sz="6600" dirty="0">
                <a:latin typeface="Comic Sans MS" pitchFamily="8" charset="0"/>
              </a:rPr>
              <a:t>gives</a:t>
            </a:r>
          </a:p>
          <a:p>
            <a:r>
              <a:rPr lang="en-US" sz="6600" dirty="0">
                <a:latin typeface="Comic Sans MS" pitchFamily="8" charset="0"/>
              </a:rPr>
              <a:t>two components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FECC143-FC9A-44A1-9C58-544BB3CDB24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2" name="AutoShape 23"/>
          <p:cNvCxnSpPr>
            <a:cxnSpLocks noChangeShapeType="1"/>
            <a:stCxn id="20485" idx="5"/>
            <a:endCxn id="20487" idx="1"/>
          </p:cNvCxnSpPr>
          <p:nvPr/>
        </p:nvCxnSpPr>
        <p:spPr bwMode="auto">
          <a:xfrm>
            <a:off x="4178300" y="1624013"/>
            <a:ext cx="495300" cy="1028700"/>
          </a:xfrm>
          <a:prstGeom prst="straightConnector1">
            <a:avLst/>
          </a:prstGeom>
          <a:noFill/>
          <a:ln w="31750">
            <a:solidFill>
              <a:schemeClr val="accent2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517525" y="4148138"/>
            <a:ext cx="8051904" cy="120032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7200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r>
              <a:rPr lang="en-US" sz="7200" dirty="0" smtClean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latin typeface="Comic Sans MS" pitchFamily="8" charset="0"/>
              </a:rPr>
              <a:t>is</a:t>
            </a:r>
            <a:r>
              <a:rPr lang="en-US" sz="7200" i="1" dirty="0">
                <a:solidFill>
                  <a:srgbClr val="008000"/>
                </a:solidFill>
                <a:latin typeface="Comic Sans MS" pitchFamily="8" charset="0"/>
              </a:rPr>
              <a:t> </a:t>
            </a:r>
            <a:r>
              <a:rPr lang="en-US" sz="7200" dirty="0">
                <a:solidFill>
                  <a:srgbClr val="930093"/>
                </a:solidFill>
                <a:latin typeface="Comic Sans MS" pitchFamily="8" charset="0"/>
              </a:rPr>
              <a:t>not</a:t>
            </a:r>
            <a:r>
              <a:rPr lang="en-US" sz="7200" dirty="0">
                <a:latin typeface="Comic Sans MS" pitchFamily="8" charset="0"/>
              </a:rPr>
              <a:t> a cut edge</a:t>
            </a:r>
          </a:p>
        </p:txBody>
      </p:sp>
      <p:sp>
        <p:nvSpPr>
          <p:cNvPr id="20504" name="Text Box 25"/>
          <p:cNvSpPr txBox="1">
            <a:spLocks noChangeArrowheads="1"/>
          </p:cNvSpPr>
          <p:nvPr/>
        </p:nvSpPr>
        <p:spPr bwMode="auto">
          <a:xfrm>
            <a:off x="4460875" y="1587500"/>
            <a:ext cx="447158" cy="70788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Comic Sans MS" pitchFamily="8" charset="0"/>
              </a:rPr>
              <a:t>f</a:t>
            </a:r>
            <a:endParaRPr lang="en-US" dirty="0">
              <a:solidFill>
                <a:schemeClr val="accent2"/>
              </a:solidFill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9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Cut Edges</a:t>
            </a: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186690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835275" y="2192338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941763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28352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632325" y="2613025"/>
            <a:ext cx="277813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4079875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5505450" y="138747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503863" y="32988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6977063" y="2613025"/>
            <a:ext cx="276225" cy="276225"/>
          </a:xfrm>
          <a:prstGeom prst="ellipse">
            <a:avLst/>
          </a:prstGeom>
          <a:solidFill>
            <a:srgbClr val="0066FF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2" name="AutoShape 12"/>
          <p:cNvCxnSpPr>
            <a:cxnSpLocks noChangeShapeType="1"/>
            <a:stCxn id="20483" idx="5"/>
            <a:endCxn id="20484" idx="1"/>
          </p:cNvCxnSpPr>
          <p:nvPr/>
        </p:nvCxnSpPr>
        <p:spPr bwMode="auto">
          <a:xfrm>
            <a:off x="2103438" y="1624013"/>
            <a:ext cx="771525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3" name="AutoShape 13"/>
          <p:cNvCxnSpPr>
            <a:cxnSpLocks noChangeShapeType="1"/>
            <a:stCxn id="20484" idx="7"/>
            <a:endCxn id="20485" idx="3"/>
          </p:cNvCxnSpPr>
          <p:nvPr/>
        </p:nvCxnSpPr>
        <p:spPr bwMode="auto">
          <a:xfrm flipV="1">
            <a:off x="3071813" y="1624013"/>
            <a:ext cx="909637" cy="6080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4" name="AutoShape 14"/>
          <p:cNvCxnSpPr>
            <a:cxnSpLocks noChangeShapeType="1"/>
            <a:stCxn id="20485" idx="2"/>
            <a:endCxn id="20483" idx="6"/>
          </p:cNvCxnSpPr>
          <p:nvPr/>
        </p:nvCxnSpPr>
        <p:spPr bwMode="auto">
          <a:xfrm flipH="1">
            <a:off x="2143125" y="1525588"/>
            <a:ext cx="179863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5" name="AutoShape 15"/>
          <p:cNvCxnSpPr>
            <a:cxnSpLocks noChangeShapeType="1"/>
            <a:stCxn id="20484" idx="4"/>
            <a:endCxn id="20486" idx="0"/>
          </p:cNvCxnSpPr>
          <p:nvPr/>
        </p:nvCxnSpPr>
        <p:spPr bwMode="auto">
          <a:xfrm>
            <a:off x="2973388" y="2468563"/>
            <a:ext cx="0" cy="830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6" name="AutoShape 16"/>
          <p:cNvCxnSpPr>
            <a:cxnSpLocks noChangeShapeType="1"/>
            <a:stCxn id="20486" idx="6"/>
            <a:endCxn id="20488" idx="2"/>
          </p:cNvCxnSpPr>
          <p:nvPr/>
        </p:nvCxnSpPr>
        <p:spPr bwMode="auto">
          <a:xfrm>
            <a:off x="3111500" y="3436938"/>
            <a:ext cx="9683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7" name="AutoShape 17"/>
          <p:cNvCxnSpPr>
            <a:cxnSpLocks noChangeShapeType="1"/>
            <a:stCxn id="20488" idx="7"/>
            <a:endCxn id="20487" idx="4"/>
          </p:cNvCxnSpPr>
          <p:nvPr/>
        </p:nvCxnSpPr>
        <p:spPr bwMode="auto">
          <a:xfrm flipV="1">
            <a:off x="4316413" y="2889250"/>
            <a:ext cx="455612" cy="4492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8" name="AutoShape 18"/>
          <p:cNvCxnSpPr>
            <a:cxnSpLocks noChangeShapeType="1"/>
            <a:stCxn id="20491" idx="3"/>
            <a:endCxn id="20490" idx="7"/>
          </p:cNvCxnSpPr>
          <p:nvPr/>
        </p:nvCxnSpPr>
        <p:spPr bwMode="auto">
          <a:xfrm flipH="1">
            <a:off x="5740400" y="2849563"/>
            <a:ext cx="1276350" cy="488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499" name="AutoShape 19"/>
          <p:cNvCxnSpPr>
            <a:cxnSpLocks noChangeShapeType="1"/>
            <a:stCxn id="20489" idx="5"/>
            <a:endCxn id="20491" idx="1"/>
          </p:cNvCxnSpPr>
          <p:nvPr/>
        </p:nvCxnSpPr>
        <p:spPr bwMode="auto">
          <a:xfrm>
            <a:off x="5741988" y="1624013"/>
            <a:ext cx="1274762" cy="1028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0" name="AutoShape 20"/>
          <p:cNvCxnSpPr>
            <a:cxnSpLocks noChangeShapeType="1"/>
            <a:stCxn id="20489" idx="4"/>
            <a:endCxn id="20490" idx="0"/>
          </p:cNvCxnSpPr>
          <p:nvPr/>
        </p:nvCxnSpPr>
        <p:spPr bwMode="auto">
          <a:xfrm flipH="1">
            <a:off x="5641975" y="1663700"/>
            <a:ext cx="1588" cy="16351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cxnSp>
        <p:nvCxnSpPr>
          <p:cNvPr id="20501" name="AutoShape 21"/>
          <p:cNvCxnSpPr>
            <a:cxnSpLocks noChangeShapeType="1"/>
            <a:stCxn id="20487" idx="6"/>
            <a:endCxn id="20491" idx="2"/>
          </p:cNvCxnSpPr>
          <p:nvPr/>
        </p:nvCxnSpPr>
        <p:spPr bwMode="auto">
          <a:xfrm>
            <a:off x="4910138" y="2751138"/>
            <a:ext cx="206692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</p:cxnSp>
      <p:sp>
        <p:nvSpPr>
          <p:cNvPr id="20503" name="Text Box 24"/>
          <p:cNvSpPr txBox="1">
            <a:spLocks noChangeArrowheads="1"/>
          </p:cNvSpPr>
          <p:nvPr/>
        </p:nvSpPr>
        <p:spPr bwMode="auto">
          <a:xfrm>
            <a:off x="998374" y="4135278"/>
            <a:ext cx="7223452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smtClean="0">
                <a:latin typeface="Comic Sans MS" pitchFamily="8" charset="0"/>
              </a:rPr>
              <a:t>still connected with</a:t>
            </a:r>
          </a:p>
          <a:p>
            <a:r>
              <a:rPr lang="en-US" sz="6000" dirty="0" smtClean="0">
                <a:latin typeface="Comic Sans MS" pitchFamily="8" charset="0"/>
              </a:rPr>
              <a:t>edge </a:t>
            </a:r>
            <a:r>
              <a:rPr lang="en-US" sz="6000" dirty="0" smtClean="0">
                <a:solidFill>
                  <a:srgbClr val="C00000"/>
                </a:solidFill>
                <a:latin typeface="Comic Sans MS" pitchFamily="8" charset="0"/>
              </a:rPr>
              <a:t>f</a:t>
            </a:r>
            <a:r>
              <a:rPr lang="en-US" sz="6000" dirty="0" smtClean="0">
                <a:latin typeface="Comic Sans MS" pitchFamily="8" charset="0"/>
              </a:rPr>
              <a:t> deleted</a:t>
            </a:r>
            <a:endParaRPr lang="en-US" sz="6000" dirty="0">
              <a:latin typeface="Comic Sans MS" pitchFamily="8" charset="0"/>
            </a:endParaRP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182B41F9-81D6-4B4B-B24E-77677841A57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26" y="1610346"/>
            <a:ext cx="8727510" cy="3512799"/>
          </a:xfrm>
        </p:spPr>
        <p:txBody>
          <a:bodyPr/>
          <a:lstStyle/>
          <a:p>
            <a:r>
              <a:rPr lang="en-US" sz="6000" dirty="0" smtClean="0"/>
              <a:t>So a connected graph is</a:t>
            </a:r>
          </a:p>
          <a:p>
            <a:r>
              <a:rPr lang="en-US" sz="6000" dirty="0" smtClean="0">
                <a:solidFill>
                  <a:srgbClr val="0033CC"/>
                </a:solidFill>
              </a:rPr>
              <a:t>2-edge connected</a:t>
            </a:r>
            <a:r>
              <a:rPr lang="en-US" sz="6000" dirty="0" smtClean="0"/>
              <a:t> </a:t>
            </a:r>
            <a:r>
              <a:rPr lang="en-US" sz="6000" dirty="0" err="1" smtClean="0"/>
              <a:t>iff</a:t>
            </a:r>
            <a:endParaRPr lang="en-US" sz="6000" dirty="0" smtClean="0"/>
          </a:p>
          <a:p>
            <a:r>
              <a:rPr lang="en-US" sz="6000" dirty="0" smtClean="0"/>
              <a:t>it has</a:t>
            </a:r>
            <a:r>
              <a:rPr lang="en-US" sz="6000" dirty="0" smtClean="0">
                <a:solidFill>
                  <a:srgbClr val="008000"/>
                </a:solidFill>
              </a:rPr>
              <a:t> no cut edge.</a:t>
            </a:r>
            <a:endParaRPr lang="en-US" sz="60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0D6CA1FB-2B00-4BCF-BEED-EFC5FEA944B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Cut Edges and Cycles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811" y="1793701"/>
            <a:ext cx="8039606" cy="308518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6000" i="1" dirty="0" smtClean="0"/>
              <a:t>Lemma:</a:t>
            </a:r>
            <a:r>
              <a:rPr lang="en-US" sz="6000" dirty="0" smtClean="0"/>
              <a:t> An edge is a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>
                <a:solidFill>
                  <a:srgbClr val="C00000"/>
                </a:solidFill>
              </a:rPr>
              <a:t>not</a:t>
            </a:r>
            <a:r>
              <a:rPr lang="en-US" sz="6000" dirty="0" smtClean="0">
                <a:solidFill>
                  <a:srgbClr val="0033CC"/>
                </a:solidFill>
              </a:rPr>
              <a:t> a cut edge </a:t>
            </a:r>
            <a:r>
              <a:rPr lang="en-US" sz="6000" dirty="0" err="1" smtClean="0"/>
              <a:t>iff</a:t>
            </a:r>
            <a:endParaRPr lang="en-US" sz="6000" dirty="0" smtClean="0">
              <a:solidFill>
                <a:srgbClr val="0033CC"/>
              </a:solidFill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6000" dirty="0" smtClean="0"/>
              <a:t>it is</a:t>
            </a:r>
            <a:r>
              <a:rPr lang="en-US" sz="6000" dirty="0" smtClean="0">
                <a:solidFill>
                  <a:srgbClr val="0033CC"/>
                </a:solidFill>
              </a:rPr>
              <a:t> on a cycle.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tree-def.</a:t>
            </a:r>
            <a:fld id="{80B40B18-4003-40C9-9EC8-7D4ABB42AC1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0107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 tree definition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latin typeface="+mj-lt"/>
                <a:ea typeface="宋体" pitchFamily="2" charset="-122"/>
              </a:rPr>
              <a:t>every edge a cut edge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254388" y="2969667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equivalently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4893" y="0"/>
            <a:ext cx="7645092" cy="1238560"/>
          </a:xfrm>
        </p:spPr>
        <p:txBody>
          <a:bodyPr/>
          <a:lstStyle/>
          <a:p>
            <a:pPr eaLnBrk="1" hangingPunct="1"/>
            <a:r>
              <a:rPr lang="en-US" altLang="zh-CN" sz="4400" dirty="0" smtClean="0">
                <a:ea typeface="宋体" pitchFamily="2" charset="-122"/>
              </a:rPr>
              <a:t>alternative tree definition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72291" y="2969667"/>
            <a:ext cx="28777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</a:t>
            </a:r>
          </a:p>
        </p:txBody>
      </p:sp>
      <p:sp useBgFill="1">
        <p:nvSpPr>
          <p:cNvPr id="19" name="TextBox 18"/>
          <p:cNvSpPr txBox="1"/>
          <p:nvPr/>
        </p:nvSpPr>
        <p:spPr>
          <a:xfrm>
            <a:off x="5103843" y="2955830"/>
            <a:ext cx="3716423" cy="7971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                       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171743" y="1155237"/>
            <a:ext cx="8876714" cy="175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tree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connected graph </a:t>
            </a:r>
          </a:p>
          <a:p>
            <a:pPr marL="342900" indent="-342900">
              <a:spcBef>
                <a:spcPct val="20000"/>
              </a:spcBef>
            </a:pP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that is </a:t>
            </a:r>
            <a:r>
              <a:rPr kumimoji="0" lang="en-US" altLang="zh-CN" sz="4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edge-minimal</a:t>
            </a:r>
            <a:r>
              <a:rPr lang="en-US" altLang="zh-CN" sz="4800" dirty="0" smtClean="0">
                <a:latin typeface="+mj-lt"/>
                <a:ea typeface="宋体" pitchFamily="2" charset="-122"/>
              </a:rPr>
              <a:t>.</a:t>
            </a:r>
            <a:endParaRPr lang="en-US" altLang="zh-CN" sz="4800" dirty="0" smtClean="0">
              <a:latin typeface="+mj-lt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4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13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159182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8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00FF"/>
                </a:solidFill>
                <a:ea typeface="宋体" pitchFamily="2" charset="-122"/>
              </a:rPr>
              <a:t>edge-minimal</a:t>
            </a:r>
            <a:r>
              <a:rPr lang="en-US" altLang="zh-CN" sz="4800" dirty="0" smtClean="0">
                <a:ea typeface="宋体" pitchFamily="2" charset="-122"/>
              </a:rPr>
              <a:t> connected graph</a:t>
            </a:r>
            <a:endParaRPr lang="en-US" altLang="zh-CN" sz="4800" dirty="0" smtClean="0">
              <a:ea typeface="宋体" pitchFamily="2" charset="-122"/>
            </a:endParaRP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7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</a:t>
            </a:r>
            <a:r>
              <a:rPr lang="en-US" altLang="zh-CN" sz="4800" dirty="0" smtClean="0">
                <a:ea typeface="宋体" pitchFamily="2" charset="-122"/>
              </a:rPr>
              <a:t>graph with </a:t>
            </a:r>
            <a:r>
              <a:rPr lang="en-US" altLang="zh-CN" sz="480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smtClean="0">
                <a:ea typeface="宋体" pitchFamily="2" charset="-122"/>
              </a:rPr>
              <a:t> </a:t>
            </a:r>
            <a:r>
              <a:rPr lang="en-US" altLang="zh-CN" sz="4800" smtClean="0">
                <a:ea typeface="宋体" pitchFamily="2" charset="-122"/>
              </a:rPr>
              <a:t>vertices </a:t>
            </a:r>
            <a:r>
              <a:rPr lang="en-US" altLang="zh-CN" sz="4800" dirty="0" smtClean="0">
                <a:ea typeface="宋体" pitchFamily="2" charset="-122"/>
              </a:rPr>
              <a:t>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vertices</a:t>
            </a:r>
            <a:endParaRPr lang="en-US" altLang="zh-CN" sz="4800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41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more equivalent </a:t>
            </a:r>
            <a:r>
              <a:rPr lang="en-US" altLang="zh-CN" dirty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efinitions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442" y="807754"/>
            <a:ext cx="8676321" cy="5118919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graph with 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unique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path between </a:t>
            </a:r>
            <a:r>
              <a:rPr lang="en-US" altLang="zh-CN" sz="4800" dirty="0" smtClean="0">
                <a:solidFill>
                  <a:schemeClr val="accent1">
                    <a:lumMod val="50000"/>
                  </a:schemeClr>
                </a:solidFill>
                <a:ea typeface="宋体" pitchFamily="2" charset="-122"/>
              </a:rPr>
              <a:t>any 2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 vertices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ea typeface="宋体" pitchFamily="2" charset="-122"/>
              </a:rPr>
              <a:t>connected graph with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</a:t>
            </a:r>
            <a:r>
              <a:rPr lang="en-US" altLang="zh-CN" sz="4800" dirty="0" smtClean="0">
                <a:ea typeface="宋体" pitchFamily="2" charset="-122"/>
              </a:rPr>
              <a:t> </a:t>
            </a:r>
          </a:p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  vertices and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n–1</a:t>
            </a:r>
            <a:r>
              <a:rPr lang="en-US" altLang="zh-CN" sz="4800" dirty="0" smtClean="0">
                <a:ea typeface="宋体" pitchFamily="2" charset="-122"/>
              </a:rPr>
              <a:t> edges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an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edge-maximal </a:t>
            </a:r>
            <a:r>
              <a:rPr lang="en-US" altLang="zh-CN" sz="4800" dirty="0" smtClean="0">
                <a:solidFill>
                  <a:schemeClr val="tx2"/>
                </a:solidFill>
                <a:ea typeface="宋体" pitchFamily="2" charset="-122"/>
              </a:rPr>
              <a:t>acyclic graph</a:t>
            </a:r>
          </a:p>
        </p:txBody>
      </p:sp>
      <p:sp>
        <p:nvSpPr>
          <p:cNvPr id="61444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C7424A53-C80F-4B5F-8DC5-4503ED6667F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85544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23334" y="1136952"/>
            <a:ext cx="7958658" cy="2585323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5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5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5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implies that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going back &amp; forth over</a:t>
            </a:r>
          </a:p>
          <a:p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an edge is </a:t>
            </a:r>
            <a:r>
              <a:rPr lang="en-US" altLang="zh-CN" sz="5400" dirty="0" smtClean="0">
                <a:solidFill>
                  <a:srgbClr val="C00000"/>
                </a:solidFill>
                <a:latin typeface="Comic Sans MS" pitchFamily="8" charset="0"/>
                <a:ea typeface="宋体" pitchFamily="2" charset="-122"/>
              </a:rPr>
              <a:t>not</a:t>
            </a:r>
            <a:r>
              <a:rPr lang="en-US" altLang="zh-CN" sz="5400" dirty="0" smtClean="0">
                <a:latin typeface="Comic Sans MS" pitchFamily="8" charset="0"/>
                <a:ea typeface="宋体" pitchFamily="2" charset="-122"/>
              </a:rPr>
              <a:t> a cycle</a:t>
            </a:r>
            <a:endParaRPr lang="en-US" altLang="zh-CN" sz="5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0" name="Freeform 19"/>
          <p:cNvSpPr/>
          <p:nvPr/>
        </p:nvSpPr>
        <p:spPr bwMode="auto">
          <a:xfrm rot="21275250">
            <a:off x="3378901" y="4099187"/>
            <a:ext cx="2991048" cy="953300"/>
          </a:xfrm>
          <a:custGeom>
            <a:avLst/>
            <a:gdLst>
              <a:gd name="connsiteX0" fmla="*/ 0 w 2956143"/>
              <a:gd name="connsiteY0" fmla="*/ 12526 h 676405"/>
              <a:gd name="connsiteX1" fmla="*/ 526093 w 2956143"/>
              <a:gd name="connsiteY1" fmla="*/ 0 h 676405"/>
              <a:gd name="connsiteX2" fmla="*/ 1352811 w 2956143"/>
              <a:gd name="connsiteY2" fmla="*/ 75156 h 676405"/>
              <a:gd name="connsiteX3" fmla="*/ 2192055 w 2956143"/>
              <a:gd name="connsiteY3" fmla="*/ 100208 h 676405"/>
              <a:gd name="connsiteX4" fmla="*/ 2956143 w 2956143"/>
              <a:gd name="connsiteY4" fmla="*/ 200416 h 676405"/>
              <a:gd name="connsiteX5" fmla="*/ 2880986 w 2956143"/>
              <a:gd name="connsiteY5" fmla="*/ 676405 h 67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143" h="676405">
                <a:moveTo>
                  <a:pt x="0" y="12526"/>
                </a:moveTo>
                <a:cubicBezTo>
                  <a:pt x="175362" y="8249"/>
                  <a:pt x="350679" y="0"/>
                  <a:pt x="526093" y="0"/>
                </a:cubicBezTo>
                <a:lnTo>
                  <a:pt x="1352811" y="75156"/>
                </a:lnTo>
                <a:lnTo>
                  <a:pt x="2192055" y="100208"/>
                </a:lnTo>
                <a:cubicBezTo>
                  <a:pt x="2446679" y="134158"/>
                  <a:pt x="2699266" y="200416"/>
                  <a:pt x="2956143" y="200416"/>
                </a:cubicBezTo>
                <a:lnTo>
                  <a:pt x="2880986" y="676405"/>
                </a:lnTo>
              </a:path>
            </a:pathLst>
          </a:custGeom>
          <a:noFill/>
          <a:ln w="4445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 bwMode="auto">
          <a:xfrm flipH="1" flipV="1">
            <a:off x="3438147" y="4926135"/>
            <a:ext cx="2894390" cy="27912"/>
          </a:xfrm>
          <a:prstGeom prst="line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grpSp>
        <p:nvGrpSpPr>
          <p:cNvPr id="2" name="Group 48"/>
          <p:cNvGrpSpPr/>
          <p:nvPr/>
        </p:nvGrpSpPr>
        <p:grpSpPr>
          <a:xfrm>
            <a:off x="2987833" y="4166037"/>
            <a:ext cx="3244533" cy="731254"/>
            <a:chOff x="3044698" y="3372993"/>
            <a:chExt cx="3244533" cy="731254"/>
          </a:xfrm>
        </p:grpSpPr>
        <p:sp>
          <p:nvSpPr>
            <p:cNvPr id="58376" name="Text Box 19"/>
            <p:cNvSpPr txBox="1">
              <a:spLocks noChangeArrowheads="1"/>
            </p:cNvSpPr>
            <p:nvPr/>
          </p:nvSpPr>
          <p:spPr bwMode="auto">
            <a:xfrm>
              <a:off x="5757418" y="3372993"/>
              <a:ext cx="531813" cy="701675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itchFamily="8" charset="0"/>
                  <a:ea typeface="宋体" pitchFamily="2" charset="-122"/>
                </a:rPr>
                <a:t>w</a:t>
              </a: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3558540" y="3779520"/>
              <a:ext cx="2103120" cy="97536"/>
              <a:chOff x="3602736" y="3342132"/>
              <a:chExt cx="2103120" cy="97536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16200000" flipH="1">
                <a:off x="4609738" y="2417238"/>
                <a:ext cx="723" cy="1948047"/>
              </a:xfrm>
              <a:prstGeom prst="line">
                <a:avLst/>
              </a:prstGeom>
              <a:noFill/>
              <a:ln w="412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</p:spPr>
          </p:cxnSp>
          <p:grpSp>
            <p:nvGrpSpPr>
              <p:cNvPr id="4" name="Group 42"/>
              <p:cNvGrpSpPr/>
              <p:nvPr/>
            </p:nvGrpSpPr>
            <p:grpSpPr>
              <a:xfrm>
                <a:off x="3602736" y="3342132"/>
                <a:ext cx="2103120" cy="97536"/>
                <a:chOff x="3602736" y="3342132"/>
                <a:chExt cx="2103120" cy="97536"/>
              </a:xfrm>
            </p:grpSpPr>
            <p:sp>
              <p:nvSpPr>
                <p:cNvPr id="41" name="Oval 40"/>
                <p:cNvSpPr/>
                <p:nvPr/>
              </p:nvSpPr>
              <p:spPr bwMode="auto">
                <a:xfrm>
                  <a:off x="5596128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602736" y="3342132"/>
                  <a:ext cx="109728" cy="97536"/>
                </a:xfrm>
                <a:prstGeom prst="ellipse">
                  <a:avLst/>
                </a:prstGeom>
                <a:solidFill>
                  <a:schemeClr val="tx1"/>
                </a:solid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stealth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4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endParaRPr>
                </a:p>
              </p:txBody>
            </p:sp>
          </p:grpSp>
        </p:grp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3044698" y="3396361"/>
              <a:ext cx="434734" cy="707886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latin typeface="Comic Sans MS" pitchFamily="8" charset="0"/>
                  <a:ea typeface="宋体" pitchFamily="2" charset="-122"/>
                </a:rPr>
                <a:t>v</a:t>
              </a:r>
              <a:endParaRPr lang="en-US" altLang="zh-CN" dirty="0">
                <a:latin typeface="Comic Sans MS" pitchFamily="8" charset="0"/>
                <a:ea typeface="宋体" pitchFamily="2" charset="-122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</p:spTree>
    <p:extLst>
      <p:ext uri="{BB962C8B-B14F-4D97-AF65-F5344CB8AC3E}">
        <p14:creationId xmlns:p14="http://schemas.microsoft.com/office/powerpoint/2010/main" val="760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Trees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743" y="1155237"/>
            <a:ext cx="8876714" cy="1756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A </a:t>
            </a:r>
            <a:r>
              <a:rPr lang="en-US" altLang="zh-CN" sz="4800" dirty="0" smtClean="0">
                <a:solidFill>
                  <a:srgbClr val="0033CC"/>
                </a:solidFill>
                <a:ea typeface="宋体" pitchFamily="2" charset="-122"/>
              </a:rPr>
              <a:t>tree</a:t>
            </a:r>
            <a:r>
              <a:rPr lang="en-US" altLang="zh-CN" sz="4800" dirty="0" smtClean="0">
                <a:ea typeface="宋体" pitchFamily="2" charset="-122"/>
              </a:rPr>
              <a:t> is a connected graph </a:t>
            </a:r>
          </a:p>
          <a:p>
            <a:pPr eaLnBrk="1" hangingPunct="1">
              <a:buFontTx/>
              <a:buNone/>
            </a:pPr>
            <a:r>
              <a:rPr lang="en-US" altLang="zh-CN" sz="4800" dirty="0" smtClean="0">
                <a:ea typeface="宋体" pitchFamily="2" charset="-122"/>
              </a:rPr>
              <a:t>with </a:t>
            </a:r>
            <a:r>
              <a:rPr lang="en-US" altLang="zh-CN" sz="4800" dirty="0" smtClean="0">
                <a:solidFill>
                  <a:srgbClr val="008000"/>
                </a:solidFill>
                <a:ea typeface="宋体" pitchFamily="2" charset="-122"/>
              </a:rPr>
              <a:t>no cycles</a:t>
            </a:r>
            <a:r>
              <a:rPr lang="en-US" altLang="zh-CN" sz="4800" dirty="0" smtClean="0">
                <a:ea typeface="宋体" pitchFamily="2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8" y="3359150"/>
            <a:ext cx="2681287" cy="2332038"/>
            <a:chOff x="1905" y="2116"/>
            <a:chExt cx="1689" cy="1469"/>
          </a:xfrm>
        </p:grpSpPr>
        <p:sp>
          <p:nvSpPr>
            <p:cNvPr id="59398" name="Oval 5"/>
            <p:cNvSpPr>
              <a:spLocks noChangeArrowheads="1"/>
            </p:cNvSpPr>
            <p:nvPr/>
          </p:nvSpPr>
          <p:spPr bwMode="auto">
            <a:xfrm>
              <a:off x="2722" y="279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399" name="Oval 6"/>
            <p:cNvSpPr>
              <a:spLocks noChangeArrowheads="1"/>
            </p:cNvSpPr>
            <p:nvPr/>
          </p:nvSpPr>
          <p:spPr bwMode="auto">
            <a:xfrm>
              <a:off x="2721" y="211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0" name="Oval 7"/>
            <p:cNvSpPr>
              <a:spLocks noChangeArrowheads="1"/>
            </p:cNvSpPr>
            <p:nvPr/>
          </p:nvSpPr>
          <p:spPr bwMode="auto">
            <a:xfrm>
              <a:off x="314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1" name="Oval 8"/>
            <p:cNvSpPr>
              <a:spLocks noChangeArrowheads="1"/>
            </p:cNvSpPr>
            <p:nvPr/>
          </p:nvSpPr>
          <p:spPr bwMode="auto">
            <a:xfrm>
              <a:off x="1905" y="253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2" name="Oval 9"/>
            <p:cNvSpPr>
              <a:spLocks noChangeArrowheads="1"/>
            </p:cNvSpPr>
            <p:nvPr/>
          </p:nvSpPr>
          <p:spPr bwMode="auto">
            <a:xfrm>
              <a:off x="2722" y="344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9403" name="Oval 10"/>
            <p:cNvSpPr>
              <a:spLocks noChangeArrowheads="1"/>
            </p:cNvSpPr>
            <p:nvPr/>
          </p:nvSpPr>
          <p:spPr bwMode="auto">
            <a:xfrm>
              <a:off x="3450" y="308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59404" name="AutoShape 11"/>
            <p:cNvCxnSpPr>
              <a:cxnSpLocks noChangeShapeType="1"/>
              <a:stCxn id="59399" idx="3"/>
              <a:endCxn id="59401" idx="0"/>
            </p:cNvCxnSpPr>
            <p:nvPr/>
          </p:nvCxnSpPr>
          <p:spPr bwMode="auto">
            <a:xfrm flipH="1">
              <a:off x="1977" y="2239"/>
              <a:ext cx="765" cy="2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5" name="AutoShape 12"/>
            <p:cNvCxnSpPr>
              <a:cxnSpLocks noChangeShapeType="1"/>
              <a:stCxn id="59399" idx="4"/>
              <a:endCxn id="59398" idx="0"/>
            </p:cNvCxnSpPr>
            <p:nvPr/>
          </p:nvCxnSpPr>
          <p:spPr bwMode="auto">
            <a:xfrm>
              <a:off x="2793" y="2260"/>
              <a:ext cx="1" cy="5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6" name="AutoShape 13"/>
            <p:cNvCxnSpPr>
              <a:cxnSpLocks noChangeShapeType="1"/>
              <a:stCxn id="59399" idx="5"/>
              <a:endCxn id="59400" idx="1"/>
            </p:cNvCxnSpPr>
            <p:nvPr/>
          </p:nvCxnSpPr>
          <p:spPr bwMode="auto">
            <a:xfrm>
              <a:off x="2844" y="2239"/>
              <a:ext cx="322" cy="3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7" name="AutoShape 14"/>
            <p:cNvCxnSpPr>
              <a:cxnSpLocks noChangeShapeType="1"/>
              <a:stCxn id="59398" idx="4"/>
              <a:endCxn id="59402" idx="0"/>
            </p:cNvCxnSpPr>
            <p:nvPr/>
          </p:nvCxnSpPr>
          <p:spPr bwMode="auto">
            <a:xfrm>
              <a:off x="2794" y="2942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59408" name="AutoShape 15"/>
            <p:cNvCxnSpPr>
              <a:cxnSpLocks noChangeShapeType="1"/>
              <a:stCxn id="59400" idx="5"/>
              <a:endCxn id="59403" idx="0"/>
            </p:cNvCxnSpPr>
            <p:nvPr/>
          </p:nvCxnSpPr>
          <p:spPr bwMode="auto">
            <a:xfrm>
              <a:off x="3268" y="2657"/>
              <a:ext cx="254" cy="4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59397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94284E41-544E-443B-BF20-3F3016A53813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More Trees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1105292" y="1879580"/>
            <a:ext cx="6920716" cy="3051216"/>
            <a:chOff x="488" y="2358"/>
            <a:chExt cx="4037" cy="1672"/>
          </a:xfrm>
        </p:grpSpPr>
        <p:sp>
          <p:nvSpPr>
            <p:cNvPr id="60421" name="Oval 4"/>
            <p:cNvSpPr>
              <a:spLocks noChangeArrowheads="1"/>
            </p:cNvSpPr>
            <p:nvPr/>
          </p:nvSpPr>
          <p:spPr bwMode="auto">
            <a:xfrm>
              <a:off x="488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2" name="Oval 5"/>
            <p:cNvSpPr>
              <a:spLocks noChangeArrowheads="1"/>
            </p:cNvSpPr>
            <p:nvPr/>
          </p:nvSpPr>
          <p:spPr bwMode="auto">
            <a:xfrm>
              <a:off x="163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3" name="Oval 6"/>
            <p:cNvSpPr>
              <a:spLocks noChangeArrowheads="1"/>
            </p:cNvSpPr>
            <p:nvPr/>
          </p:nvSpPr>
          <p:spPr bwMode="auto">
            <a:xfrm>
              <a:off x="2212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4" name="Oval 7"/>
            <p:cNvSpPr>
              <a:spLocks noChangeArrowheads="1"/>
            </p:cNvSpPr>
            <p:nvPr/>
          </p:nvSpPr>
          <p:spPr bwMode="auto">
            <a:xfrm>
              <a:off x="1063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5" name="Oval 8"/>
            <p:cNvSpPr>
              <a:spLocks noChangeArrowheads="1"/>
            </p:cNvSpPr>
            <p:nvPr/>
          </p:nvSpPr>
          <p:spPr bwMode="auto">
            <a:xfrm>
              <a:off x="2797" y="24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6" name="Oval 9"/>
            <p:cNvSpPr>
              <a:spLocks noChangeArrowheads="1"/>
            </p:cNvSpPr>
            <p:nvPr/>
          </p:nvSpPr>
          <p:spPr bwMode="auto">
            <a:xfrm>
              <a:off x="3744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7" name="Oval 10"/>
            <p:cNvSpPr>
              <a:spLocks noChangeArrowheads="1"/>
            </p:cNvSpPr>
            <p:nvPr/>
          </p:nvSpPr>
          <p:spPr bwMode="auto">
            <a:xfrm>
              <a:off x="4061" y="2771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8" name="Oval 11"/>
            <p:cNvSpPr>
              <a:spLocks noChangeArrowheads="1"/>
            </p:cNvSpPr>
            <p:nvPr/>
          </p:nvSpPr>
          <p:spPr bwMode="auto">
            <a:xfrm>
              <a:off x="4316" y="248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29" name="Oval 12"/>
            <p:cNvSpPr>
              <a:spLocks noChangeArrowheads="1"/>
            </p:cNvSpPr>
            <p:nvPr/>
          </p:nvSpPr>
          <p:spPr bwMode="auto">
            <a:xfrm>
              <a:off x="3807" y="302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0" name="Oval 13"/>
            <p:cNvSpPr>
              <a:spLocks noChangeArrowheads="1"/>
            </p:cNvSpPr>
            <p:nvPr/>
          </p:nvSpPr>
          <p:spPr bwMode="auto">
            <a:xfrm>
              <a:off x="4381" y="2772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1" name="Oval 14"/>
            <p:cNvSpPr>
              <a:spLocks noChangeArrowheads="1"/>
            </p:cNvSpPr>
            <p:nvPr/>
          </p:nvSpPr>
          <p:spPr bwMode="auto">
            <a:xfrm>
              <a:off x="2507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2" name="Oval 15"/>
            <p:cNvSpPr>
              <a:spLocks noChangeArrowheads="1"/>
            </p:cNvSpPr>
            <p:nvPr/>
          </p:nvSpPr>
          <p:spPr bwMode="auto">
            <a:xfrm>
              <a:off x="2885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3" name="Oval 16"/>
            <p:cNvSpPr>
              <a:spLocks noChangeArrowheads="1"/>
            </p:cNvSpPr>
            <p:nvPr/>
          </p:nvSpPr>
          <p:spPr bwMode="auto">
            <a:xfrm>
              <a:off x="3252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4" name="Oval 17"/>
            <p:cNvSpPr>
              <a:spLocks noChangeArrowheads="1"/>
            </p:cNvSpPr>
            <p:nvPr/>
          </p:nvSpPr>
          <p:spPr bwMode="auto">
            <a:xfrm>
              <a:off x="2885" y="2970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35" name="Oval 18"/>
            <p:cNvSpPr>
              <a:spLocks noChangeArrowheads="1"/>
            </p:cNvSpPr>
            <p:nvPr/>
          </p:nvSpPr>
          <p:spPr bwMode="auto">
            <a:xfrm>
              <a:off x="3253" y="3886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36" name="AutoShape 19"/>
            <p:cNvCxnSpPr>
              <a:cxnSpLocks noChangeShapeType="1"/>
              <a:stCxn id="60431" idx="0"/>
              <a:endCxn id="60434" idx="4"/>
            </p:cNvCxnSpPr>
            <p:nvPr/>
          </p:nvCxnSpPr>
          <p:spPr bwMode="auto">
            <a:xfrm flipV="1">
              <a:off x="2579" y="3114"/>
              <a:ext cx="378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7" name="AutoShape 20"/>
            <p:cNvCxnSpPr>
              <a:cxnSpLocks noChangeShapeType="1"/>
              <a:stCxn id="60434" idx="4"/>
              <a:endCxn id="60433" idx="0"/>
            </p:cNvCxnSpPr>
            <p:nvPr/>
          </p:nvCxnSpPr>
          <p:spPr bwMode="auto">
            <a:xfrm>
              <a:off x="2957" y="3114"/>
              <a:ext cx="367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8" name="AutoShape 21"/>
            <p:cNvCxnSpPr>
              <a:cxnSpLocks noChangeShapeType="1"/>
              <a:stCxn id="60433" idx="4"/>
              <a:endCxn id="60435" idx="0"/>
            </p:cNvCxnSpPr>
            <p:nvPr/>
          </p:nvCxnSpPr>
          <p:spPr bwMode="auto">
            <a:xfrm>
              <a:off x="3324" y="3573"/>
              <a:ext cx="1" cy="3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39" name="AutoShape 22"/>
            <p:cNvCxnSpPr>
              <a:cxnSpLocks noChangeShapeType="1"/>
              <a:stCxn id="60434" idx="4"/>
              <a:endCxn id="60432" idx="0"/>
            </p:cNvCxnSpPr>
            <p:nvPr/>
          </p:nvCxnSpPr>
          <p:spPr bwMode="auto">
            <a:xfrm>
              <a:off x="2957" y="3114"/>
              <a:ext cx="0" cy="3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0" name="AutoShape 23"/>
            <p:cNvCxnSpPr>
              <a:cxnSpLocks noChangeShapeType="1"/>
              <a:stCxn id="60427" idx="3"/>
              <a:endCxn id="60429" idx="7"/>
            </p:cNvCxnSpPr>
            <p:nvPr/>
          </p:nvCxnSpPr>
          <p:spPr bwMode="auto">
            <a:xfrm flipH="1">
              <a:off x="3930" y="2894"/>
              <a:ext cx="152" cy="15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1" name="AutoShape 24"/>
            <p:cNvCxnSpPr>
              <a:cxnSpLocks noChangeShapeType="1"/>
              <a:stCxn id="60427" idx="6"/>
              <a:endCxn id="60430" idx="2"/>
            </p:cNvCxnSpPr>
            <p:nvPr/>
          </p:nvCxnSpPr>
          <p:spPr bwMode="auto">
            <a:xfrm>
              <a:off x="4205" y="2843"/>
              <a:ext cx="176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2" name="AutoShape 25"/>
            <p:cNvCxnSpPr>
              <a:cxnSpLocks noChangeShapeType="1"/>
              <a:stCxn id="60426" idx="6"/>
              <a:endCxn id="60427" idx="2"/>
            </p:cNvCxnSpPr>
            <p:nvPr/>
          </p:nvCxnSpPr>
          <p:spPr bwMode="auto">
            <a:xfrm>
              <a:off x="3888" y="2843"/>
              <a:ext cx="17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3" name="AutoShape 26"/>
            <p:cNvCxnSpPr>
              <a:cxnSpLocks noChangeShapeType="1"/>
              <a:stCxn id="60428" idx="3"/>
              <a:endCxn id="60427" idx="7"/>
            </p:cNvCxnSpPr>
            <p:nvPr/>
          </p:nvCxnSpPr>
          <p:spPr bwMode="auto">
            <a:xfrm flipH="1">
              <a:off x="4184" y="2607"/>
              <a:ext cx="153" cy="1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4" name="AutoShape 27"/>
            <p:cNvCxnSpPr>
              <a:cxnSpLocks noChangeShapeType="1"/>
              <a:stCxn id="60421" idx="6"/>
              <a:endCxn id="60424" idx="2"/>
            </p:cNvCxnSpPr>
            <p:nvPr/>
          </p:nvCxnSpPr>
          <p:spPr bwMode="auto">
            <a:xfrm>
              <a:off x="632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5" name="AutoShape 28"/>
            <p:cNvCxnSpPr>
              <a:cxnSpLocks noChangeShapeType="1"/>
              <a:stCxn id="60424" idx="6"/>
              <a:endCxn id="60422" idx="2"/>
            </p:cNvCxnSpPr>
            <p:nvPr/>
          </p:nvCxnSpPr>
          <p:spPr bwMode="auto">
            <a:xfrm>
              <a:off x="1207" y="2498"/>
              <a:ext cx="43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6" name="AutoShape 29"/>
            <p:cNvCxnSpPr>
              <a:cxnSpLocks noChangeShapeType="1"/>
              <a:stCxn id="60422" idx="6"/>
              <a:endCxn id="60423" idx="2"/>
            </p:cNvCxnSpPr>
            <p:nvPr/>
          </p:nvCxnSpPr>
          <p:spPr bwMode="auto">
            <a:xfrm>
              <a:off x="1781" y="2498"/>
              <a:ext cx="43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47" name="AutoShape 30"/>
            <p:cNvCxnSpPr>
              <a:cxnSpLocks noChangeShapeType="1"/>
              <a:stCxn id="60423" idx="6"/>
              <a:endCxn id="60425" idx="2"/>
            </p:cNvCxnSpPr>
            <p:nvPr/>
          </p:nvCxnSpPr>
          <p:spPr bwMode="auto">
            <a:xfrm>
              <a:off x="2356" y="2498"/>
              <a:ext cx="441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48" name="Oval 31"/>
            <p:cNvSpPr>
              <a:spLocks noChangeArrowheads="1"/>
            </p:cNvSpPr>
            <p:nvPr/>
          </p:nvSpPr>
          <p:spPr bwMode="auto">
            <a:xfrm>
              <a:off x="2886" y="3429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49" name="Oval 32"/>
            <p:cNvSpPr>
              <a:spLocks noChangeArrowheads="1"/>
            </p:cNvSpPr>
            <p:nvPr/>
          </p:nvSpPr>
          <p:spPr bwMode="auto">
            <a:xfrm>
              <a:off x="2506" y="3854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0" name="AutoShape 33"/>
            <p:cNvCxnSpPr>
              <a:cxnSpLocks noChangeShapeType="1"/>
              <a:stCxn id="60431" idx="4"/>
              <a:endCxn id="60449" idx="0"/>
            </p:cNvCxnSpPr>
            <p:nvPr/>
          </p:nvCxnSpPr>
          <p:spPr bwMode="auto">
            <a:xfrm flipH="1">
              <a:off x="2578" y="3573"/>
              <a:ext cx="1" cy="28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60451" name="Oval 34"/>
            <p:cNvSpPr>
              <a:spLocks noChangeArrowheads="1"/>
            </p:cNvSpPr>
            <p:nvPr/>
          </p:nvSpPr>
          <p:spPr bwMode="auto">
            <a:xfrm>
              <a:off x="4061" y="235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60452" name="Oval 35"/>
            <p:cNvSpPr>
              <a:spLocks noChangeArrowheads="1"/>
            </p:cNvSpPr>
            <p:nvPr/>
          </p:nvSpPr>
          <p:spPr bwMode="auto">
            <a:xfrm>
              <a:off x="4061" y="3118"/>
              <a:ext cx="144" cy="144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cxnSp>
          <p:nvCxnSpPr>
            <p:cNvPr id="60453" name="AutoShape 36"/>
            <p:cNvCxnSpPr>
              <a:cxnSpLocks noChangeShapeType="1"/>
              <a:stCxn id="60427" idx="4"/>
              <a:endCxn id="60452" idx="0"/>
            </p:cNvCxnSpPr>
            <p:nvPr/>
          </p:nvCxnSpPr>
          <p:spPr bwMode="auto">
            <a:xfrm>
              <a:off x="4133" y="2915"/>
              <a:ext cx="0" cy="20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60454" name="AutoShape 37"/>
            <p:cNvCxnSpPr>
              <a:cxnSpLocks noChangeShapeType="1"/>
              <a:stCxn id="60451" idx="4"/>
              <a:endCxn id="60427" idx="0"/>
            </p:cNvCxnSpPr>
            <p:nvPr/>
          </p:nvCxnSpPr>
          <p:spPr bwMode="auto">
            <a:xfrm>
              <a:off x="4133" y="2502"/>
              <a:ext cx="0" cy="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60420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86EAE78E-AE76-4F1B-881B-AA2344559BF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Come up all the time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6429965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family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search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game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parse trees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spanning trees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401032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Lots of kinds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047218" y="1012900"/>
            <a:ext cx="4301177" cy="5170646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rooted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ordered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binary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complete</a:t>
            </a:r>
          </a:p>
          <a:p>
            <a:pPr marL="571500" indent="-571500">
              <a:buFont typeface="Arial"/>
              <a:buChar char="•"/>
            </a:pP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7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195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Cycles in simple graphs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07190" y="932894"/>
            <a:ext cx="7205819" cy="2123658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 smtClean="0">
                <a:solidFill>
                  <a:srgbClr val="0033CC"/>
                </a:solidFill>
                <a:latin typeface="Comic Sans MS" pitchFamily="8" charset="0"/>
                <a:ea typeface="宋体" pitchFamily="2" charset="-122"/>
              </a:rPr>
              <a:t>cycle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dirty="0">
                <a:latin typeface="Comic Sans MS" pitchFamily="8" charset="0"/>
                <a:ea typeface="宋体" pitchFamily="2" charset="-122"/>
              </a:rPr>
              <a:t>is a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 closed walk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of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length</a:t>
            </a:r>
            <a:r>
              <a:rPr lang="en-US" altLang="zh-CN" sz="4400" b="1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rgbClr val="7030A0"/>
                </a:solidFill>
                <a:latin typeface="Euclid Symbol" charset="2"/>
                <a:ea typeface="宋体" pitchFamily="2" charset="-122"/>
                <a:cs typeface="Euclid Symbol" charset="2"/>
                <a:sym typeface="Euclid Symbol"/>
              </a:rPr>
              <a:t>&gt;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  <a:sym typeface="Euclid Symbol"/>
              </a:rPr>
              <a:t> </a:t>
            </a:r>
            <a:r>
              <a:rPr lang="en-US" altLang="zh-CN" sz="4400" dirty="0" smtClean="0">
                <a:solidFill>
                  <a:srgbClr val="7030A0"/>
                </a:solidFill>
                <a:latin typeface="Comic Sans MS" pitchFamily="8" charset="0"/>
                <a:ea typeface="宋体" pitchFamily="2" charset="-122"/>
              </a:rPr>
              <a:t>2 </a:t>
            </a:r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that doesn’t</a:t>
            </a:r>
          </a:p>
          <a:p>
            <a:r>
              <a:rPr lang="en-US" altLang="zh-CN" sz="4400" dirty="0" smtClean="0">
                <a:latin typeface="Comic Sans MS" pitchFamily="8" charset="0"/>
                <a:ea typeface="宋体" pitchFamily="2" charset="-122"/>
              </a:rPr>
              <a:t>cross itself:</a:t>
            </a:r>
            <a:endParaRPr lang="en-US" altLang="zh-CN" sz="44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4848379" y="2344870"/>
            <a:ext cx="4252035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vertex sequence: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v···a···w···</a:t>
            </a:r>
            <a:r>
              <a:rPr lang="en-US" altLang="zh-CN" sz="4800" dirty="0" err="1">
                <a:latin typeface="Comic Sans MS" pitchFamily="8" charset="0"/>
                <a:ea typeface="宋体" pitchFamily="2" charset="-122"/>
              </a:rPr>
              <a:t>v</a:t>
            </a:r>
            <a:endParaRPr lang="en-US" altLang="zh-CN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8" name="Freeform 15"/>
          <p:cNvSpPr>
            <a:spLocks/>
          </p:cNvSpPr>
          <p:nvPr/>
        </p:nvSpPr>
        <p:spPr bwMode="auto">
          <a:xfrm>
            <a:off x="1753898" y="4422846"/>
            <a:ext cx="3003550" cy="1430338"/>
          </a:xfrm>
          <a:custGeom>
            <a:avLst/>
            <a:gdLst>
              <a:gd name="T0" fmla="*/ 207963 w 1892"/>
              <a:gd name="T1" fmla="*/ 0 h 901"/>
              <a:gd name="T2" fmla="*/ 233363 w 1892"/>
              <a:gd name="T3" fmla="*/ 876300 h 901"/>
              <a:gd name="T4" fmla="*/ 1604962 w 1892"/>
              <a:gd name="T5" fmla="*/ 1409700 h 901"/>
              <a:gd name="T6" fmla="*/ 2786063 w 1892"/>
              <a:gd name="T7" fmla="*/ 1003300 h 901"/>
              <a:gd name="T8" fmla="*/ 2913063 w 1892"/>
              <a:gd name="T9" fmla="*/ 533400 h 9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92"/>
              <a:gd name="T16" fmla="*/ 0 h 901"/>
              <a:gd name="T17" fmla="*/ 1892 w 1892"/>
              <a:gd name="T18" fmla="*/ 901 h 90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92" h="901">
                <a:moveTo>
                  <a:pt x="131" y="0"/>
                </a:moveTo>
                <a:cubicBezTo>
                  <a:pt x="65" y="202"/>
                  <a:pt x="0" y="404"/>
                  <a:pt x="147" y="552"/>
                </a:cubicBezTo>
                <a:cubicBezTo>
                  <a:pt x="294" y="700"/>
                  <a:pt x="743" y="875"/>
                  <a:pt x="1011" y="888"/>
                </a:cubicBezTo>
                <a:cubicBezTo>
                  <a:pt x="1279" y="901"/>
                  <a:pt x="1618" y="724"/>
                  <a:pt x="1755" y="632"/>
                </a:cubicBezTo>
                <a:cubicBezTo>
                  <a:pt x="1892" y="540"/>
                  <a:pt x="1822" y="385"/>
                  <a:pt x="1835" y="336"/>
                </a:cubicBezTo>
              </a:path>
            </a:pathLst>
          </a:custGeom>
          <a:noFill/>
          <a:ln w="38100" cap="rnd">
            <a:solidFill>
              <a:schemeClr val="accent1">
                <a:lumMod val="50000"/>
              </a:schemeClr>
            </a:solidFill>
            <a:prstDash val="dash"/>
            <a:round/>
            <a:headEnd/>
            <a:tailEnd type="none" w="lg" len="lg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15" name="Freeform 14"/>
          <p:cNvSpPr/>
          <p:nvPr/>
        </p:nvSpPr>
        <p:spPr bwMode="auto">
          <a:xfrm>
            <a:off x="2289520" y="3202122"/>
            <a:ext cx="2304288" cy="975360"/>
          </a:xfrm>
          <a:custGeom>
            <a:avLst/>
            <a:gdLst>
              <a:gd name="connsiteX0" fmla="*/ 2304288 w 2304288"/>
              <a:gd name="connsiteY0" fmla="*/ 975360 h 975360"/>
              <a:gd name="connsiteX1" fmla="*/ 2218944 w 2304288"/>
              <a:gd name="connsiteY1" fmla="*/ 768096 h 975360"/>
              <a:gd name="connsiteX2" fmla="*/ 2084832 w 2304288"/>
              <a:gd name="connsiteY2" fmla="*/ 536448 h 975360"/>
              <a:gd name="connsiteX3" fmla="*/ 1901952 w 2304288"/>
              <a:gd name="connsiteY3" fmla="*/ 329184 h 975360"/>
              <a:gd name="connsiteX4" fmla="*/ 1731264 w 2304288"/>
              <a:gd name="connsiteY4" fmla="*/ 182880 h 975360"/>
              <a:gd name="connsiteX5" fmla="*/ 1548384 w 2304288"/>
              <a:gd name="connsiteY5" fmla="*/ 73152 h 975360"/>
              <a:gd name="connsiteX6" fmla="*/ 1267968 w 2304288"/>
              <a:gd name="connsiteY6" fmla="*/ 36576 h 975360"/>
              <a:gd name="connsiteX7" fmla="*/ 975360 w 2304288"/>
              <a:gd name="connsiteY7" fmla="*/ 0 h 975360"/>
              <a:gd name="connsiteX8" fmla="*/ 646176 w 2304288"/>
              <a:gd name="connsiteY8" fmla="*/ 48768 h 975360"/>
              <a:gd name="connsiteX9" fmla="*/ 524256 w 2304288"/>
              <a:gd name="connsiteY9" fmla="*/ 109728 h 975360"/>
              <a:gd name="connsiteX10" fmla="*/ 329184 w 2304288"/>
              <a:gd name="connsiteY10" fmla="*/ 231648 h 975360"/>
              <a:gd name="connsiteX11" fmla="*/ 219456 w 2304288"/>
              <a:gd name="connsiteY11" fmla="*/ 365760 h 975360"/>
              <a:gd name="connsiteX12" fmla="*/ 85344 w 2304288"/>
              <a:gd name="connsiteY12" fmla="*/ 573024 h 975360"/>
              <a:gd name="connsiteX13" fmla="*/ 0 w 2304288"/>
              <a:gd name="connsiteY13" fmla="*/ 682752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04288" h="975360">
                <a:moveTo>
                  <a:pt x="2304288" y="975360"/>
                </a:moveTo>
                <a:cubicBezTo>
                  <a:pt x="2217315" y="776565"/>
                  <a:pt x="2218944" y="851263"/>
                  <a:pt x="2218944" y="768096"/>
                </a:cubicBezTo>
                <a:cubicBezTo>
                  <a:pt x="2103838" y="550673"/>
                  <a:pt x="2164492" y="616108"/>
                  <a:pt x="2084832" y="536448"/>
                </a:cubicBezTo>
                <a:lnTo>
                  <a:pt x="1901952" y="329184"/>
                </a:lnTo>
                <a:lnTo>
                  <a:pt x="1731264" y="182880"/>
                </a:lnTo>
                <a:lnTo>
                  <a:pt x="1548384" y="73152"/>
                </a:lnTo>
                <a:lnTo>
                  <a:pt x="1267968" y="36576"/>
                </a:lnTo>
                <a:lnTo>
                  <a:pt x="975360" y="0"/>
                </a:lnTo>
                <a:lnTo>
                  <a:pt x="646176" y="48768"/>
                </a:lnTo>
                <a:cubicBezTo>
                  <a:pt x="520771" y="124011"/>
                  <a:pt x="524256" y="169314"/>
                  <a:pt x="524256" y="109728"/>
                </a:cubicBezTo>
                <a:lnTo>
                  <a:pt x="329184" y="231648"/>
                </a:lnTo>
                <a:lnTo>
                  <a:pt x="219456" y="365760"/>
                </a:lnTo>
                <a:lnTo>
                  <a:pt x="85344" y="573024"/>
                </a:lnTo>
                <a:lnTo>
                  <a:pt x="0" y="682752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74560" y="3397321"/>
            <a:ext cx="3141663" cy="2623808"/>
            <a:chOff x="2794000" y="3182239"/>
            <a:chExt cx="3141663" cy="2623808"/>
          </a:xfrm>
        </p:grpSpPr>
        <p:sp>
          <p:nvSpPr>
            <p:cNvPr id="58373" name="Freeform 6"/>
            <p:cNvSpPr>
              <a:spLocks/>
            </p:cNvSpPr>
            <p:nvPr/>
          </p:nvSpPr>
          <p:spPr bwMode="auto">
            <a:xfrm rot="-812617">
              <a:off x="3035300" y="3182239"/>
              <a:ext cx="2306638" cy="2052638"/>
            </a:xfrm>
            <a:custGeom>
              <a:avLst/>
              <a:gdLst>
                <a:gd name="T0" fmla="*/ 133569109 w 1453"/>
                <a:gd name="T1" fmla="*/ 1612900181 h 1293"/>
                <a:gd name="T2" fmla="*/ 1444050550 w 1453"/>
                <a:gd name="T3" fmla="*/ 161290028 h 1293"/>
                <a:gd name="T4" fmla="*/ 2147483647 w 1453"/>
                <a:gd name="T5" fmla="*/ 652721373 h 1293"/>
                <a:gd name="T6" fmla="*/ 2147483647 w 1453"/>
                <a:gd name="T7" fmla="*/ 2147483647 h 1293"/>
                <a:gd name="T8" fmla="*/ 2018646503 w 1453"/>
                <a:gd name="T9" fmla="*/ 2147483647 h 1293"/>
                <a:gd name="T10" fmla="*/ 637600447 w 1453"/>
                <a:gd name="T11" fmla="*/ 2147483647 h 1293"/>
                <a:gd name="T12" fmla="*/ 133569109 w 1453"/>
                <a:gd name="T13" fmla="*/ 1612900181 h 1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53"/>
                <a:gd name="T22" fmla="*/ 0 h 1293"/>
                <a:gd name="T23" fmla="*/ 1453 w 1453"/>
                <a:gd name="T24" fmla="*/ 1293 h 12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53" h="1293">
                  <a:moveTo>
                    <a:pt x="53" y="640"/>
                  </a:moveTo>
                  <a:cubicBezTo>
                    <a:pt x="106" y="453"/>
                    <a:pt x="391" y="128"/>
                    <a:pt x="573" y="64"/>
                  </a:cubicBezTo>
                  <a:cubicBezTo>
                    <a:pt x="755" y="0"/>
                    <a:pt x="1008" y="113"/>
                    <a:pt x="1145" y="259"/>
                  </a:cubicBezTo>
                  <a:cubicBezTo>
                    <a:pt x="1282" y="405"/>
                    <a:pt x="1453" y="776"/>
                    <a:pt x="1396" y="942"/>
                  </a:cubicBezTo>
                  <a:cubicBezTo>
                    <a:pt x="1339" y="1108"/>
                    <a:pt x="991" y="1213"/>
                    <a:pt x="801" y="1253"/>
                  </a:cubicBezTo>
                  <a:cubicBezTo>
                    <a:pt x="611" y="1293"/>
                    <a:pt x="379" y="1286"/>
                    <a:pt x="253" y="1183"/>
                  </a:cubicBezTo>
                  <a:cubicBezTo>
                    <a:pt x="127" y="1080"/>
                    <a:pt x="0" y="827"/>
                    <a:pt x="53" y="640"/>
                  </a:cubicBez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zh-CN" altLang="en-US">
                <a:ea typeface="宋体" pitchFamily="2" charset="-122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794000" y="3315589"/>
              <a:ext cx="3141663" cy="2490458"/>
              <a:chOff x="2794000" y="3315589"/>
              <a:chExt cx="3141663" cy="2490458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794000" y="3315589"/>
                <a:ext cx="3141663" cy="2490458"/>
                <a:chOff x="2794000" y="3315589"/>
                <a:chExt cx="3141663" cy="2490458"/>
              </a:xfrm>
            </p:grpSpPr>
            <p:grpSp>
              <p:nvGrpSpPr>
                <p:cNvPr id="2" name="Group 9"/>
                <p:cNvGrpSpPr>
                  <a:grpSpLocks/>
                </p:cNvGrpSpPr>
                <p:nvPr/>
              </p:nvGrpSpPr>
              <p:grpSpPr bwMode="auto">
                <a:xfrm rot="-812617">
                  <a:off x="2794000" y="3315589"/>
                  <a:ext cx="2527300" cy="1306513"/>
                  <a:chOff x="1955" y="2338"/>
                  <a:chExt cx="1592" cy="823"/>
                </a:xfrm>
              </p:grpSpPr>
              <p:sp>
                <p:nvSpPr>
                  <p:cNvPr id="58380" name="Text Box 10"/>
                  <p:cNvSpPr txBox="1">
                    <a:spLocks noChangeArrowheads="1"/>
                  </p:cNvSpPr>
                  <p:nvPr/>
                </p:nvSpPr>
                <p:spPr bwMode="auto">
                  <a:xfrm rot="812617">
                    <a:off x="1955" y="2338"/>
                    <a:ext cx="272" cy="442"/>
                  </a:xfrm>
                  <a:prstGeom prst="rect">
                    <a:avLst/>
                  </a:prstGeom>
                  <a:noFill/>
                  <a:ln w="31750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dirty="0">
                        <a:latin typeface="Comic Sans MS" pitchFamily="8" charset="0"/>
                        <a:ea typeface="宋体" pitchFamily="2" charset="-122"/>
                      </a:rPr>
                      <a:t>v</a:t>
                    </a:r>
                  </a:p>
                </p:txBody>
              </p:sp>
              <p:sp>
                <p:nvSpPr>
                  <p:cNvPr id="58381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3440" y="3049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58382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170" y="2634"/>
                    <a:ext cx="107" cy="112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  <a:round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  <p:sp>
              <p:nvSpPr>
                <p:cNvPr id="5837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403850" y="3836289"/>
                  <a:ext cx="531813" cy="701675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Comic Sans MS" pitchFamily="8" charset="0"/>
                      <a:ea typeface="宋体" pitchFamily="2" charset="-122"/>
                    </a:rPr>
                    <a:t>w</a:t>
                  </a:r>
                </a:p>
              </p:txBody>
            </p:sp>
            <p:sp>
              <p:nvSpPr>
                <p:cNvPr id="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29914" y="5098161"/>
                  <a:ext cx="447558" cy="707886"/>
                </a:xfrm>
                <a:prstGeom prst="rect">
                  <a:avLst/>
                </a:prstGeom>
                <a:noFill/>
                <a:ln w="31750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 smtClean="0">
                      <a:latin typeface="Comic Sans MS" pitchFamily="8" charset="0"/>
                      <a:ea typeface="宋体" pitchFamily="2" charset="-122"/>
                    </a:rPr>
                    <a:t>a</a:t>
                  </a:r>
                  <a:endParaRPr lang="en-US" altLang="zh-CN" dirty="0">
                    <a:latin typeface="Comic Sans MS" pitchFamily="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16" name="Oval 12"/>
              <p:cNvSpPr>
                <a:spLocks noChangeArrowheads="1"/>
              </p:cNvSpPr>
              <p:nvPr/>
            </p:nvSpPr>
            <p:spPr bwMode="auto">
              <a:xfrm>
                <a:off x="3745611" y="5126800"/>
                <a:ext cx="169863" cy="1778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282635" y="3830618"/>
            <a:ext cx="3020779" cy="1446550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omic Sans MS" pitchFamily="8" charset="0"/>
                <a:ea typeface="宋体" pitchFamily="2" charset="-122"/>
              </a:rPr>
              <a:t>also:</a:t>
            </a:r>
          </a:p>
          <a:p>
            <a:r>
              <a:rPr lang="en-US" altLang="zh-CN" sz="4800" dirty="0" err="1" smtClean="0">
                <a:latin typeface="Comic Sans MS" pitchFamily="8" charset="0"/>
                <a:ea typeface="宋体" pitchFamily="2" charset="-122"/>
              </a:rPr>
              <a:t>w···a···v···w</a:t>
            </a:r>
            <a:endParaRPr lang="en-US" altLang="zh-CN" sz="4800" dirty="0">
              <a:latin typeface="Comic Sans MS" pitchFamily="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12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810" grpId="0"/>
      <p:bldP spid="58378" grpId="0" animBg="1"/>
      <p:bldP spid="58378" grpId="1" animBg="1"/>
      <p:bldP spid="58378" grpId="2" animBg="1"/>
      <p:bldP spid="15" grpId="0" animBg="1"/>
      <p:bldP spid="15" grpId="1" animBg="1"/>
      <p:bldP spid="15" grpId="2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182436" cy="1150084"/>
          </a:xfrm>
        </p:spPr>
        <p:txBody>
          <a:bodyPr/>
          <a:lstStyle/>
          <a:p>
            <a:pPr eaLnBrk="1" hangingPunct="1"/>
            <a:r>
              <a:rPr lang="en-US" altLang="zh-CN" sz="4800" dirty="0" smtClean="0">
                <a:ea typeface="宋体" pitchFamily="2" charset="-122"/>
              </a:rPr>
              <a:t>Focus on “</a:t>
            </a:r>
            <a:r>
              <a:rPr lang="en-US" altLang="zh-CN" sz="4800" dirty="0">
                <a:ea typeface="宋体" pitchFamily="2" charset="-122"/>
              </a:rPr>
              <a:t>p</a:t>
            </a:r>
            <a:r>
              <a:rPr lang="en-US" altLang="zh-CN" sz="4800" dirty="0" smtClean="0">
                <a:ea typeface="宋体" pitchFamily="2" charset="-122"/>
              </a:rPr>
              <a:t>ure” trees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257223" y="1332923"/>
            <a:ext cx="4482304" cy="3139321"/>
          </a:xfrm>
          <a:prstGeom prst="rect">
            <a:avLst/>
          </a:prstGeom>
          <a:noFill/>
          <a:ln w="317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unordered,</a:t>
            </a:r>
          </a:p>
          <a:p>
            <a:r>
              <a:rPr lang="en-US" altLang="zh-CN" sz="6600" dirty="0" err="1" smtClean="0">
                <a:latin typeface="Comic Sans MS" pitchFamily="8" charset="0"/>
                <a:ea typeface="宋体" pitchFamily="2" charset="-122"/>
              </a:rPr>
              <a:t>unrooted</a:t>
            </a:r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,</a:t>
            </a:r>
          </a:p>
          <a:p>
            <a:r>
              <a:rPr lang="en-US" altLang="zh-CN" sz="6600" dirty="0" smtClean="0">
                <a:latin typeface="Comic Sans MS" pitchFamily="8" charset="0"/>
                <a:ea typeface="宋体" pitchFamily="2" charset="-122"/>
              </a:rPr>
              <a:t>undirected</a:t>
            </a:r>
            <a:endParaRPr lang="en-US" altLang="zh-CN" sz="6600" dirty="0">
              <a:latin typeface="Comic Sans MS" pitchFamily="8" charset="0"/>
              <a:ea typeface="宋体" pitchFamily="2" charset="-122"/>
            </a:endParaRPr>
          </a:p>
        </p:txBody>
      </p:sp>
      <p:sp>
        <p:nvSpPr>
          <p:cNvPr id="58379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tree-def.</a:t>
            </a:r>
            <a:fld id="{B8D01330-1CCD-420A-86D1-6B5E88908576}" type="slidenum">
              <a:rPr lang="en-US" smtClean="0"/>
              <a:pPr/>
              <a:t>9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12945</TotalTime>
  <Words>508</Words>
  <Application>Microsoft Macintosh PowerPoint</Application>
  <PresentationFormat>On-screen Show (4:3)</PresentationFormat>
  <Paragraphs>143</Paragraphs>
  <Slides>23</Slides>
  <Notes>22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6.042 Lecture Template</vt:lpstr>
      <vt:lpstr>PowerPoint Presentation</vt:lpstr>
      <vt:lpstr>Cycles in simple graphs</vt:lpstr>
      <vt:lpstr>Cycles in simple graphs</vt:lpstr>
      <vt:lpstr>Trees</vt:lpstr>
      <vt:lpstr>More Trees</vt:lpstr>
      <vt:lpstr>Come up all the time</vt:lpstr>
      <vt:lpstr>Lots of kinds</vt:lpstr>
      <vt:lpstr>Cycles in simple graphs</vt:lpstr>
      <vt:lpstr>Focus on “pure” trees</vt:lpstr>
      <vt:lpstr>Cut Edges</vt:lpstr>
      <vt:lpstr>Cut Edges</vt:lpstr>
      <vt:lpstr>Cut Edges</vt:lpstr>
      <vt:lpstr>Cut Edges</vt:lpstr>
      <vt:lpstr>Cut Edges</vt:lpstr>
      <vt:lpstr>Cut Edges</vt:lpstr>
      <vt:lpstr>Cut Edges</vt:lpstr>
      <vt:lpstr>Cut Edges and Cycles</vt:lpstr>
      <vt:lpstr>alternative tree definition</vt:lpstr>
      <vt:lpstr>alternative tree definition</vt:lpstr>
      <vt:lpstr>more equivalent definitions</vt:lpstr>
      <vt:lpstr>more equivalent definitions</vt:lpstr>
      <vt:lpstr>more equivalent definitions</vt:lpstr>
      <vt:lpstr>more equivalent definitions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1403</cp:revision>
  <cp:lastPrinted>2012-03-22T23:04:14Z</cp:lastPrinted>
  <dcterms:created xsi:type="dcterms:W3CDTF">2011-03-31T17:09:19Z</dcterms:created>
  <dcterms:modified xsi:type="dcterms:W3CDTF">2013-04-03T00:52:41Z</dcterms:modified>
</cp:coreProperties>
</file>