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392" r:id="rId2"/>
    <p:sldId id="486" r:id="rId3"/>
    <p:sldId id="487" r:id="rId4"/>
    <p:sldId id="466" r:id="rId5"/>
    <p:sldId id="488" r:id="rId6"/>
    <p:sldId id="465" r:id="rId7"/>
    <p:sldId id="467" r:id="rId8"/>
    <p:sldId id="468" r:id="rId9"/>
    <p:sldId id="482" r:id="rId10"/>
    <p:sldId id="481" r:id="rId11"/>
    <p:sldId id="469" r:id="rId12"/>
    <p:sldId id="470" r:id="rId13"/>
    <p:sldId id="471" r:id="rId14"/>
    <p:sldId id="484" r:id="rId15"/>
    <p:sldId id="473" r:id="rId16"/>
    <p:sldId id="474" r:id="rId17"/>
    <p:sldId id="476" r:id="rId18"/>
    <p:sldId id="477" r:id="rId19"/>
    <p:sldId id="478" r:id="rId20"/>
    <p:sldId id="479" r:id="rId21"/>
    <p:sldId id="480" r:id="rId22"/>
    <p:sldId id="483" r:id="rId23"/>
  </p:sldIdLst>
  <p:sldSz cx="9144000" cy="6858000" type="screen4x3"/>
  <p:notesSz cx="9601200" cy="7315200"/>
  <p:custDataLst>
    <p:tags r:id="rId2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4231"/>
    <a:srgbClr val="FA5D4B"/>
    <a:srgbClr val="CE483F"/>
    <a:srgbClr val="BB0FAB"/>
    <a:srgbClr val="000099"/>
    <a:srgbClr val="006600"/>
    <a:srgbClr val="C40025"/>
    <a:srgbClr val="F90B1C"/>
    <a:srgbClr val="EC0213"/>
    <a:srgbClr val="F80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17" autoAdjust="0"/>
  </p:normalViewPr>
  <p:slideViewPr>
    <p:cSldViewPr snapToGrid="0" showGuides="1">
      <p:cViewPr>
        <p:scale>
          <a:sx n="114" d="100"/>
          <a:sy n="114" d="100"/>
        </p:scale>
        <p:origin x="-616" y="-456"/>
      </p:cViewPr>
      <p:guideLst>
        <p:guide orient="horz" pos="216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itchFamily="18" charset="0"/>
        <a:ea typeface="+mn-ea"/>
        <a:cs typeface="Comic Sans MS Regula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5103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September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17037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6574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/>
              <a:t>Disjunctive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7156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5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DNF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021" y="1659845"/>
            <a:ext cx="80543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Corollary:  </a:t>
            </a:r>
            <a:r>
              <a:rPr lang="en-US" sz="54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same</a:t>
            </a:r>
            <a:r>
              <a:rPr lang="en-US" sz="5400" smtClean="0">
                <a:latin typeface="Comic Sans MS" pitchFamily="66" charset="0"/>
              </a:rPr>
              <a:t>* DNF</a:t>
            </a:r>
            <a:endParaRPr lang="en-US" sz="5400" dirty="0" smtClean="0">
              <a:latin typeface="Comic Sans MS" pitchFamily="66" charset="0"/>
            </a:endParaRPr>
          </a:p>
          <a:p>
            <a:pPr algn="l"/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*alphabetized</a:t>
            </a: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dirty="0" smtClean="0"/>
              <a:t> of Sums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2021" y="2870535"/>
            <a:ext cx="7029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Form</a:t>
            </a:r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3370"/>
              </p:ext>
            </p:extLst>
          </p:nvPr>
        </p:nvGraphicFramePr>
        <p:xfrm>
          <a:off x="545587" y="2459038"/>
          <a:ext cx="80438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87" y="2459038"/>
                        <a:ext cx="80438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388" y="407719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26187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38656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504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9848" y="404377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48604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Con</a:t>
            </a:r>
            <a:r>
              <a:rPr lang="en-US" dirty="0" smtClean="0"/>
              <a:t>junctive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5400" dirty="0" smtClean="0">
                <a:solidFill>
                  <a:srgbClr val="BB0FAB"/>
                </a:solidFill>
              </a:rPr>
              <a:t>Literals</a:t>
            </a:r>
            <a:endParaRPr lang="en-US" sz="5400" dirty="0">
              <a:solidFill>
                <a:srgbClr val="BB0FA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391" y="1988908"/>
            <a:ext cx="77811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propositional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variable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r its </a:t>
            </a:r>
            <a:r>
              <a:rPr lang="en-US" sz="5400" dirty="0" smtClean="0">
                <a:latin typeface="Comic Sans MS" pitchFamily="66" charset="0"/>
              </a:rPr>
              <a:t>negation</a:t>
            </a:r>
          </a:p>
          <a:p>
            <a:pPr lvl="0" algn="l"/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290918"/>
              </p:ext>
            </p:extLst>
          </p:nvPr>
        </p:nvGraphicFramePr>
        <p:xfrm>
          <a:off x="2190803" y="3860362"/>
          <a:ext cx="4796121" cy="145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838200" imgH="254000" progId="Equation.DSMT4">
                  <p:embed/>
                </p:oleObj>
              </mc:Choice>
              <mc:Fallback>
                <p:oleObj name="Equation" r:id="rId3" imgW="838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803" y="3860362"/>
                        <a:ext cx="4796121" cy="145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41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</a:t>
            </a:r>
            <a:r>
              <a:rPr lang="en-US" dirty="0" smtClean="0"/>
              <a:t>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9990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435" y="5313730"/>
            <a:ext cx="7580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549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CNF</a:t>
            </a:r>
            <a:r>
              <a:rPr lang="en-US" sz="7200" dirty="0" smtClean="0"/>
              <a:t> 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38540" y="296697"/>
            <a:ext cx="5726489" cy="1262888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chemeClr val="tx1"/>
                </a:solidFill>
              </a:rPr>
              <a:t>l</a:t>
            </a:r>
            <a:r>
              <a:rPr lang="en-US" sz="5400" dirty="0" smtClean="0">
                <a:solidFill>
                  <a:schemeClr val="tx1"/>
                </a:solidFill>
              </a:rPr>
              <a:t>iterals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171" y="1688130"/>
            <a:ext cx="77149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P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Q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>
                <a:solidFill>
                  <a:srgbClr val="000000"/>
                </a:solidFill>
                <a:latin typeface="Comic Sans MS" pitchFamily="66" charset="0"/>
              </a:rPr>
              <a:t>    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6600" dirty="0" smtClean="0">
              <a:solidFill>
                <a:srgbClr val="0000E5"/>
              </a:solidFill>
              <a:latin typeface="Comic Sans MS" pitchFamily="66" charset="0"/>
            </a:endParaRPr>
          </a:p>
          <a:p>
            <a:pPr lvl="0" algn="l"/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 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∙</a:t>
            </a:r>
            <a:r>
              <a:rPr lang="en-US" sz="5400" dirty="0">
                <a:solidFill>
                  <a:srgbClr val="0000E5"/>
                </a:solidFill>
                <a:latin typeface="Comic Sans MS" pitchFamily="66" charset="0"/>
              </a:rPr>
              <a:t>∙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∙ 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S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</a:p>
          <a:p>
            <a:pPr algn="l"/>
            <a:endParaRPr lang="en-US" sz="5400" dirty="0" smtClean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Likewise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b="1" kern="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  <a:ea typeface="+mj-ea"/>
                <a:cs typeface="+mj-cs"/>
              </a:rPr>
              <a:t>OR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5400" b="1" kern="0" dirty="0">
                <a:solidFill>
                  <a:srgbClr val="000000"/>
                </a:solidFill>
                <a:latin typeface="Comic Sans MS" pitchFamily="66" charset="0"/>
                <a:ea typeface="+mj-ea"/>
                <a:cs typeface="+mj-cs"/>
              </a:rPr>
              <a:t>of literals</a:t>
            </a:r>
            <a:endParaRPr lang="en-US" sz="54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4406"/>
              </p:ext>
            </p:extLst>
          </p:nvPr>
        </p:nvGraphicFramePr>
        <p:xfrm>
          <a:off x="5795593" y="1632822"/>
          <a:ext cx="10175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177800" imgH="254000" progId="Equation.DSMT4">
                  <p:embed/>
                </p:oleObj>
              </mc:Choice>
              <mc:Fallback>
                <p:oleObj name="Equation" r:id="rId3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593" y="1632822"/>
                        <a:ext cx="101758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75306"/>
              </p:ext>
            </p:extLst>
          </p:nvPr>
        </p:nvGraphicFramePr>
        <p:xfrm>
          <a:off x="6349069" y="2615187"/>
          <a:ext cx="10175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5" imgW="177800" imgH="254000" progId="Equation.DSMT4">
                  <p:embed/>
                </p:oleObj>
              </mc:Choice>
              <mc:Fallback>
                <p:oleObj name="Equation" r:id="rId5" imgW="177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9069" y="2615187"/>
                        <a:ext cx="101758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6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Form</a:t>
            </a:r>
            <a:endParaRPr lang="en-US" sz="48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3769" y="11982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21" y="2273320"/>
            <a:ext cx="7233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s of literals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54931"/>
              </p:ext>
            </p:extLst>
          </p:nvPr>
        </p:nvGraphicFramePr>
        <p:xfrm>
          <a:off x="782637" y="3430588"/>
          <a:ext cx="756602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1739900" imgH="482600" progId="Equation.DSMT4">
                  <p:embed/>
                </p:oleObj>
              </mc:Choice>
              <mc:Fallback>
                <p:oleObj name="Equation" r:id="rId3" imgW="1739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637" y="3430588"/>
                        <a:ext cx="7566025" cy="209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6918580" y="4545079"/>
            <a:ext cx="946987" cy="946891"/>
          </a:xfrm>
          <a:prstGeom prst="ellipse">
            <a:avLst/>
          </a:prstGeom>
          <a:noFill/>
          <a:ln w="38100" cap="flat" cmpd="sng" algn="ctr">
            <a:solidFill>
              <a:srgbClr val="FA42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350" y="5592230"/>
            <a:ext cx="8387445" cy="923330"/>
          </a:xfrm>
          <a:prstGeom prst="rect">
            <a:avLst/>
          </a:prstGeom>
          <a:noFill/>
          <a:ln w="38100">
            <a:solidFill>
              <a:srgbClr val="CE483F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counts as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of literals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72474" y="4708098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Sum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Products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5735" y="3720724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796" y="236403"/>
            <a:ext cx="7676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Normal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Form</a:t>
            </a:r>
            <a:endParaRPr lang="en-US" sz="48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3769" y="1309669"/>
            <a:ext cx="21637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DNF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14039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43931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338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0314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7933</TotalTime>
  <Words>326</Words>
  <Application>Microsoft Macintosh PowerPoint</Application>
  <PresentationFormat>On-screen Show (4:3)</PresentationFormat>
  <Paragraphs>114</Paragraphs>
  <Slides>22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6.042 Lecture Template</vt:lpstr>
      <vt:lpstr>Equation</vt:lpstr>
      <vt:lpstr>MathType 6.0 Equation</vt:lpstr>
      <vt:lpstr>Propositional Normal Forms</vt:lpstr>
      <vt:lpstr>        Literals</vt:lpstr>
      <vt:lpstr>AND of literals</vt:lpstr>
      <vt:lpstr>PowerPoint Presentation</vt:lpstr>
      <vt:lpstr>Sum of Products Form</vt:lpstr>
      <vt:lpstr>PowerPoint Presentation</vt:lpstr>
      <vt:lpstr>A Product (AND) Term</vt:lpstr>
      <vt:lpstr>A Sum (OR) of ANDs</vt:lpstr>
      <vt:lpstr>A Sum (OR) of ANDs</vt:lpstr>
      <vt:lpstr>Disjunctive Form for M</vt:lpstr>
      <vt:lpstr>Disjunctive Form for M</vt:lpstr>
      <vt:lpstr>Disjunctive Normal Form</vt:lpstr>
      <vt:lpstr>Every formula ≡ DNF</vt:lpstr>
      <vt:lpstr>Every formula ≡ DNF</vt:lpstr>
      <vt:lpstr>Product of Sums Form</vt:lpstr>
      <vt:lpstr>A Sum (OR) Term</vt:lpstr>
      <vt:lpstr>A Sum (OR) Term</vt:lpstr>
      <vt:lpstr>Prod (AND) of ORs</vt:lpstr>
      <vt:lpstr>Conjunctive Form</vt:lpstr>
      <vt:lpstr>Conjunctive Normal Form</vt:lpstr>
      <vt:lpstr>Every formula is equivalent to a CNF 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703</cp:revision>
  <cp:lastPrinted>2016-02-10T02:51:39Z</cp:lastPrinted>
  <dcterms:created xsi:type="dcterms:W3CDTF">2011-02-09T15:01:58Z</dcterms:created>
  <dcterms:modified xsi:type="dcterms:W3CDTF">2017-09-13T18:31:19Z</dcterms:modified>
</cp:coreProperties>
</file>