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000"/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howGuides="1">
      <p:cViewPr varScale="1">
        <p:scale>
          <a:sx n="118" d="100"/>
          <a:sy n="118" d="100"/>
        </p:scale>
        <p:origin x="-5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0" d="100"/>
        <a:sy n="2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74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64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</a:t>
            </a:r>
            <a:r>
              <a:rPr lang="en-US" dirty="0" smtClean="0"/>
              <a:t> 14M.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</a:t>
            </a:r>
            <a:r>
              <a:rPr lang="en-US" dirty="0" smtClean="0"/>
              <a:t> 14M.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</a:t>
            </a:r>
            <a:r>
              <a:rPr lang="en-US" dirty="0" smtClean="0"/>
              <a:t> 14M.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</a:t>
            </a:r>
            <a:r>
              <a:rPr lang="en-US" dirty="0" smtClean="0"/>
              <a:t> 14M.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/>
              <a:t>Lec </a:t>
            </a:r>
            <a:r>
              <a:rPr lang="en-US" dirty="0" smtClean="0"/>
              <a:t>14M.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200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8" r:id="rId3"/>
    <p:sldLayoutId id="2147483699" r:id="rId4"/>
    <p:sldLayoutId id="214748370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Lec</a:t>
            </a:r>
            <a:r>
              <a:rPr lang="en-US" dirty="0" smtClean="0"/>
              <a:t> 14M.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47800"/>
            <a:ext cx="8686800" cy="4038600"/>
          </a:xfrm>
        </p:spPr>
        <p:txBody>
          <a:bodyPr/>
          <a:lstStyle/>
          <a:p>
            <a:pPr eaLnBrk="1" hangingPunct="1"/>
            <a:r>
              <a:rPr lang="en-US" sz="8000" dirty="0" smtClean="0"/>
              <a:t>Really Great</a:t>
            </a:r>
            <a:br>
              <a:rPr lang="en-US" sz="8000" dirty="0" smtClean="0"/>
            </a:br>
            <a:r>
              <a:rPr lang="en-US" sz="8000" dirty="0" smtClean="0"/>
              <a:t>Expectation</a:t>
            </a:r>
            <a:endParaRPr lang="en-US" sz="80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Lec</a:t>
            </a:r>
            <a:r>
              <a:rPr lang="en-US" dirty="0" smtClean="0"/>
              <a:t> 14M.</a:t>
            </a:r>
            <a:fld id="{2D031A48-BBCF-B248-9771-B601B0D38C0B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47800"/>
            <a:ext cx="8686800" cy="4038600"/>
          </a:xfrm>
        </p:spPr>
        <p:txBody>
          <a:bodyPr/>
          <a:lstStyle/>
          <a:p>
            <a:pPr eaLnBrk="1" hangingPunct="1"/>
            <a:r>
              <a:rPr lang="en-US" sz="8000" dirty="0" smtClean="0"/>
              <a:t>(Infinite)</a:t>
            </a:r>
            <a:br>
              <a:rPr lang="en-US" sz="8000" dirty="0" smtClean="0"/>
            </a:br>
            <a:r>
              <a:rPr lang="en-US" sz="8000" dirty="0" smtClean="0"/>
              <a:t>Expectation</a:t>
            </a:r>
            <a:endParaRPr lang="en-US" sz="80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3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4191000" cy="10668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4419600"/>
          </a:xfrm>
        </p:spPr>
        <p:txBody>
          <a:bodyPr/>
          <a:lstStyle/>
          <a:p>
            <a:r>
              <a:rPr lang="en-US" sz="4000" dirty="0" smtClean="0">
                <a:solidFill>
                  <a:srgbClr val="0000FF"/>
                </a:solidFill>
              </a:rPr>
              <a:t>Fair gambler’s ruin</a:t>
            </a:r>
            <a:r>
              <a:rPr lang="en-US" sz="4000" dirty="0" smtClean="0"/>
              <a:t>: ruin is certain, but expected to take forever.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Bet doubling</a:t>
            </a:r>
            <a:r>
              <a:rPr lang="en-US" sz="4000" dirty="0" smtClean="0"/>
              <a:t>: win is certain, but expected initial stake is infinite.</a:t>
            </a:r>
            <a:endParaRPr lang="en-US" sz="4000" dirty="0"/>
          </a:p>
          <a:p>
            <a:r>
              <a:rPr lang="en-US" sz="4000" dirty="0" smtClean="0">
                <a:solidFill>
                  <a:srgbClr val="0000FF"/>
                </a:solidFill>
              </a:rPr>
              <a:t>E[# tries to beat 1</a:t>
            </a:r>
            <a:r>
              <a:rPr lang="en-US" sz="4000" baseline="30000" dirty="0" smtClean="0">
                <a:solidFill>
                  <a:srgbClr val="0000FF"/>
                </a:solidFill>
              </a:rPr>
              <a:t>st</a:t>
            </a:r>
            <a:r>
              <a:rPr lang="en-US" sz="4000" dirty="0" smtClean="0">
                <a:solidFill>
                  <a:srgbClr val="0000FF"/>
                </a:solidFill>
              </a:rPr>
              <a:t> try]</a:t>
            </a:r>
            <a:r>
              <a:rPr lang="en-US" sz="4000" dirty="0" smtClean="0"/>
              <a:t> 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endParaRPr lang="en-US" sz="4000" dirty="0" smtClean="0"/>
          </a:p>
          <a:p>
            <a:r>
              <a:rPr lang="en-US" sz="4000" dirty="0" smtClean="0">
                <a:solidFill>
                  <a:srgbClr val="0000FF"/>
                </a:solidFill>
              </a:rPr>
              <a:t>E[R]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000" dirty="0" smtClean="0"/>
              <a:t>, but maybe </a:t>
            </a:r>
            <a:r>
              <a:rPr lang="en-US" sz="4000" dirty="0" err="1" smtClean="0">
                <a:solidFill>
                  <a:srgbClr val="0000FF"/>
                </a:solidFill>
              </a:rPr>
              <a:t>Var</a:t>
            </a:r>
            <a:r>
              <a:rPr lang="en-US" sz="4000" dirty="0" smtClean="0">
                <a:solidFill>
                  <a:srgbClr val="0000FF"/>
                </a:solidFill>
              </a:rPr>
              <a:t>[</a:t>
            </a:r>
            <a:r>
              <a:rPr lang="en-US" sz="4000" dirty="0">
                <a:solidFill>
                  <a:srgbClr val="0000FF"/>
                </a:solidFill>
              </a:rPr>
              <a:t>R]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endParaRPr lang="en-US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 14M.</a:t>
            </a:r>
            <a:fld id="{E877D3CB-F960-BD47-98A7-06971C504846}" type="slidenum">
              <a:rPr lang="en-US" smtClean="0"/>
              <a:pPr>
                <a:defRPr/>
              </a:pPr>
              <a:t>3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7923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1143000"/>
          </a:xfrm>
        </p:spPr>
        <p:txBody>
          <a:bodyPr/>
          <a:lstStyle/>
          <a:p>
            <a:r>
              <a:rPr lang="en-US" dirty="0" smtClean="0"/>
              <a:t>Coping with </a:t>
            </a:r>
            <a:r>
              <a:rPr lang="en-US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 </a:t>
            </a:r>
            <a:r>
              <a:rPr lang="en-US" dirty="0" smtClean="0"/>
              <a:t>Expectation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36576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Average of repeated trials does not converge.  (No Weak Law.)</a:t>
            </a:r>
          </a:p>
          <a:p>
            <a:pPr marL="0" indent="0">
              <a:buNone/>
            </a:pPr>
            <a:r>
              <a:rPr lang="en-US" sz="4800" dirty="0" smtClean="0"/>
              <a:t>But even if </a:t>
            </a:r>
            <a:r>
              <a:rPr lang="en-US" sz="4800" dirty="0">
                <a:solidFill>
                  <a:srgbClr val="0000FF"/>
                </a:solidFill>
              </a:rPr>
              <a:t>E[R]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800" dirty="0" smtClean="0">
                <a:latin typeface="Comic Sans MS"/>
                <a:cs typeface="Comic Sans MS"/>
              </a:rPr>
              <a:t>,  maybe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14M.</a:t>
            </a:r>
            <a:fld id="{E877D3CB-F960-BD47-98A7-06971C504846}" type="slidenum">
              <a:rPr lang="en-US" smtClean="0"/>
              <a:pPr>
                <a:defRPr/>
              </a:pPr>
              <a:t>4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488900"/>
              </p:ext>
            </p:extLst>
          </p:nvPr>
        </p:nvGraphicFramePr>
        <p:xfrm>
          <a:off x="2928938" y="4648200"/>
          <a:ext cx="32845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23" name="Equation" r:id="rId3" imgW="762000" imgH="406400" progId="Equation.DSMT4">
                  <p:embed/>
                </p:oleObj>
              </mc:Choice>
              <mc:Fallback>
                <p:oleObj name="Equation" r:id="rId3" imgW="7620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8938" y="4648200"/>
                        <a:ext cx="32845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564104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1143000"/>
          </a:xfrm>
        </p:spPr>
        <p:txBody>
          <a:bodyPr/>
          <a:lstStyle/>
          <a:p>
            <a:r>
              <a:rPr lang="en-US" dirty="0" smtClean="0"/>
              <a:t>Coping with </a:t>
            </a:r>
            <a:r>
              <a:rPr lang="en-US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 </a:t>
            </a:r>
            <a:r>
              <a:rPr lang="en-US" dirty="0" smtClean="0"/>
              <a:t>Expectation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36576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Average of repeated trials does not converge.  (No Weak Law.)</a:t>
            </a:r>
          </a:p>
          <a:p>
            <a:pPr marL="0" indent="0">
              <a:buNone/>
            </a:pPr>
            <a:r>
              <a:rPr lang="en-US" sz="4800" dirty="0" smtClean="0"/>
              <a:t>But even if </a:t>
            </a:r>
            <a:r>
              <a:rPr lang="en-US" sz="4800" dirty="0">
                <a:solidFill>
                  <a:srgbClr val="0000FF"/>
                </a:solidFill>
              </a:rPr>
              <a:t>E[R]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800" dirty="0" smtClean="0">
                <a:latin typeface="Comic Sans MS"/>
                <a:cs typeface="Comic Sans MS"/>
              </a:rPr>
              <a:t>,  maybe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14M.</a:t>
            </a:r>
            <a:fld id="{E877D3CB-F960-BD47-98A7-06971C504846}" type="slidenum">
              <a:rPr lang="en-US" smtClean="0"/>
              <a:pPr>
                <a:defRPr/>
              </a:pPr>
              <a:t>5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073569"/>
              </p:ext>
            </p:extLst>
          </p:nvPr>
        </p:nvGraphicFramePr>
        <p:xfrm>
          <a:off x="2703513" y="4724400"/>
          <a:ext cx="3668712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95" name="Equation" r:id="rId3" imgW="850900" imgH="330200" progId="Equation.DSMT4">
                  <p:embed/>
                </p:oleObj>
              </mc:Choice>
              <mc:Fallback>
                <p:oleObj name="Equation" r:id="rId3" imgW="850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3513" y="4724400"/>
                        <a:ext cx="3668712" cy="1423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995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1143000"/>
          </a:xfrm>
        </p:spPr>
        <p:txBody>
          <a:bodyPr/>
          <a:lstStyle/>
          <a:p>
            <a:r>
              <a:rPr lang="en-US" dirty="0" smtClean="0"/>
              <a:t>Coping with </a:t>
            </a:r>
            <a:r>
              <a:rPr lang="en-US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 </a:t>
            </a:r>
            <a:r>
              <a:rPr lang="en-US" dirty="0" smtClean="0"/>
              <a:t>Expectation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1910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Average of repeated trials does not converge.  (No Weak Law.)</a:t>
            </a:r>
          </a:p>
          <a:p>
            <a:pPr marL="0" indent="0">
              <a:buNone/>
            </a:pPr>
            <a:r>
              <a:rPr lang="en-US" sz="4800" dirty="0" smtClean="0"/>
              <a:t>But even if </a:t>
            </a:r>
            <a:r>
              <a:rPr lang="en-US" sz="4800" dirty="0">
                <a:solidFill>
                  <a:srgbClr val="0000FF"/>
                </a:solidFill>
              </a:rPr>
              <a:t>E[R]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800" dirty="0" smtClean="0">
                <a:latin typeface="Comic Sans MS"/>
                <a:cs typeface="Comic Sans MS"/>
              </a:rPr>
              <a:t>,  </a:t>
            </a:r>
          </a:p>
          <a:p>
            <a:pPr marL="0" indent="0">
              <a:buNone/>
            </a:pPr>
            <a:r>
              <a:rPr lang="en-US" sz="4800" dirty="0" smtClean="0"/>
              <a:t>analyze </a:t>
            </a:r>
            <a:r>
              <a:rPr lang="en-US" sz="4800" dirty="0"/>
              <a:t>rate of </a:t>
            </a:r>
            <a:r>
              <a:rPr lang="en-US" sz="4800" dirty="0" smtClean="0"/>
              <a:t>divergence.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14M.</a:t>
            </a:r>
            <a:fld id="{E877D3CB-F960-BD47-98A7-06971C504846}" type="slidenum">
              <a:rPr lang="en-US" smtClean="0"/>
              <a:pPr>
                <a:defRPr/>
              </a:pPr>
              <a:t>6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8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 of the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686800" cy="3124200"/>
          </a:xfrm>
        </p:spPr>
        <p:txBody>
          <a:bodyPr/>
          <a:lstStyle/>
          <a:p>
            <a:r>
              <a:rPr lang="en-US" sz="5400" dirty="0" smtClean="0"/>
              <a:t>Infinite expectation comes up naturally</a:t>
            </a:r>
          </a:p>
          <a:p>
            <a:r>
              <a:rPr lang="en-US" sz="5400" dirty="0" smtClean="0"/>
              <a:t>But usually is manageable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14M.</a:t>
            </a:r>
            <a:fld id="{E877D3CB-F960-BD47-98A7-06971C504846}" type="slidenum">
              <a:rPr lang="en-US" smtClean="0"/>
              <a:pPr>
                <a:defRPr/>
              </a:pPr>
              <a:t>7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1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3695</TotalTime>
  <Words>258</Words>
  <Application>Microsoft Macintosh PowerPoint</Application>
  <PresentationFormat>On-screen Show (4:3)</PresentationFormat>
  <Paragraphs>38</Paragraphs>
  <Slides>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Blank Presentation</vt:lpstr>
      <vt:lpstr>Equation</vt:lpstr>
      <vt:lpstr>Really Great Expectation</vt:lpstr>
      <vt:lpstr>(Infinite) Expectation</vt:lpstr>
      <vt:lpstr>Examples</vt:lpstr>
      <vt:lpstr>Coping with ∞ Expectation</vt:lpstr>
      <vt:lpstr>Coping with ∞ Expectation</vt:lpstr>
      <vt:lpstr>Coping with ∞ Expectation</vt:lpstr>
      <vt:lpstr>Moral of the Story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330</cp:revision>
  <cp:lastPrinted>2012-05-14T06:23:22Z</cp:lastPrinted>
  <dcterms:created xsi:type="dcterms:W3CDTF">2011-05-09T16:25:32Z</dcterms:created>
  <dcterms:modified xsi:type="dcterms:W3CDTF">2013-05-12T20:47:32Z</dcterms:modified>
</cp:coreProperties>
</file>