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3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4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474" r:id="rId2"/>
    <p:sldId id="571" r:id="rId3"/>
    <p:sldId id="575" r:id="rId4"/>
    <p:sldId id="564" r:id="rId5"/>
    <p:sldId id="565" r:id="rId6"/>
    <p:sldId id="576" r:id="rId7"/>
    <p:sldId id="577" r:id="rId8"/>
    <p:sldId id="566" r:id="rId9"/>
    <p:sldId id="567" r:id="rId10"/>
    <p:sldId id="562" r:id="rId11"/>
    <p:sldId id="563" r:id="rId12"/>
    <p:sldId id="573" r:id="rId13"/>
    <p:sldId id="574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6" autoAdjust="0"/>
    <p:restoredTop sz="88540" autoAdjust="0"/>
  </p:normalViewPr>
  <p:slideViewPr>
    <p:cSldViewPr>
      <p:cViewPr varScale="1">
        <p:scale>
          <a:sx n="138" d="100"/>
          <a:sy n="138" d="100"/>
        </p:scale>
        <p:origin x="-2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88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wmf"/><Relationship Id="rId6" Type="http://schemas.openxmlformats.org/officeDocument/2006/relationships/image" Target="../media/image24.emf"/><Relationship Id="rId7" Type="http://schemas.openxmlformats.org/officeDocument/2006/relationships/image" Target="../media/image18.emf"/><Relationship Id="rId1" Type="http://schemas.openxmlformats.org/officeDocument/2006/relationships/image" Target="../media/image19.emf"/><Relationship Id="rId2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11M.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23,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oleObject" Target="../embeddings/oleObject11.bin"/><Relationship Id="rId13" Type="http://schemas.openxmlformats.org/officeDocument/2006/relationships/image" Target="../media/image12.emf"/><Relationship Id="rId14" Type="http://schemas.openxmlformats.org/officeDocument/2006/relationships/oleObject" Target="../embeddings/oleObject12.bin"/><Relationship Id="rId15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2.bin"/><Relationship Id="rId12" Type="http://schemas.openxmlformats.org/officeDocument/2006/relationships/image" Target="../media/image23.wmf"/><Relationship Id="rId13" Type="http://schemas.openxmlformats.org/officeDocument/2006/relationships/oleObject" Target="../embeddings/oleObject23.bin"/><Relationship Id="rId14" Type="http://schemas.openxmlformats.org/officeDocument/2006/relationships/image" Target="../media/image24.emf"/><Relationship Id="rId15" Type="http://schemas.openxmlformats.org/officeDocument/2006/relationships/oleObject" Target="../embeddings/oleObject24.bin"/><Relationship Id="rId16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18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1.e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</a:rPr>
              <a:t>Partial Fractions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coefficient </a:t>
            </a:r>
            <a:r>
              <a:rPr lang="en-US" sz="4400" b="0" dirty="0" err="1" smtClean="0">
                <a:solidFill>
                  <a:srgbClr val="0000FF"/>
                </a:solidFill>
              </a:rPr>
              <a:t>h</a:t>
            </a:r>
            <a:r>
              <a:rPr lang="en-US" sz="4400" b="0" baseline="-25000" dirty="0" err="1" smtClean="0">
                <a:solidFill>
                  <a:srgbClr val="0000FF"/>
                </a:solidFill>
              </a:rPr>
              <a:t>n</a:t>
            </a:r>
            <a:endParaRPr lang="en-US" sz="4400" b="0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803742"/>
              </p:ext>
            </p:extLst>
          </p:nvPr>
        </p:nvGraphicFramePr>
        <p:xfrm>
          <a:off x="2212181" y="3657600"/>
          <a:ext cx="4719637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6" name="Equation" r:id="rId3" imgW="736600" imgH="292100" progId="Equation.DSMT4">
                  <p:embed/>
                </p:oleObj>
              </mc:Choice>
              <mc:Fallback>
                <p:oleObj name="Equation" r:id="rId3" imgW="736600" imgH="292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181" y="3657600"/>
                        <a:ext cx="4719637" cy="187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617051"/>
              </p:ext>
            </p:extLst>
          </p:nvPr>
        </p:nvGraphicFramePr>
        <p:xfrm>
          <a:off x="1295400" y="1371600"/>
          <a:ext cx="5892800" cy="18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7" name="Equation" r:id="rId5" imgW="4508500" imgH="1422400" progId="Equation.DSMT4">
                  <p:embed/>
                </p:oleObj>
              </mc:Choice>
              <mc:Fallback>
                <p:oleObj name="Equation" r:id="rId5" imgW="4508500" imgH="142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71600"/>
                        <a:ext cx="5892800" cy="1859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dirty="0" smtClean="0"/>
              <a:t>artial fractions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487269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Partial </a:t>
            </a:r>
            <a:r>
              <a:rPr lang="en-US" sz="3600" dirty="0" smtClean="0"/>
              <a:t>fraction expansion of </a:t>
            </a:r>
            <a:r>
              <a:rPr lang="en-US" sz="3600" dirty="0" smtClean="0">
                <a:solidFill>
                  <a:srgbClr val="0000FF"/>
                </a:solidFill>
              </a:rPr>
              <a:t>P(x)/Q(x) </a:t>
            </a:r>
            <a:r>
              <a:rPr lang="en-US" sz="3600" dirty="0" smtClean="0"/>
              <a:t>generally contains </a:t>
            </a:r>
            <a:r>
              <a:rPr lang="en-US" sz="3600" dirty="0" smtClean="0"/>
              <a:t>terms of the form</a:t>
            </a:r>
            <a:endParaRPr lang="en-US" sz="3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985837"/>
              </p:ext>
            </p:extLst>
          </p:nvPr>
        </p:nvGraphicFramePr>
        <p:xfrm>
          <a:off x="812800" y="3041650"/>
          <a:ext cx="41783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2" name="Equation" r:id="rId3" imgW="4178300" imgH="1841500" progId="Equation.DSMT4">
                  <p:embed/>
                </p:oleObj>
              </mc:Choice>
              <mc:Fallback>
                <p:oleObj name="Equation" r:id="rId3" imgW="4178300" imgH="1841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041650"/>
                        <a:ext cx="4178300" cy="184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5257800"/>
            <a:ext cx="635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1/</a:t>
            </a:r>
            <a:r>
              <a:rPr lang="en-US" sz="36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Symbol"/>
              </a:rPr>
              <a:t>α</a:t>
            </a:r>
            <a:r>
              <a:rPr lang="en-US" sz="3600" dirty="0" smtClean="0">
                <a:solidFill>
                  <a:srgbClr val="008000"/>
                </a:solidFill>
                <a:sym typeface="Symbol"/>
              </a:rPr>
              <a:t> </a:t>
            </a:r>
            <a:r>
              <a:rPr lang="en-US" sz="3600" dirty="0" smtClean="0">
                <a:sym typeface="Symbol"/>
              </a:rPr>
              <a:t>is a root of 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Q</a:t>
            </a:r>
            <a:r>
              <a:rPr lang="en-US" sz="3600" dirty="0" smtClean="0">
                <a:sym typeface="Symbol"/>
              </a:rPr>
              <a:t>(x).</a:t>
            </a:r>
            <a:endParaRPr lang="en-US" sz="3600" dirty="0"/>
          </a:p>
        </p:txBody>
      </p:sp>
      <p:grpSp>
        <p:nvGrpSpPr>
          <p:cNvPr id="4" name="Group 15"/>
          <p:cNvGrpSpPr/>
          <p:nvPr/>
        </p:nvGrpSpPr>
        <p:grpSpPr>
          <a:xfrm>
            <a:off x="3962400" y="2819400"/>
            <a:ext cx="4952999" cy="1077218"/>
            <a:chOff x="3812309" y="2819399"/>
            <a:chExt cx="5103090" cy="895784"/>
          </a:xfrm>
        </p:grpSpPr>
        <p:sp>
          <p:nvSpPr>
            <p:cNvPr id="11" name="TextBox 10"/>
            <p:cNvSpPr txBox="1"/>
            <p:nvPr/>
          </p:nvSpPr>
          <p:spPr>
            <a:xfrm>
              <a:off x="5029200" y="2819399"/>
              <a:ext cx="3886199" cy="895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FF"/>
                  </a:solidFill>
                </a:rPr>
                <a:t>We know the </a:t>
              </a:r>
              <a:r>
                <a:rPr lang="en-US" sz="3200" dirty="0" smtClean="0">
                  <a:solidFill>
                    <a:srgbClr val="0000FF"/>
                  </a:solidFill>
                </a:rPr>
                <a:t>n</a:t>
              </a:r>
              <a:r>
                <a:rPr lang="en-US" sz="3200" baseline="30000" dirty="0" smtClean="0">
                  <a:solidFill>
                    <a:srgbClr val="FF00FF"/>
                  </a:solidFill>
                </a:rPr>
                <a:t>th</a:t>
              </a:r>
              <a:r>
                <a:rPr lang="en-US" sz="3200" dirty="0" smtClean="0">
                  <a:solidFill>
                    <a:srgbClr val="FF00FF"/>
                  </a:solidFill>
                </a:rPr>
                <a:t> </a:t>
              </a:r>
              <a:r>
                <a:rPr lang="en-US" sz="3200" dirty="0" err="1" smtClean="0">
                  <a:solidFill>
                    <a:srgbClr val="FF00FF"/>
                  </a:solidFill>
                </a:rPr>
                <a:t>coeff</a:t>
              </a:r>
              <a:r>
                <a:rPr lang="en-US" sz="3200" dirty="0" smtClean="0">
                  <a:solidFill>
                    <a:srgbClr val="FF00FF"/>
                  </a:solidFill>
                </a:rPr>
                <a:t> of this!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1"/>
            </p:cNvCxnSpPr>
            <p:nvPr/>
          </p:nvCxnSpPr>
          <p:spPr bwMode="auto">
            <a:xfrm rot="10800000" flipV="1">
              <a:off x="3812309" y="3267289"/>
              <a:ext cx="1216891" cy="249131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843881"/>
              </p:ext>
            </p:extLst>
          </p:nvPr>
        </p:nvGraphicFramePr>
        <p:xfrm>
          <a:off x="5668963" y="3810000"/>
          <a:ext cx="31702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3" name="Equation" r:id="rId5" imgW="965200" imgH="533400" progId="Equation.DSMT4">
                  <p:embed/>
                </p:oleObj>
              </mc:Choice>
              <mc:Fallback>
                <p:oleObj name="Equation" r:id="rId5" imgW="965200" imgH="533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3810000"/>
                        <a:ext cx="3170237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For roots with </a:t>
            </a:r>
            <a:r>
              <a:rPr lang="en-US" sz="4000" dirty="0" smtClean="0">
                <a:solidFill>
                  <a:srgbClr val="0000FF"/>
                </a:solidFill>
              </a:rPr>
              <a:t>multiplicity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/>
              <a:t>in factored denominator of gen func 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085504"/>
              </p:ext>
            </p:extLst>
          </p:nvPr>
        </p:nvGraphicFramePr>
        <p:xfrm>
          <a:off x="3479800" y="2533650"/>
          <a:ext cx="24511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74" name="Equation" r:id="rId4" imgW="2451100" imgH="1689100" progId="Equation.DSMT4">
                  <p:embed/>
                </p:oleObj>
              </mc:Choice>
              <mc:Fallback>
                <p:oleObj name="Equation" r:id="rId4" imgW="2451100" imgH="168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2533650"/>
                        <a:ext cx="2451100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267200"/>
            <a:ext cx="6635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</a:t>
            </a:r>
            <a:r>
              <a:rPr lang="en-US" dirty="0" err="1" smtClean="0">
                <a:solidFill>
                  <a:srgbClr val="FF00FF"/>
                </a:solidFill>
              </a:rPr>
              <a:t>k</a:t>
            </a:r>
            <a:r>
              <a:rPr lang="en-US" dirty="0" smtClean="0"/>
              <a:t> partial fractions:</a:t>
            </a:r>
            <a:endParaRPr lang="en-US" dirty="0"/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511986"/>
              </p:ext>
            </p:extLst>
          </p:nvPr>
        </p:nvGraphicFramePr>
        <p:xfrm>
          <a:off x="679450" y="4902200"/>
          <a:ext cx="77851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75" name="Equation" r:id="rId6" imgW="7785100" imgH="1612900" progId="Equation.DSMT4">
                  <p:embed/>
                </p:oleObj>
              </mc:Choice>
              <mc:Fallback>
                <p:oleObj name="Equation" r:id="rId6" imgW="7785100" imgH="1612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4902200"/>
                        <a:ext cx="77851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192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use </a:t>
            </a:r>
            <a:r>
              <a:rPr lang="en-US" sz="3600" dirty="0" smtClean="0">
                <a:solidFill>
                  <a:srgbClr val="FF00FF"/>
                </a:solidFill>
              </a:rPr>
              <a:t>polynomial long division </a:t>
            </a:r>
            <a:r>
              <a:rPr lang="en-US" sz="3600" dirty="0" smtClean="0">
                <a:solidFill>
                  <a:srgbClr val="000000"/>
                </a:solidFill>
              </a:rPr>
              <a:t>to find </a:t>
            </a:r>
            <a:r>
              <a:rPr lang="en-US" sz="3600" dirty="0" smtClean="0">
                <a:solidFill>
                  <a:srgbClr val="0000FF"/>
                </a:solidFill>
              </a:rPr>
              <a:t>Q(x)</a:t>
            </a:r>
            <a:r>
              <a:rPr lang="en-US" sz="3600" dirty="0" smtClean="0">
                <a:solidFill>
                  <a:srgbClr val="000000"/>
                </a:solidFill>
              </a:rPr>
              <a:t> and </a:t>
            </a:r>
            <a:r>
              <a:rPr lang="en-US" sz="3600" dirty="0" smtClean="0">
                <a:solidFill>
                  <a:srgbClr val="0000FF"/>
                </a:solidFill>
              </a:rPr>
              <a:t>R(x) </a:t>
            </a:r>
            <a:r>
              <a:rPr lang="en-US" sz="3600" dirty="0" smtClean="0">
                <a:solidFill>
                  <a:srgbClr val="000000"/>
                </a:solidFill>
              </a:rPr>
              <a:t>such that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152947"/>
              </p:ext>
            </p:extLst>
          </p:nvPr>
        </p:nvGraphicFramePr>
        <p:xfrm>
          <a:off x="361950" y="1638300"/>
          <a:ext cx="6311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22" name="Equation" r:id="rId4" imgW="6311900" imgH="571500" progId="Equation.DSMT4">
                  <p:embed/>
                </p:oleObj>
              </mc:Choice>
              <mc:Fallback>
                <p:oleObj name="Equation" r:id="rId4" imgW="6311900" imgH="571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1638300"/>
                        <a:ext cx="6311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23622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</a:rPr>
              <a:t>deg(N)</a:t>
            </a:r>
            <a:r>
              <a:rPr lang="en-US" sz="4000" dirty="0" smtClean="0"/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deg(D)</a:t>
            </a:r>
            <a:r>
              <a:rPr lang="en-US" sz="4000" dirty="0" smtClean="0"/>
              <a:t>… </a:t>
            </a:r>
            <a:endParaRPr lang="en-US" sz="4000" dirty="0"/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674886"/>
              </p:ext>
            </p:extLst>
          </p:nvPr>
        </p:nvGraphicFramePr>
        <p:xfrm>
          <a:off x="361950" y="4724400"/>
          <a:ext cx="5626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23" name="Equation" r:id="rId6" imgW="5626100" imgH="571500" progId="Equation.DSMT4">
                  <p:embed/>
                </p:oleObj>
              </mc:Choice>
              <mc:Fallback>
                <p:oleObj name="Equation" r:id="rId6" imgW="5626100" imgH="571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4724400"/>
                        <a:ext cx="56261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81000" y="55626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deg(R)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deg(D</a:t>
            </a:r>
            <a:r>
              <a:rPr lang="en-US" sz="4000" dirty="0" smtClean="0">
                <a:solidFill>
                  <a:srgbClr val="0000FF"/>
                </a:solidFill>
              </a:rPr>
              <a:t>)</a:t>
            </a:r>
            <a:endParaRPr lang="en-US" sz="40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Finding coefficients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753612"/>
            <a:ext cx="83160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If a generating </a:t>
            </a:r>
            <a:r>
              <a:rPr lang="en-US" sz="4800" dirty="0" smtClean="0"/>
              <a:t>function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H(x)</a:t>
            </a:r>
            <a:r>
              <a:rPr lang="en-US" sz="4800" dirty="0" smtClean="0"/>
              <a:t> is a rational function</a:t>
            </a:r>
          </a:p>
          <a:p>
            <a:r>
              <a:rPr lang="en-US" sz="4800" dirty="0" smtClean="0"/>
              <a:t>there </a:t>
            </a:r>
            <a:r>
              <a:rPr lang="en-US" sz="4800" dirty="0" smtClean="0"/>
              <a:t>is a simple way to find</a:t>
            </a:r>
          </a:p>
          <a:p>
            <a:r>
              <a:rPr lang="en-US" sz="4800" dirty="0" smtClean="0"/>
              <a:t>the </a:t>
            </a:r>
            <a:r>
              <a:rPr lang="en-US" sz="4800" dirty="0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th </a:t>
            </a:r>
            <a:r>
              <a:rPr lang="en-US" sz="4800" dirty="0" smtClean="0"/>
              <a:t>coefficient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07347" y="2514600"/>
            <a:ext cx="6236653" cy="762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quotient of polynomials</a:t>
            </a:r>
            <a:endParaRPr lang="en-US" dirty="0">
              <a:solidFill>
                <a:srgbClr val="660066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279857"/>
              </p:ext>
            </p:extLst>
          </p:nvPr>
        </p:nvGraphicFramePr>
        <p:xfrm>
          <a:off x="2149231" y="4724400"/>
          <a:ext cx="4708769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54" name="Equation" r:id="rId3" imgW="1016000" imgH="330200" progId="Equation.DSMT4">
                  <p:embed/>
                </p:oleObj>
              </mc:Choice>
              <mc:Fallback>
                <p:oleObj name="Equation" r:id="rId3" imgW="1016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9231" y="4724400"/>
                        <a:ext cx="4708769" cy="153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coefficients of rational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219200"/>
            <a:ext cx="87249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For polynomials </a:t>
            </a:r>
            <a:r>
              <a:rPr lang="en-US" sz="5400" dirty="0" smtClean="0">
                <a:solidFill>
                  <a:srgbClr val="0000FF"/>
                </a:solidFill>
              </a:rPr>
              <a:t>P(x)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Q(x)</a:t>
            </a:r>
            <a:endParaRPr lang="en-US" sz="5400" dirty="0"/>
          </a:p>
          <a:p>
            <a:r>
              <a:rPr lang="en-US" sz="5400" dirty="0" smtClean="0"/>
              <a:t>find </a:t>
            </a:r>
            <a:r>
              <a:rPr lang="en-US" sz="5400" dirty="0" smtClean="0"/>
              <a:t>formula for </a:t>
            </a:r>
            <a:r>
              <a:rPr lang="en-US" sz="5400" dirty="0" err="1" smtClean="0"/>
              <a:t>coeff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675580"/>
              </p:ext>
            </p:extLst>
          </p:nvPr>
        </p:nvGraphicFramePr>
        <p:xfrm>
          <a:off x="2865438" y="2662238"/>
          <a:ext cx="3459162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56" name="Equation" r:id="rId4" imgW="723900" imgH="495300" progId="Equation.DSMT4">
                  <p:embed/>
                </p:oleObj>
              </mc:Choice>
              <mc:Fallback>
                <p:oleObj name="Equation" r:id="rId4" imgW="7239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662238"/>
                        <a:ext cx="3459162" cy="236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029200"/>
            <a:ext cx="8113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using </a:t>
            </a:r>
            <a:r>
              <a:rPr lang="en-US" sz="6000" dirty="0" smtClean="0">
                <a:solidFill>
                  <a:srgbClr val="008000"/>
                </a:solidFill>
              </a:rPr>
              <a:t>partial fractions</a:t>
            </a:r>
            <a:endParaRPr lang="en-US" sz="6000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 Example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089597"/>
              </p:ext>
            </p:extLst>
          </p:nvPr>
        </p:nvGraphicFramePr>
        <p:xfrm>
          <a:off x="812800" y="1460500"/>
          <a:ext cx="4508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54" name="Equation" r:id="rId3" imgW="4508500" imgH="1422400" progId="Equation.DSMT4">
                  <p:embed/>
                </p:oleObj>
              </mc:Choice>
              <mc:Fallback>
                <p:oleObj name="Equation" r:id="rId3" imgW="4508500" imgH="1422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460500"/>
                        <a:ext cx="45085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905438"/>
              </p:ext>
            </p:extLst>
          </p:nvPr>
        </p:nvGraphicFramePr>
        <p:xfrm>
          <a:off x="793750" y="2927350"/>
          <a:ext cx="4737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55" name="Equation" r:id="rId5" imgW="4737100" imgH="1498600" progId="Equation.DSMT4">
                  <p:embed/>
                </p:oleObj>
              </mc:Choice>
              <mc:Fallback>
                <p:oleObj name="Equation" r:id="rId5" imgW="4737100" imgH="149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927350"/>
                        <a:ext cx="4737100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70481"/>
              </p:ext>
            </p:extLst>
          </p:nvPr>
        </p:nvGraphicFramePr>
        <p:xfrm>
          <a:off x="755650" y="4406900"/>
          <a:ext cx="4533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56" name="Equation" r:id="rId7" imgW="4533900" imgH="1511300" progId="Equation.DSMT4">
                  <p:embed/>
                </p:oleObj>
              </mc:Choice>
              <mc:Fallback>
                <p:oleObj name="Equation" r:id="rId7" imgW="4533900" imgH="1511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06900"/>
                        <a:ext cx="45339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/>
          <p:nvPr/>
        </p:nvGrpSpPr>
        <p:grpSpPr>
          <a:xfrm>
            <a:off x="4876800" y="4191000"/>
            <a:ext cx="3810000" cy="1077218"/>
            <a:chOff x="4876800" y="4191000"/>
            <a:chExt cx="3810000" cy="1077218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4191000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Express as sum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0" name="Arc 9"/>
            <p:cNvSpPr/>
            <p:nvPr/>
          </p:nvSpPr>
          <p:spPr bwMode="auto">
            <a:xfrm>
              <a:off x="4876800" y="4191000"/>
              <a:ext cx="1219200" cy="990600"/>
            </a:xfrm>
            <a:prstGeom prst="arc">
              <a:avLst>
                <a:gd name="adj1" fmla="val 18395793"/>
                <a:gd name="adj2" fmla="val 4839066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4800600" y="2199382"/>
            <a:ext cx="3962400" cy="1077218"/>
            <a:chOff x="4800600" y="2199382"/>
            <a:chExt cx="3962400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5943600" y="2199382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Factor denominator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>
              <a:off x="4800600" y="2209800"/>
              <a:ext cx="1295400" cy="1066800"/>
            </a:xfrm>
            <a:prstGeom prst="arc">
              <a:avLst>
                <a:gd name="adj1" fmla="val 17043301"/>
                <a:gd name="adj2" fmla="val 3896894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for </a:t>
            </a:r>
            <a:r>
              <a:rPr lang="en-US" b="0" dirty="0" smtClean="0">
                <a:solidFill>
                  <a:srgbClr val="0000FF"/>
                </a:solidFill>
              </a:rPr>
              <a:t>H(x)</a:t>
            </a:r>
            <a:endParaRPr lang="en-US" b="0" dirty="0">
              <a:solidFill>
                <a:srgbClr val="0000FF"/>
              </a:solidFill>
            </a:endParaRPr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481745"/>
              </p:ext>
            </p:extLst>
          </p:nvPr>
        </p:nvGraphicFramePr>
        <p:xfrm>
          <a:off x="2190750" y="990600"/>
          <a:ext cx="4533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83" name="Equation" r:id="rId3" imgW="4533900" imgH="1511300" progId="Equation.DSMT4">
                  <p:embed/>
                </p:oleObj>
              </mc:Choice>
              <mc:Fallback>
                <p:oleObj name="Equation" r:id="rId3" imgW="4533900" imgH="151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990600"/>
                        <a:ext cx="45339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177796"/>
              </p:ext>
            </p:extLst>
          </p:nvPr>
        </p:nvGraphicFramePr>
        <p:xfrm>
          <a:off x="457200" y="2362200"/>
          <a:ext cx="2603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84" name="Equation" r:id="rId5" imgW="2603500" imgH="965200" progId="Equation.DSMT4">
                  <p:embed/>
                </p:oleObj>
              </mc:Choice>
              <mc:Fallback>
                <p:oleObj name="Equation" r:id="rId5" imgW="26035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26035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572181"/>
              </p:ext>
            </p:extLst>
          </p:nvPr>
        </p:nvGraphicFramePr>
        <p:xfrm>
          <a:off x="1295400" y="3200400"/>
          <a:ext cx="72771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85" name="Equation" r:id="rId7" imgW="7277100" imgH="1625600" progId="Equation.DSMT4">
                  <p:embed/>
                </p:oleObj>
              </mc:Choice>
              <mc:Fallback>
                <p:oleObj name="Equation" r:id="rId7" imgW="7277100" imgH="162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3200400"/>
                        <a:ext cx="72771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168894"/>
              </p:ext>
            </p:extLst>
          </p:nvPr>
        </p:nvGraphicFramePr>
        <p:xfrm>
          <a:off x="5676900" y="4610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86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76900" y="4610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275079"/>
              </p:ext>
            </p:extLst>
          </p:nvPr>
        </p:nvGraphicFramePr>
        <p:xfrm>
          <a:off x="5676900" y="4610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87" name="Equation" r:id="rId11" imgW="139700" imgH="215900" progId="Equation.DSMT4">
                  <p:embed/>
                </p:oleObj>
              </mc:Choice>
              <mc:Fallback>
                <p:oleObj name="Equation" r:id="rId11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76900" y="4610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195262"/>
              </p:ext>
            </p:extLst>
          </p:nvPr>
        </p:nvGraphicFramePr>
        <p:xfrm>
          <a:off x="2057400" y="3962400"/>
          <a:ext cx="2484721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88" name="Equation" r:id="rId12" imgW="762000" imgH="584200" progId="Equation.DSMT4">
                  <p:embed/>
                </p:oleObj>
              </mc:Choice>
              <mc:Fallback>
                <p:oleObj name="Equation" r:id="rId12" imgW="7620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57400" y="3962400"/>
                        <a:ext cx="2484721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823402"/>
              </p:ext>
            </p:extLst>
          </p:nvPr>
        </p:nvGraphicFramePr>
        <p:xfrm>
          <a:off x="5973762" y="4038600"/>
          <a:ext cx="2484438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89" name="Equation" r:id="rId14" imgW="762000" imgH="520700" progId="Equation.DSMT4">
                  <p:embed/>
                </p:oleObj>
              </mc:Choice>
              <mc:Fallback>
                <p:oleObj name="Equation" r:id="rId14" imgW="7620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973762" y="4038600"/>
                        <a:ext cx="2484438" cy="169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26334"/>
              </p:ext>
            </p:extLst>
          </p:nvPr>
        </p:nvGraphicFramePr>
        <p:xfrm>
          <a:off x="1066800" y="1524000"/>
          <a:ext cx="6983104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3898900" imgH="850900" progId="Equation.DSMT4">
                  <p:embed/>
                </p:oleObj>
              </mc:Choice>
              <mc:Fallback>
                <p:oleObj name="Equation" r:id="rId3" imgW="38989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6983104" cy="1524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63749" y="3581400"/>
            <a:ext cx="7616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TO DO:</a:t>
            </a:r>
            <a:r>
              <a:rPr lang="en-US" sz="5400" dirty="0" smtClean="0">
                <a:solidFill>
                  <a:srgbClr val="000000"/>
                </a:solidFill>
              </a:rPr>
              <a:t> find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00"/>
                </a:solidFill>
              </a:rPr>
              <a:t> and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Partial Fractions for </a:t>
            </a:r>
            <a:r>
              <a:rPr lang="en-US" b="0" dirty="0" smtClean="0">
                <a:solidFill>
                  <a:srgbClr val="0000FF"/>
                </a:solidFill>
              </a:rPr>
              <a:t>H(x)</a:t>
            </a:r>
            <a:endParaRPr lang="en-US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130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Fractions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/>
              <a:t>(x)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764851"/>
              </p:ext>
            </p:extLst>
          </p:nvPr>
        </p:nvGraphicFramePr>
        <p:xfrm>
          <a:off x="1104900" y="1358900"/>
          <a:ext cx="6705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77" name="Equation" r:id="rId3" imgW="6705600" imgH="1625600" progId="Equation.DSMT4">
                  <p:embed/>
                </p:oleObj>
              </mc:Choice>
              <mc:Fallback>
                <p:oleObj name="Equation" r:id="rId3" imgW="6705600" imgH="162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358900"/>
                        <a:ext cx="67056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341156"/>
              </p:ext>
            </p:extLst>
          </p:nvPr>
        </p:nvGraphicFramePr>
        <p:xfrm>
          <a:off x="2057400" y="3733800"/>
          <a:ext cx="4684499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78" name="Equation" r:id="rId5" imgW="3898900" imgH="850900" progId="Equation.DSMT4">
                  <p:embed/>
                </p:oleObj>
              </mc:Choice>
              <mc:Fallback>
                <p:oleObj name="Equation" r:id="rId5" imgW="38989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33800"/>
                        <a:ext cx="4684499" cy="1022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/>
          <p:nvPr/>
        </p:nvGrpSpPr>
        <p:grpSpPr>
          <a:xfrm>
            <a:off x="4191000" y="2895600"/>
            <a:ext cx="2667000" cy="990600"/>
            <a:chOff x="4191000" y="2895600"/>
            <a:chExt cx="2667000" cy="9906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16200000" flipH="1">
              <a:off x="3886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rot="5400000">
              <a:off x="6172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1447800" y="5257800"/>
            <a:ext cx="6240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 DO:</a:t>
            </a:r>
            <a:r>
              <a:rPr lang="en-US" dirty="0" smtClean="0">
                <a:solidFill>
                  <a:srgbClr val="000000"/>
                </a:solidFill>
              </a:rPr>
              <a:t> find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0736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Solve for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endParaRPr lang="en-US" sz="4000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644116"/>
              </p:ext>
            </p:extLst>
          </p:nvPr>
        </p:nvGraphicFramePr>
        <p:xfrm>
          <a:off x="920750" y="1441450"/>
          <a:ext cx="72263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72" name="Equation" r:id="rId3" imgW="7226300" imgH="1727200" progId="Equation.DSMT4">
                  <p:embed/>
                </p:oleObj>
              </mc:Choice>
              <mc:Fallback>
                <p:oleObj name="Equation" r:id="rId3" imgW="7226300" imgH="172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1441450"/>
                        <a:ext cx="72263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909" y="3544669"/>
            <a:ext cx="831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Multiply both sides by </a:t>
            </a:r>
            <a:r>
              <a:rPr lang="en-US" sz="3600" dirty="0" err="1" smtClean="0">
                <a:solidFill>
                  <a:srgbClr val="FF00FF"/>
                </a:solidFill>
              </a:rPr>
              <a:t>denom</a:t>
            </a:r>
            <a:r>
              <a:rPr lang="en-US" sz="3600" dirty="0" smtClean="0">
                <a:solidFill>
                  <a:srgbClr val="FF00FF"/>
                </a:solidFill>
              </a:rPr>
              <a:t> of </a:t>
            </a:r>
            <a:r>
              <a:rPr lang="en-US" sz="3600" dirty="0" smtClean="0">
                <a:solidFill>
                  <a:srgbClr val="FF00FF"/>
                </a:solidFill>
              </a:rPr>
              <a:t>LHS 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054760"/>
              </p:ext>
            </p:extLst>
          </p:nvPr>
        </p:nvGraphicFramePr>
        <p:xfrm>
          <a:off x="568325" y="4381500"/>
          <a:ext cx="80041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73" name="Equation" r:id="rId5" imgW="6121400" imgH="952500" progId="Equation.DSMT4">
                  <p:embed/>
                </p:oleObj>
              </mc:Choice>
              <mc:Fallback>
                <p:oleObj name="Equation" r:id="rId5" imgW="6121400" imgH="952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381500"/>
                        <a:ext cx="8004175" cy="1244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9439" y="2209800"/>
            <a:ext cx="6947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Substitute in values for </a:t>
            </a:r>
            <a:r>
              <a:rPr lang="en-US" dirty="0" smtClean="0">
                <a:solidFill>
                  <a:srgbClr val="0000FF"/>
                </a:solidFill>
              </a:rPr>
              <a:t>x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10342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4479"/>
              </p:ext>
            </p:extLst>
          </p:nvPr>
        </p:nvGraphicFramePr>
        <p:xfrm>
          <a:off x="749300" y="3124200"/>
          <a:ext cx="142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22" name="Equation" r:id="rId3" imgW="1422400" imgH="482600" progId="Equation.DSMT4">
                  <p:embed/>
                </p:oleObj>
              </mc:Choice>
              <mc:Fallback>
                <p:oleObj name="Equation" r:id="rId3" imgW="1422400" imgH="482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124200"/>
                        <a:ext cx="1422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14"/>
          <p:cNvGraphicFramePr>
            <a:graphicFrameLocks noChangeAspect="1"/>
          </p:cNvGraphicFramePr>
          <p:nvPr/>
        </p:nvGraphicFramePr>
        <p:xfrm>
          <a:off x="1295400" y="3771900"/>
          <a:ext cx="2946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23" name="Equation" r:id="rId5" imgW="2946240" imgH="660240" progId="Equation.DSMT4">
                  <p:embed/>
                </p:oleObj>
              </mc:Choice>
              <mc:Fallback>
                <p:oleObj name="Equation" r:id="rId5" imgW="2946240" imgH="660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71900"/>
                        <a:ext cx="2946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703787"/>
              </p:ext>
            </p:extLst>
          </p:nvPr>
        </p:nvGraphicFramePr>
        <p:xfrm>
          <a:off x="6402211" y="3683000"/>
          <a:ext cx="1903589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24" name="Equation" r:id="rId7" imgW="1803400" imgH="914400" progId="Equation.DSMT4">
                  <p:embed/>
                </p:oleObj>
              </mc:Choice>
              <mc:Fallback>
                <p:oleObj name="Equation" r:id="rId7" imgW="1803400" imgH="914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211" y="3683000"/>
                        <a:ext cx="1903589" cy="965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924341"/>
              </p:ext>
            </p:extLst>
          </p:nvPr>
        </p:nvGraphicFramePr>
        <p:xfrm>
          <a:off x="730250" y="4921250"/>
          <a:ext cx="2197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25" name="Equation" r:id="rId9" imgW="2197100" imgH="520700" progId="Equation.DSMT4">
                  <p:embed/>
                </p:oleObj>
              </mc:Choice>
              <mc:Fallback>
                <p:oleObj name="Equation" r:id="rId9" imgW="2197100" imgH="5207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921250"/>
                        <a:ext cx="21971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14"/>
          <p:cNvGraphicFramePr>
            <a:graphicFrameLocks noChangeAspect="1"/>
          </p:cNvGraphicFramePr>
          <p:nvPr/>
        </p:nvGraphicFramePr>
        <p:xfrm>
          <a:off x="1295400" y="5562600"/>
          <a:ext cx="426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26" name="Equation" r:id="rId11" imgW="4267080" imgH="685800" progId="Equation.DSMT4">
                  <p:embed/>
                </p:oleObj>
              </mc:Choice>
              <mc:Fallback>
                <p:oleObj name="Equation" r:id="rId11" imgW="4267080" imgH="685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4267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782036"/>
              </p:ext>
            </p:extLst>
          </p:nvPr>
        </p:nvGraphicFramePr>
        <p:xfrm>
          <a:off x="6482644" y="5334000"/>
          <a:ext cx="1594556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27" name="Equation" r:id="rId13" imgW="1435100" imgH="914400" progId="Equation.DSMT4">
                  <p:embed/>
                </p:oleObj>
              </mc:Choice>
              <mc:Fallback>
                <p:oleObj name="Equation" r:id="rId13" imgW="1435100" imgH="914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2644" y="5334000"/>
                        <a:ext cx="1594556" cy="1016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383661"/>
              </p:ext>
            </p:extLst>
          </p:nvPr>
        </p:nvGraphicFramePr>
        <p:xfrm>
          <a:off x="874712" y="1143000"/>
          <a:ext cx="7431088" cy="115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28" name="Equation" r:id="rId15" imgW="6121400" imgH="952500" progId="Equation.DSMT4">
                  <p:embed/>
                </p:oleObj>
              </mc:Choice>
              <mc:Fallback>
                <p:oleObj name="Equation" r:id="rId15" imgW="61214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2" y="1143000"/>
                        <a:ext cx="7431088" cy="1155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6096000" y="3657600"/>
            <a:ext cx="25908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943600" y="5257800"/>
            <a:ext cx="25908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alpha val="0"/>
          </a:schemeClr>
        </a:solidFill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21772</TotalTime>
  <Words>289</Words>
  <Application>Microsoft Macintosh PowerPoint</Application>
  <PresentationFormat>On-screen Show (4:3)</PresentationFormat>
  <Paragraphs>53</Paragraphs>
  <Slides>13</Slides>
  <Notes>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6.042 Lecture Template</vt:lpstr>
      <vt:lpstr>MathType 6.0 Equation</vt:lpstr>
      <vt:lpstr>Equation</vt:lpstr>
      <vt:lpstr>PowerPoint Presentation</vt:lpstr>
      <vt:lpstr>Finding coefficients</vt:lpstr>
      <vt:lpstr>coefficients of rational functions</vt:lpstr>
      <vt:lpstr>Partial Fraction Example</vt:lpstr>
      <vt:lpstr>Partial Fractions for H(x)</vt:lpstr>
      <vt:lpstr>Partial Fractions for H(x)</vt:lpstr>
      <vt:lpstr>Partial Fractions for H(x)</vt:lpstr>
      <vt:lpstr>Solve for A1 and A2</vt:lpstr>
      <vt:lpstr>Solve for A1 and A2</vt:lpstr>
      <vt:lpstr>The coefficient hn</vt:lpstr>
      <vt:lpstr>Partial fractions</vt:lpstr>
      <vt:lpstr>Partial Fractions Caveat #1</vt:lpstr>
      <vt:lpstr>Partial Fractions Caveat #2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1879</cp:revision>
  <cp:lastPrinted>2013-04-23T06:40:59Z</cp:lastPrinted>
  <dcterms:created xsi:type="dcterms:W3CDTF">2010-04-23T03:47:24Z</dcterms:created>
  <dcterms:modified xsi:type="dcterms:W3CDTF">2013-04-23T06:41:06Z</dcterms:modified>
</cp:coreProperties>
</file>