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48.xml" ContentType="application/vnd.openxmlformats-officedocument.presentationml.notes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tags/tag2.xml" ContentType="application/vnd.openxmlformats-officedocument.presentationml.tags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Default Extension="jpeg" ContentType="image/jpeg"/>
  <Override PartName="/ppt/notesSlides/notesSlide33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50"/>
  </p:notesMasterIdLst>
  <p:handoutMasterIdLst>
    <p:handoutMasterId r:id="rId51"/>
  </p:handoutMasterIdLst>
  <p:sldIdLst>
    <p:sldId id="728" r:id="rId2"/>
    <p:sldId id="905" r:id="rId3"/>
    <p:sldId id="832" r:id="rId4"/>
    <p:sldId id="847" r:id="rId5"/>
    <p:sldId id="885" r:id="rId6"/>
    <p:sldId id="889" r:id="rId7"/>
    <p:sldId id="890" r:id="rId8"/>
    <p:sldId id="848" r:id="rId9"/>
    <p:sldId id="892" r:id="rId10"/>
    <p:sldId id="854" r:id="rId11"/>
    <p:sldId id="849" r:id="rId12"/>
    <p:sldId id="850" r:id="rId13"/>
    <p:sldId id="851" r:id="rId14"/>
    <p:sldId id="852" r:id="rId15"/>
    <p:sldId id="883" r:id="rId16"/>
    <p:sldId id="893" r:id="rId17"/>
    <p:sldId id="834" r:id="rId18"/>
    <p:sldId id="846" r:id="rId19"/>
    <p:sldId id="862" r:id="rId20"/>
    <p:sldId id="863" r:id="rId21"/>
    <p:sldId id="860" r:id="rId22"/>
    <p:sldId id="891" r:id="rId23"/>
    <p:sldId id="861" r:id="rId24"/>
    <p:sldId id="864" r:id="rId25"/>
    <p:sldId id="835" r:id="rId26"/>
    <p:sldId id="865" r:id="rId27"/>
    <p:sldId id="867" r:id="rId28"/>
    <p:sldId id="836" r:id="rId29"/>
    <p:sldId id="868" r:id="rId30"/>
    <p:sldId id="873" r:id="rId31"/>
    <p:sldId id="894" r:id="rId32"/>
    <p:sldId id="874" r:id="rId33"/>
    <p:sldId id="875" r:id="rId34"/>
    <p:sldId id="844" r:id="rId35"/>
    <p:sldId id="877" r:id="rId36"/>
    <p:sldId id="896" r:id="rId37"/>
    <p:sldId id="895" r:id="rId38"/>
    <p:sldId id="878" r:id="rId39"/>
    <p:sldId id="876" r:id="rId40"/>
    <p:sldId id="869" r:id="rId41"/>
    <p:sldId id="870" r:id="rId42"/>
    <p:sldId id="897" r:id="rId43"/>
    <p:sldId id="898" r:id="rId44"/>
    <p:sldId id="899" r:id="rId45"/>
    <p:sldId id="902" r:id="rId46"/>
    <p:sldId id="903" r:id="rId47"/>
    <p:sldId id="904" r:id="rId48"/>
    <p:sldId id="879" r:id="rId49"/>
  </p:sldIdLst>
  <p:sldSz cx="9144000" cy="6858000" type="screen4x3"/>
  <p:notesSz cx="7315200" cy="9601200"/>
  <p:embeddedFontLst>
    <p:embeddedFont>
      <p:font typeface="Comic Sans MS"/>
      <p:regular r:id="rId52"/>
      <p:bold r:id="rId53"/>
    </p:embeddedFont>
    <p:embeddedFont>
      <p:font typeface="EURM10"/>
      <p:regular r:id="rId54"/>
    </p:embeddedFont>
    <p:embeddedFont>
      <p:font typeface="EUFM10"/>
      <p:regular r:id="rId55"/>
    </p:embeddedFont>
    <p:embeddedFont>
      <p:font typeface="EURM7"/>
      <p:regular r:id="rId56"/>
    </p:embeddedFont>
    <p:embeddedFont>
      <p:font typeface="EURM5"/>
      <p:regular r:id="rId57"/>
    </p:embeddedFont>
    <p:embeddedFont>
      <p:font typeface="CMSY10"/>
      <p:regular r:id="rId58"/>
    </p:embeddedFont>
    <p:embeddedFont>
      <p:font typeface="Euclid Symbol" charset="2"/>
      <p:regular r:id="rId59"/>
      <p:bold r:id="rId60"/>
      <p:italic r:id="rId61"/>
      <p:boldItalic r:id="rId62"/>
    </p:embeddedFont>
    <p:embeddedFont>
      <p:font typeface="Arial Unicode MS"/>
      <p:regular r:id="rId63"/>
    </p:embeddedFont>
    <p:embeddedFont>
      <p:font typeface="Times"/>
      <p:regular r:id="rId64"/>
      <p:bold r:id="rId65"/>
      <p:italic r:id="rId66"/>
      <p:boldItalic r:id="rId67"/>
    </p:embeddedFont>
  </p:embeddedFontLst>
  <p:custDataLst>
    <p:tags r:id="rId6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00CC"/>
    <a:srgbClr val="008000"/>
    <a:srgbClr val="FF00FF"/>
    <a:srgbClr val="996633"/>
    <a:srgbClr val="F40639"/>
    <a:srgbClr val="CB5C01"/>
    <a:srgbClr val="663300"/>
    <a:srgbClr val="D7D7D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>
    <p:restoredLeft sz="11554" autoAdjust="0"/>
    <p:restoredTop sz="96448" autoAdjust="0"/>
  </p:normalViewPr>
  <p:slideViewPr>
    <p:cSldViewPr showGuides="1">
      <p:cViewPr varScale="1">
        <p:scale>
          <a:sx n="132" d="100"/>
          <a:sy n="132" d="100"/>
        </p:scale>
        <p:origin x="-960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font" Target="fonts/font13.fntdata"/><Relationship Id="rId60" Type="http://schemas.openxmlformats.org/officeDocument/2006/relationships/font" Target="fonts/font9.fntdata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notesMaster" Target="notesMasters/notesMaster1.xml"/><Relationship Id="rId63" Type="http://schemas.openxmlformats.org/officeDocument/2006/relationships/font" Target="fonts/font12.fntdata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viewProps" Target="viewProp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font" Target="fonts/font7.fntdata"/><Relationship Id="rId42" Type="http://schemas.openxmlformats.org/officeDocument/2006/relationships/slide" Target="slides/slide41.xml"/><Relationship Id="rId73" Type="http://schemas.openxmlformats.org/officeDocument/2006/relationships/tableStyles" Target="tableStyles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69" Type="http://schemas.openxmlformats.org/officeDocument/2006/relationships/tags" Target="tags/tag1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font" Target="fonts/font6.fntdata"/><Relationship Id="rId59" Type="http://schemas.openxmlformats.org/officeDocument/2006/relationships/font" Target="fonts/font8.fntdata"/><Relationship Id="rId35" Type="http://schemas.openxmlformats.org/officeDocument/2006/relationships/slide" Target="slides/slide34.xml"/><Relationship Id="rId51" Type="http://schemas.openxmlformats.org/officeDocument/2006/relationships/handoutMaster" Target="handoutMasters/handoutMaster1.xml"/><Relationship Id="rId55" Type="http://schemas.openxmlformats.org/officeDocument/2006/relationships/font" Target="fonts/font4.fntdata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font" Target="fonts/font11.fntdata"/><Relationship Id="rId66" Type="http://schemas.openxmlformats.org/officeDocument/2006/relationships/font" Target="fonts/font15.fntdata"/><Relationship Id="rId36" Type="http://schemas.openxmlformats.org/officeDocument/2006/relationships/slide" Target="slides/slide35.xml"/><Relationship Id="rId7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font" Target="fonts/font5.fntdata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font" Target="fonts/font1.fntdata"/><Relationship Id="rId65" Type="http://schemas.openxmlformats.org/officeDocument/2006/relationships/font" Target="fonts/font14.fntdata"/><Relationship Id="rId67" Type="http://schemas.openxmlformats.org/officeDocument/2006/relationships/font" Target="fonts/font16.fntdata"/><Relationship Id="rId54" Type="http://schemas.openxmlformats.org/officeDocument/2006/relationships/font" Target="fonts/font3.fntdata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font" Target="fonts/font10.fntdata"/><Relationship Id="rId53" Type="http://schemas.openxmlformats.org/officeDocument/2006/relationships/font" Target="fonts/font2.fntdata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printerSettings" Target="printerSettings/printerSettings1.bin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</a:t>
            </a:r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0660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1684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2708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12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73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73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14</a:t>
            </a:r>
          </a:p>
        </p:txBody>
      </p:sp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757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16</a:t>
            </a:r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17</a:t>
            </a:r>
          </a:p>
        </p:txBody>
      </p:sp>
      <p:sp>
        <p:nvSpPr>
          <p:cNvPr id="778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18</a:t>
            </a:r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19</a:t>
            </a:r>
          </a:p>
        </p:txBody>
      </p:sp>
      <p:sp>
        <p:nvSpPr>
          <p:cNvPr id="798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20</a:t>
            </a:r>
          </a:p>
        </p:txBody>
      </p:sp>
      <p:sp>
        <p:nvSpPr>
          <p:cNvPr id="80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1924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22</a:t>
            </a:r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3972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23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99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24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25</a:t>
            </a:r>
          </a:p>
        </p:txBody>
      </p:sp>
      <p:sp>
        <p:nvSpPr>
          <p:cNvPr id="860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28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29</a:t>
            </a:r>
          </a:p>
        </p:txBody>
      </p:sp>
      <p:sp>
        <p:nvSpPr>
          <p:cNvPr id="880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30</a:t>
            </a:r>
          </a:p>
        </p:txBody>
      </p:sp>
      <p:sp>
        <p:nvSpPr>
          <p:cNvPr id="890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011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011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011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32</a:t>
            </a:r>
          </a:p>
        </p:txBody>
      </p:sp>
      <p:sp>
        <p:nvSpPr>
          <p:cNvPr id="911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33</a:t>
            </a:r>
          </a:p>
        </p:txBody>
      </p:sp>
      <p:sp>
        <p:nvSpPr>
          <p:cNvPr id="921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4212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35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3188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34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3188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34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3188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34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3188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34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3188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34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3188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34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3188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34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4</a:t>
            </a:r>
          </a:p>
        </p:txBody>
      </p:sp>
      <p:sp>
        <p:nvSpPr>
          <p:cNvPr id="66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5</a:t>
            </a:r>
          </a:p>
        </p:txBody>
      </p:sp>
      <p:sp>
        <p:nvSpPr>
          <p:cNvPr id="675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6</a:t>
            </a:r>
          </a:p>
        </p:txBody>
      </p:sp>
      <p:sp>
        <p:nvSpPr>
          <p:cNvPr id="686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629400"/>
            <a:ext cx="28576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October 30,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9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2057400"/>
            <a:ext cx="8382000" cy="2743200"/>
          </a:xfrm>
        </p:spPr>
        <p:txBody>
          <a:bodyPr/>
          <a:lstStyle/>
          <a:p>
            <a:pPr marL="0" indent="0" algn="ctr" eaLnBrk="1" hangingPunct="1"/>
            <a:r>
              <a:rPr lang="en-US" sz="6600" b="1" dirty="0" err="1"/>
              <a:t>Congruences</a:t>
            </a:r>
            <a:r>
              <a:rPr lang="en-US" sz="6600" b="1" dirty="0"/>
              <a:t>:</a:t>
            </a:r>
          </a:p>
          <a:p>
            <a:pPr marL="0" indent="0" algn="ctr" eaLnBrk="1" hangingPunct="1"/>
            <a:r>
              <a:rPr lang="en-US" sz="6600" b="1" dirty="0"/>
              <a:t>arithmetic (mod n)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25605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7112000"/>
            <a:ext cx="9144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>
                <a:latin typeface="Comic Sans MS" pitchFamily="66" charset="0"/>
              </a:rPr>
              <a:t>TexPoint fonts used in EMF.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>
                <a:latin typeface="Comic Sans MS" pitchFamily="66" charset="0"/>
              </a:rPr>
              <a:t>Read the TexPoint manual before you delete this box.: </a:t>
            </a:r>
            <a:r>
              <a:rPr lang="en-US" sz="4000">
                <a:latin typeface="EURM10"/>
              </a:rPr>
              <a:t>A</a:t>
            </a:r>
            <a:r>
              <a:rPr lang="en-US" sz="4000">
                <a:latin typeface="EUFM10"/>
              </a:rPr>
              <a:t>A</a:t>
            </a:r>
            <a:r>
              <a:rPr lang="en-US" sz="4000">
                <a:latin typeface="EURM7"/>
              </a:rPr>
              <a:t>A</a:t>
            </a:r>
            <a:r>
              <a:rPr lang="en-US" sz="4000">
                <a:latin typeface="EURM5"/>
              </a:rPr>
              <a:t>A</a:t>
            </a:r>
            <a:r>
              <a:rPr lang="en-US" sz="4000">
                <a:latin typeface="CMSY10"/>
              </a:rPr>
              <a:t>A</a:t>
            </a:r>
            <a:endParaRPr lang="en-US" sz="4000">
              <a:latin typeface="Comic Sans MS" pitchFamily="66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</p:spPr>
        <p:txBody>
          <a:bodyPr/>
          <a:lstStyle/>
          <a:p>
            <a:r>
              <a:rPr lang="en-US" dirty="0" smtClean="0"/>
              <a:t>8F.</a:t>
            </a:r>
            <a:fld id="{5653AFC6-B420-2E4E-AAAC-D734658728B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idx="4294967295"/>
          </p:nvPr>
        </p:nvSpPr>
        <p:spPr>
          <a:xfrm>
            <a:off x="609600" y="1676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 err="1">
                <a:solidFill>
                  <a:srgbClr val="0000CC"/>
                </a:solidFill>
              </a:rPr>
              <a:t>b</a:t>
            </a:r>
            <a:r>
              <a:rPr lang="en-US" sz="6600" dirty="0">
                <a:solidFill>
                  <a:srgbClr val="0000CC"/>
                </a:solidFill>
              </a:rPr>
              <a:t> (mod </a:t>
            </a:r>
            <a:r>
              <a:rPr lang="en-US" sz="6600" dirty="0" err="1">
                <a:solidFill>
                  <a:srgbClr val="0000CC"/>
                </a:solidFill>
              </a:rPr>
              <a:t>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rem(a,n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rem(b,n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371600"/>
          </a:xfrm>
        </p:spPr>
        <p:txBody>
          <a:bodyPr/>
          <a:lstStyle/>
          <a:p>
            <a:pPr eaLnBrk="1" hangingPunct="1"/>
            <a:r>
              <a:rPr lang="en-US" sz="4400"/>
              <a:t>Remainder Lemma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4876800" y="4724400"/>
            <a:ext cx="3276600" cy="1108075"/>
            <a:chOff x="685800" y="5029200"/>
            <a:chExt cx="3276600" cy="1107996"/>
          </a:xfrm>
        </p:grpSpPr>
        <p:sp>
          <p:nvSpPr>
            <p:cNvPr id="14343" name="AutoShape 7"/>
            <p:cNvSpPr>
              <a:spLocks/>
            </p:cNvSpPr>
            <p:nvPr/>
          </p:nvSpPr>
          <p:spPr bwMode="auto">
            <a:xfrm rot="-5400000">
              <a:off x="2133614" y="3581386"/>
              <a:ext cx="380973" cy="3276600"/>
            </a:xfrm>
            <a:prstGeom prst="leftBrace">
              <a:avLst>
                <a:gd name="adj1" fmla="val 8321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1676400" y="5029200"/>
              <a:ext cx="1377300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600">
                  <a:solidFill>
                    <a:srgbClr val="C00000"/>
                  </a:solidFill>
                  <a:latin typeface="Comic Sans MS" pitchFamily="66" charset="0"/>
                </a:rPr>
                <a:t>r</a:t>
              </a:r>
              <a:r>
                <a:rPr lang="en-US" sz="6600" baseline="-25000">
                  <a:solidFill>
                    <a:srgbClr val="C00000"/>
                  </a:solidFill>
                  <a:latin typeface="Comic Sans MS" pitchFamily="66" charset="0"/>
                </a:rPr>
                <a:t>b,n</a:t>
              </a:r>
            </a:p>
          </p:txBody>
        </p:sp>
      </p:grp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920875" y="4953000"/>
            <a:ext cx="34639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latin typeface="Comic Sans MS" pitchFamily="66" charset="0"/>
              </a:rPr>
              <a:t>abbreviate: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0" y="914400"/>
            <a:ext cx="7848600" cy="5486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latin typeface="+mn-lt"/>
                <a:sym typeface="Euclid Symbol" pitchFamily="18" charset="2"/>
              </a:rPr>
              <a:t>if </a:t>
            </a:r>
            <a:r>
              <a:rPr lang="en-US" sz="6600" kern="0" dirty="0" err="1">
                <a:latin typeface="+mn-lt"/>
                <a:sym typeface="Euclid Symbol" pitchFamily="18" charset="2"/>
              </a:rPr>
              <a:t>rem’s</a:t>
            </a:r>
            <a:r>
              <a:rPr lang="en-US" sz="6600" kern="0" dirty="0">
                <a:latin typeface="+mn-lt"/>
                <a:sym typeface="Euclid Symbol" pitchFamily="18" charset="2"/>
              </a:rPr>
              <a:t> are =, then</a:t>
            </a: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a-b=(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-q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)n</a:t>
            </a:r>
            <a:endParaRPr lang="en-US" sz="66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371600"/>
          </a:xfrm>
        </p:spPr>
        <p:txBody>
          <a:bodyPr/>
          <a:lstStyle/>
          <a:p>
            <a:pPr algn="ctr" eaLnBrk="1" hangingPunct="1"/>
            <a:r>
              <a:rPr lang="en-US" sz="4400" dirty="0" smtClean="0"/>
              <a:t>proof: (</a:t>
            </a:r>
            <a:r>
              <a:rPr lang="en-US" sz="4400" dirty="0" smtClean="0">
                <a:sym typeface="Euclid Symbol"/>
              </a:rPr>
              <a:t>←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6" name="Text Box 4"/>
          <p:cNvSpPr txBox="1"/>
          <p:nvPr/>
        </p:nvSpPr>
        <p:spPr>
          <a:xfrm>
            <a:off x="5067300" y="4530725"/>
            <a:ext cx="4000500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6600" kern="0" dirty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so</a:t>
            </a:r>
            <a:r>
              <a:rPr lang="en-US" sz="6600" kern="0" dirty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 n|(a-b)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5715000"/>
            <a:ext cx="6032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proof: (</a:t>
            </a:r>
            <a:r>
              <a:rPr lang="en-US" sz="5400" b="1" dirty="0" smtClean="0">
                <a:sym typeface="Euclid Symbol"/>
              </a:rPr>
              <a:t>→</a:t>
            </a:r>
            <a:r>
              <a:rPr lang="en-US" sz="5400" dirty="0" smtClean="0"/>
              <a:t>) similar</a:t>
            </a:r>
            <a:endParaRPr lang="en-US" sz="5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/>
          </p:cNvSpPr>
          <p:nvPr>
            <p:ph idx="4294967295"/>
          </p:nvPr>
        </p:nvSpPr>
        <p:spPr>
          <a:xfrm>
            <a:off x="0" y="914400"/>
            <a:ext cx="8686800" cy="5638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>
              <a:spcBef>
                <a:spcPts val="0"/>
              </a:spcBef>
              <a:defRPr/>
            </a:pPr>
            <a:r>
              <a:rPr lang="en-US" sz="6600" kern="0" dirty="0">
                <a:latin typeface="+mn-lt"/>
              </a:rPr>
              <a:t> </a:t>
            </a:r>
            <a:r>
              <a:rPr lang="en-US" sz="6000" kern="0" dirty="0">
                <a:latin typeface="+mn-lt"/>
              </a:rPr>
              <a:t>conversely,</a:t>
            </a:r>
          </a:p>
          <a:p>
            <a:pPr marL="0">
              <a:spcBef>
                <a:spcPts val="0"/>
              </a:spcBef>
              <a:defRPr/>
            </a:pPr>
            <a:r>
              <a:rPr lang="en-US" sz="6000" kern="0" dirty="0">
                <a:latin typeface="+mn-lt"/>
              </a:rPr>
              <a:t> 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n|(a-b)</a:t>
            </a:r>
            <a:r>
              <a:rPr lang="en-US" sz="60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6000" kern="0" dirty="0">
                <a:latin typeface="+mn-lt"/>
              </a:rPr>
              <a:t>means</a:t>
            </a:r>
          </a:p>
          <a:p>
            <a:pPr>
              <a:defRPr/>
            </a:pPr>
            <a:r>
              <a:rPr lang="en-US" sz="6000" kern="0" dirty="0">
                <a:latin typeface="+mn-lt"/>
              </a:rPr>
              <a:t> 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n|((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q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a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-q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b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)n + (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r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a,n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-r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b,n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))</a:t>
            </a:r>
          </a:p>
          <a:p>
            <a:pPr marL="0" indent="0" eaLnBrk="1" hangingPunct="1">
              <a:defRPr/>
            </a:pP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371600"/>
          </a:xfrm>
        </p:spPr>
        <p:txBody>
          <a:bodyPr/>
          <a:lstStyle/>
          <a:p>
            <a:pPr eaLnBrk="1" hangingPunct="1"/>
            <a:r>
              <a:rPr lang="en-US" sz="4400"/>
              <a:t>Remainder Lemma: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idx="4294967295"/>
          </p:nvPr>
        </p:nvSpPr>
        <p:spPr>
          <a:xfrm>
            <a:off x="914400" y="2570163"/>
            <a:ext cx="8229600" cy="1392237"/>
          </a:xfrm>
        </p:spPr>
        <p:txBody>
          <a:bodyPr/>
          <a:lstStyle/>
          <a:p>
            <a:pPr marL="0" indent="0" eaLnBrk="1" hangingPunct="1"/>
            <a:r>
              <a:rPr lang="en-US" sz="6000">
                <a:solidFill>
                  <a:srgbClr val="0000CC"/>
                </a:solidFill>
              </a:rPr>
              <a:t>n|((q</a:t>
            </a:r>
            <a:r>
              <a:rPr lang="en-US" sz="6000" baseline="-25000">
                <a:solidFill>
                  <a:srgbClr val="0000CC"/>
                </a:solidFill>
              </a:rPr>
              <a:t>a</a:t>
            </a:r>
            <a:r>
              <a:rPr lang="en-US" sz="6000">
                <a:solidFill>
                  <a:srgbClr val="0000CC"/>
                </a:solidFill>
              </a:rPr>
              <a:t>-q</a:t>
            </a:r>
            <a:r>
              <a:rPr lang="en-US" sz="6000" baseline="-25000">
                <a:solidFill>
                  <a:srgbClr val="0000CC"/>
                </a:solidFill>
              </a:rPr>
              <a:t>b</a:t>
            </a:r>
            <a:r>
              <a:rPr lang="en-US" sz="6000">
                <a:solidFill>
                  <a:srgbClr val="0000CC"/>
                </a:solidFill>
              </a:rPr>
              <a:t>)n + (r</a:t>
            </a:r>
            <a:r>
              <a:rPr lang="en-US" sz="6000" baseline="-25000">
                <a:solidFill>
                  <a:srgbClr val="0000CC"/>
                </a:solidFill>
              </a:rPr>
              <a:t>a,n</a:t>
            </a:r>
            <a:r>
              <a:rPr lang="en-US" sz="6000">
                <a:solidFill>
                  <a:srgbClr val="0000CC"/>
                </a:solidFill>
              </a:rPr>
              <a:t>-r</a:t>
            </a:r>
            <a:r>
              <a:rPr lang="en-US" sz="6000" baseline="-25000">
                <a:solidFill>
                  <a:srgbClr val="0000CC"/>
                </a:solidFill>
              </a:rPr>
              <a:t>b,n</a:t>
            </a:r>
            <a:r>
              <a:rPr lang="en-US" sz="6000">
                <a:solidFill>
                  <a:srgbClr val="0000CC"/>
                </a:solidFill>
              </a:rPr>
              <a:t>))</a:t>
            </a:r>
            <a:endParaRPr lang="en-US" sz="6000"/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371600"/>
          </a:xfrm>
        </p:spPr>
        <p:txBody>
          <a:bodyPr/>
          <a:lstStyle/>
          <a:p>
            <a:pPr eaLnBrk="1" hangingPunct="1"/>
            <a:r>
              <a:rPr lang="en-US" sz="4400"/>
              <a:t>Remainder Lemma: proof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27138" y="3484563"/>
            <a:ext cx="3040062" cy="2001837"/>
            <a:chOff x="922039" y="1981201"/>
            <a:chExt cx="3040361" cy="2001797"/>
          </a:xfrm>
        </p:grpSpPr>
        <p:sp>
          <p:nvSpPr>
            <p:cNvPr id="6" name="Text Box 17"/>
            <p:cNvSpPr txBox="1"/>
            <p:nvPr/>
          </p:nvSpPr>
          <p:spPr>
            <a:xfrm>
              <a:off x="922039" y="2874945"/>
              <a:ext cx="982759" cy="11080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6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n|</a:t>
              </a:r>
            </a:p>
          </p:txBody>
        </p:sp>
        <p:sp>
          <p:nvSpPr>
            <p:cNvPr id="17422" name="AutoShape 18"/>
            <p:cNvSpPr>
              <a:spLocks/>
            </p:cNvSpPr>
            <p:nvPr/>
          </p:nvSpPr>
          <p:spPr bwMode="auto">
            <a:xfrm rot="-5400000">
              <a:off x="2497013" y="855533"/>
              <a:ext cx="339718" cy="2591055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cxnSp>
          <p:nvCxnSpPr>
            <p:cNvPr id="35859" name="AutoShape 19"/>
            <p:cNvCxnSpPr>
              <a:cxnSpLocks noChangeShapeType="1"/>
            </p:cNvCxnSpPr>
            <p:nvPr/>
          </p:nvCxnSpPr>
          <p:spPr bwMode="auto">
            <a:xfrm flipV="1">
              <a:off x="1821161" y="2362200"/>
              <a:ext cx="845839" cy="1066800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276600" y="4424363"/>
            <a:ext cx="9636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latin typeface="Comic Sans MS" pitchFamily="66" charset="0"/>
              </a:rPr>
              <a:t>so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724400" y="3560763"/>
            <a:ext cx="3200400" cy="1925637"/>
            <a:chOff x="4419600" y="2057400"/>
            <a:chExt cx="3200400" cy="1925597"/>
          </a:xfrm>
        </p:grpSpPr>
        <p:sp>
          <p:nvSpPr>
            <p:cNvPr id="15" name="Text Box 14"/>
            <p:cNvSpPr txBox="1"/>
            <p:nvPr/>
          </p:nvSpPr>
          <p:spPr>
            <a:xfrm>
              <a:off x="4419600" y="2874945"/>
              <a:ext cx="982663" cy="11080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6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n|</a:t>
              </a:r>
            </a:p>
          </p:txBody>
        </p:sp>
        <p:sp>
          <p:nvSpPr>
            <p:cNvPr id="17419" name="AutoShape 15"/>
            <p:cNvSpPr>
              <a:spLocks/>
            </p:cNvSpPr>
            <p:nvPr/>
          </p:nvSpPr>
          <p:spPr bwMode="auto">
            <a:xfrm rot="-5400000">
              <a:off x="6057904" y="876296"/>
              <a:ext cx="380992" cy="27432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cxnSp>
          <p:nvCxnSpPr>
            <p:cNvPr id="35856" name="AutoShape 16"/>
            <p:cNvCxnSpPr>
              <a:cxnSpLocks noChangeShapeType="1"/>
              <a:stCxn id="15" idx="3"/>
            </p:cNvCxnSpPr>
            <p:nvPr/>
          </p:nvCxnSpPr>
          <p:spPr bwMode="auto">
            <a:xfrm flipV="1">
              <a:off x="5402561" y="2362199"/>
              <a:ext cx="845839" cy="1066800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20" name="Rectangle 7"/>
          <p:cNvSpPr/>
          <p:nvPr/>
        </p:nvSpPr>
        <p:spPr>
          <a:xfrm>
            <a:off x="533400" y="1422400"/>
            <a:ext cx="7391400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6000" kern="0" dirty="0">
                <a:latin typeface="Comic Sans MS"/>
                <a:sym typeface="Euclid Symbol" pitchFamily="18" charset="2"/>
              </a:rPr>
              <a:t>but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181600" y="1066800"/>
            <a:ext cx="3611563" cy="1676400"/>
            <a:chOff x="5181600" y="1066800"/>
            <a:chExt cx="3611716" cy="1676400"/>
          </a:xfrm>
        </p:grpSpPr>
        <p:sp>
          <p:nvSpPr>
            <p:cNvPr id="16" name="AutoShape 11"/>
            <p:cNvSpPr/>
            <p:nvPr/>
          </p:nvSpPr>
          <p:spPr bwMode="auto">
            <a:xfrm rot="5400000">
              <a:off x="6438958" y="1257242"/>
              <a:ext cx="228600" cy="2743316"/>
            </a:xfrm>
            <a:prstGeom prst="leftBrace">
              <a:avLst/>
            </a:prstGeom>
            <a:noFill/>
            <a:ln w="381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sp>
          <p:nvSpPr>
            <p:cNvPr id="35852" name="Text Box 12"/>
            <p:cNvSpPr txBox="1">
              <a:spLocks noChangeArrowheads="1"/>
            </p:cNvSpPr>
            <p:nvPr/>
          </p:nvSpPr>
          <p:spPr bwMode="auto">
            <a:xfrm>
              <a:off x="6019800" y="1066800"/>
              <a:ext cx="277351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0">
                  <a:solidFill>
                    <a:srgbClr val="0000CC"/>
                  </a:solidFill>
                  <a:latin typeface="Comic Sans MS" pitchFamily="66" charset="0"/>
                </a:rPr>
                <a:t>|--| </a:t>
              </a:r>
              <a:r>
                <a:rPr lang="en-US" sz="60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&lt;</a:t>
              </a:r>
              <a:r>
                <a:rPr lang="en-US" sz="6000">
                  <a:solidFill>
                    <a:srgbClr val="0000CC"/>
                  </a:solidFill>
                  <a:latin typeface="Comic Sans MS" pitchFamily="66" charset="0"/>
                </a:rPr>
                <a:t> n</a:t>
              </a:r>
            </a:p>
          </p:txBody>
        </p:sp>
        <p:cxnSp>
          <p:nvCxnSpPr>
            <p:cNvPr id="35853" name="AutoShape 13"/>
            <p:cNvCxnSpPr>
              <a:cxnSpLocks noChangeShapeType="1"/>
              <a:stCxn id="35852" idx="2"/>
            </p:cNvCxnSpPr>
            <p:nvPr/>
          </p:nvCxnSpPr>
          <p:spPr bwMode="auto">
            <a:xfrm rot="5400000">
              <a:off x="6687611" y="1871852"/>
              <a:ext cx="508337" cy="929558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762000" y="5486400"/>
            <a:ext cx="53879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latin typeface="Comic Sans MS" pitchFamily="66" charset="0"/>
              </a:rPr>
              <a:t>implies </a:t>
            </a:r>
            <a:r>
              <a:rPr lang="en-US" sz="6000">
                <a:solidFill>
                  <a:srgbClr val="0000CC"/>
                </a:solidFill>
                <a:latin typeface="Comic Sans MS" pitchFamily="66" charset="0"/>
              </a:rPr>
              <a:t>r</a:t>
            </a:r>
            <a:r>
              <a:rPr lang="en-US" sz="4000" baseline="-25000">
                <a:solidFill>
                  <a:srgbClr val="0000CC"/>
                </a:solidFill>
                <a:latin typeface="Comic Sans MS" pitchFamily="66" charset="0"/>
              </a:rPr>
              <a:t>a,n</a:t>
            </a:r>
            <a:r>
              <a:rPr lang="en-US" sz="6000">
                <a:solidFill>
                  <a:srgbClr val="0000CC"/>
                </a:solidFill>
                <a:latin typeface="Comic Sans MS" pitchFamily="66" charset="0"/>
              </a:rPr>
              <a:t>=r</a:t>
            </a:r>
            <a:r>
              <a:rPr lang="en-US" sz="4000" baseline="-25000">
                <a:solidFill>
                  <a:srgbClr val="0000CC"/>
                </a:solidFill>
                <a:latin typeface="Comic Sans MS" pitchFamily="66" charset="0"/>
              </a:rPr>
              <a:t>b,n</a:t>
            </a:r>
            <a:endParaRPr lang="en-US" sz="6000">
              <a:latin typeface="Comic Sans MS" pitchFamily="66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idx="4294967295"/>
          </p:nvPr>
        </p:nvSpPr>
        <p:spPr>
          <a:xfrm>
            <a:off x="609600" y="1219200"/>
            <a:ext cx="7924800" cy="4343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 err="1">
                <a:solidFill>
                  <a:srgbClr val="0000CC"/>
                </a:solidFill>
              </a:rPr>
              <a:t>b</a:t>
            </a:r>
            <a:r>
              <a:rPr lang="en-US" sz="6600" dirty="0">
                <a:solidFill>
                  <a:srgbClr val="0000CC"/>
                </a:solidFill>
              </a:rPr>
              <a:t> (mod </a:t>
            </a:r>
            <a:r>
              <a:rPr lang="en-US" sz="6600" dirty="0" err="1">
                <a:solidFill>
                  <a:srgbClr val="0000CC"/>
                </a:solidFill>
              </a:rPr>
              <a:t>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rem(a,n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rem(b,n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352800" y="0"/>
            <a:ext cx="5791200" cy="1295400"/>
          </a:xfrm>
        </p:spPr>
        <p:txBody>
          <a:bodyPr/>
          <a:lstStyle/>
          <a:p>
            <a:pPr eaLnBrk="1" hangingPunct="1"/>
            <a:r>
              <a:rPr lang="en-US" sz="4400"/>
              <a:t>Remainder Lemma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781800" y="5257800"/>
            <a:ext cx="18954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1000" y="1066800"/>
            <a:ext cx="8229600" cy="35814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143000"/>
            <a:ext cx="8305800" cy="4572000"/>
          </a:xfrm>
        </p:spPr>
        <p:txBody>
          <a:bodyPr/>
          <a:lstStyle/>
          <a:p>
            <a:pPr marL="0" indent="0" eaLnBrk="1" hangingPunct="1"/>
            <a:r>
              <a:rPr lang="en-US" sz="4800" i="1" dirty="0" smtClean="0"/>
              <a:t>Corollary:</a:t>
            </a:r>
          </a:p>
          <a:p>
            <a:pPr marL="0" indent="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rem(a,n</a:t>
            </a:r>
            <a:r>
              <a:rPr lang="en-US" sz="6000" dirty="0">
                <a:solidFill>
                  <a:srgbClr val="0000CC"/>
                </a:solidFill>
              </a:rPr>
              <a:t>) 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000" i="1" dirty="0" err="1"/>
              <a:t>pf</a:t>
            </a:r>
            <a:r>
              <a:rPr lang="en-US" sz="6000" i="1" dirty="0"/>
              <a:t>:  </a:t>
            </a:r>
            <a:r>
              <a:rPr lang="en-US" sz="6000" dirty="0">
                <a:solidFill>
                  <a:srgbClr val="0000E5"/>
                </a:solidFill>
              </a:rPr>
              <a:t>0</a:t>
            </a:r>
            <a:r>
              <a:rPr lang="en-US" sz="6000" i="1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6000" b="1" dirty="0" smtClean="0">
                <a:solidFill>
                  <a:srgbClr val="0000E5"/>
                </a:solidFill>
              </a:rPr>
              <a:t> </a:t>
            </a:r>
            <a:r>
              <a:rPr lang="en-US" sz="6000" dirty="0">
                <a:solidFill>
                  <a:srgbClr val="0000E5"/>
                </a:solidFill>
              </a:rPr>
              <a:t>n</a:t>
            </a:r>
            <a:r>
              <a:rPr lang="en-US" sz="6000" dirty="0"/>
              <a:t>, so</a:t>
            </a:r>
          </a:p>
          <a:p>
            <a:pPr marL="0" indent="0" algn="ctr" eaLnBrk="1" hangingPunct="1">
              <a:spcBef>
                <a:spcPts val="600"/>
              </a:spcBef>
            </a:pPr>
            <a:r>
              <a:rPr lang="en-US" sz="6000" dirty="0" err="1">
                <a:solidFill>
                  <a:srgbClr val="0000E5"/>
                </a:solidFill>
              </a:rPr>
              <a:t>rem</a:t>
            </a:r>
            <a:r>
              <a:rPr lang="en-US" sz="6000" dirty="0">
                <a:solidFill>
                  <a:srgbClr val="0000E5"/>
                </a:solidFill>
              </a:rPr>
              <a:t>(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err="1">
                <a:solidFill>
                  <a:srgbClr val="0000E5"/>
                </a:solidFill>
              </a:rPr>
              <a:t>,n</a:t>
            </a:r>
            <a:r>
              <a:rPr lang="en-US" sz="6000" dirty="0">
                <a:solidFill>
                  <a:srgbClr val="0000E5"/>
                </a:solidFill>
              </a:rPr>
              <a:t>) = </a:t>
            </a:r>
            <a:r>
              <a:rPr lang="en-US" sz="6000" dirty="0" err="1" smtClean="0">
                <a:solidFill>
                  <a:srgbClr val="0000E5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E5"/>
                </a:solidFill>
              </a:rPr>
              <a:t>a,n</a:t>
            </a:r>
            <a:endParaRPr lang="en-US" sz="6000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76200"/>
            <a:ext cx="6781800" cy="1295400"/>
          </a:xfrm>
        </p:spPr>
        <p:txBody>
          <a:bodyPr/>
          <a:lstStyle/>
          <a:p>
            <a:pPr eaLnBrk="1" hangingPunct="1"/>
            <a:r>
              <a:rPr lang="en-US" sz="4800"/>
              <a:t>remainder arithmetic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90600"/>
            <a:ext cx="8229600" cy="4953000"/>
          </a:xfrm>
        </p:spPr>
        <p:txBody>
          <a:bodyPr/>
          <a:lstStyle/>
          <a:p>
            <a:pPr marL="0" indent="0" algn="ctr" eaLnBrk="1" hangingPunct="1"/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rem(a,n</a:t>
            </a:r>
            <a:r>
              <a:rPr lang="en-US" sz="6000" dirty="0">
                <a:solidFill>
                  <a:srgbClr val="0000CC"/>
                </a:solidFill>
              </a:rPr>
              <a:t>) 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000" i="1" dirty="0" err="1"/>
              <a:t>pf</a:t>
            </a:r>
            <a:r>
              <a:rPr lang="en-US" sz="6000" i="1" dirty="0"/>
              <a:t>:  </a:t>
            </a:r>
            <a:r>
              <a:rPr lang="en-US" sz="6000" dirty="0">
                <a:solidFill>
                  <a:srgbClr val="0000E5"/>
                </a:solidFill>
              </a:rPr>
              <a:t>0</a:t>
            </a:r>
            <a:r>
              <a:rPr lang="en-US" sz="6000" i="1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6000" b="1" dirty="0" smtClean="0">
                <a:solidFill>
                  <a:srgbClr val="0000E5"/>
                </a:solidFill>
              </a:rPr>
              <a:t> </a:t>
            </a:r>
            <a:r>
              <a:rPr lang="en-US" sz="6000" dirty="0">
                <a:solidFill>
                  <a:srgbClr val="0000E5"/>
                </a:solidFill>
              </a:rPr>
              <a:t>n</a:t>
            </a:r>
            <a:r>
              <a:rPr lang="en-US" sz="6000" dirty="0"/>
              <a:t>, so</a:t>
            </a:r>
          </a:p>
          <a:p>
            <a:pPr marL="0" indent="0" algn="ctr" eaLnBrk="1" hangingPunct="1">
              <a:spcBef>
                <a:spcPts val="600"/>
              </a:spcBef>
            </a:pPr>
            <a:r>
              <a:rPr lang="en-US" sz="6000" dirty="0" err="1">
                <a:solidFill>
                  <a:srgbClr val="0000E5"/>
                </a:solidFill>
              </a:rPr>
              <a:t>rem</a:t>
            </a:r>
            <a:r>
              <a:rPr lang="en-US" sz="6000" dirty="0">
                <a:solidFill>
                  <a:srgbClr val="0000E5"/>
                </a:solidFill>
              </a:rPr>
              <a:t>(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err="1">
                <a:solidFill>
                  <a:srgbClr val="0000E5"/>
                </a:solidFill>
              </a:rPr>
              <a:t>,n</a:t>
            </a:r>
            <a:r>
              <a:rPr lang="en-US" sz="6000" dirty="0">
                <a:solidFill>
                  <a:srgbClr val="0000E5"/>
                </a:solidFill>
              </a:rPr>
              <a:t>) = 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endParaRPr lang="en-US" sz="6000" dirty="0"/>
          </a:p>
          <a:p>
            <a:pPr marL="0" indent="0" eaLnBrk="1" hangingPunct="1">
              <a:spcBef>
                <a:spcPts val="2400"/>
              </a:spcBef>
            </a:pPr>
            <a:r>
              <a:rPr lang="en-US" sz="6000" dirty="0"/>
              <a:t>now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b="1" dirty="0" smtClean="0">
                <a:solidFill>
                  <a:srgbClr val="0000CC"/>
                </a:solidFill>
              </a:rPr>
              <a:t> </a:t>
            </a:r>
            <a:r>
              <a:rPr lang="en-US" sz="6000" dirty="0"/>
              <a:t>immediate by Remainder Lemma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76200"/>
            <a:ext cx="6781800" cy="1295400"/>
          </a:xfrm>
        </p:spPr>
        <p:txBody>
          <a:bodyPr/>
          <a:lstStyle/>
          <a:p>
            <a:pPr eaLnBrk="1" hangingPunct="1"/>
            <a:r>
              <a:rPr lang="en-US" sz="4800"/>
              <a:t>remainder arithmetic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838200"/>
            <a:ext cx="8153400" cy="5486400"/>
          </a:xfrm>
        </p:spPr>
        <p:txBody>
          <a:bodyPr/>
          <a:lstStyle/>
          <a:p>
            <a:pPr marL="0" indent="0" eaLnBrk="1" hangingPunct="1">
              <a:buFontTx/>
              <a:buChar char="•"/>
            </a:pPr>
            <a:r>
              <a:rPr lang="en-US" sz="4800" dirty="0"/>
              <a:t> </a:t>
            </a:r>
            <a:r>
              <a:rPr lang="en-US" sz="5400" i="1" dirty="0">
                <a:solidFill>
                  <a:srgbClr val="008000"/>
                </a:solidFill>
              </a:rPr>
              <a:t> symmetric</a:t>
            </a:r>
            <a:endParaRPr lang="en-US" sz="54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    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b (mod n) </a:t>
            </a:r>
            <a:r>
              <a:rPr lang="en-US" sz="5400" dirty="0"/>
              <a:t>implies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        </a:t>
            </a:r>
            <a:r>
              <a:rPr lang="en-US" sz="5400" dirty="0" err="1">
                <a:solidFill>
                  <a:srgbClr val="0000CC"/>
                </a:solidFill>
              </a:rPr>
              <a:t>b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a (mod n)</a:t>
            </a:r>
            <a:endParaRPr lang="en-US" sz="5400" i="1" dirty="0">
              <a:solidFill>
                <a:srgbClr val="008000"/>
              </a:solidFill>
            </a:endParaRPr>
          </a:p>
          <a:p>
            <a:pPr marL="0" indent="0" eaLnBrk="1" hangingPunct="1">
              <a:buFontTx/>
              <a:buChar char="•"/>
            </a:pPr>
            <a:r>
              <a:rPr lang="en-US" sz="6000" dirty="0"/>
              <a:t> </a:t>
            </a:r>
            <a:r>
              <a:rPr lang="en-US" sz="5400" i="1" dirty="0">
                <a:solidFill>
                  <a:srgbClr val="008000"/>
                </a:solidFill>
              </a:rPr>
              <a:t>transitive</a:t>
            </a:r>
            <a:endParaRPr lang="en-US" sz="54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b </a:t>
            </a:r>
            <a:r>
              <a:rPr lang="en-US" sz="5400" dirty="0"/>
              <a:t>&amp;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b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c (mod n)</a:t>
            </a:r>
          </a:p>
          <a:p>
            <a:pPr marL="0" indent="0" algn="ctr" eaLnBrk="1" hangingPunct="1">
              <a:spcBef>
                <a:spcPct val="0"/>
              </a:spcBef>
            </a:pPr>
            <a:r>
              <a:rPr lang="en-US" sz="5400" dirty="0"/>
              <a:t>implies </a:t>
            </a:r>
            <a:r>
              <a:rPr lang="en-US" sz="5400" dirty="0">
                <a:solidFill>
                  <a:srgbClr val="0000CC"/>
                </a:solidFill>
              </a:rPr>
              <a:t>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c (mod n)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143000"/>
          </a:xfrm>
        </p:spPr>
        <p:txBody>
          <a:bodyPr/>
          <a:lstStyle/>
          <a:p>
            <a:pPr eaLnBrk="1" hangingPunct="1"/>
            <a:r>
              <a:rPr lang="en-US" sz="4800" b="0" dirty="0" smtClean="0"/>
              <a:t>More Corollaries</a:t>
            </a:r>
            <a:endParaRPr lang="en-US" sz="4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458200" cy="46482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b (mod n), </a:t>
            </a:r>
            <a:r>
              <a:rPr lang="en-US" sz="6000" dirty="0"/>
              <a:t>then</a:t>
            </a:r>
          </a:p>
          <a:p>
            <a:pPr marL="0" indent="0" eaLnBrk="1" hangingPunct="1"/>
            <a:r>
              <a:rPr lang="en-US" sz="6000" dirty="0"/>
              <a:t>   </a:t>
            </a:r>
            <a:r>
              <a:rPr lang="en-US" sz="6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 (mod n)</a:t>
            </a:r>
          </a:p>
          <a:p>
            <a:pPr marL="0" indent="0" eaLnBrk="1" hangingPunct="1"/>
            <a:r>
              <a:rPr lang="en-US" sz="6000" i="1" dirty="0" err="1"/>
              <a:t>pf</a:t>
            </a:r>
            <a:r>
              <a:rPr lang="en-US" sz="6000" dirty="0"/>
              <a:t>: </a:t>
            </a:r>
            <a:r>
              <a:rPr lang="en-US" sz="6000" dirty="0">
                <a:solidFill>
                  <a:srgbClr val="0000CC"/>
                </a:solidFill>
              </a:rPr>
              <a:t>n | (a - b) </a:t>
            </a:r>
            <a:r>
              <a:rPr lang="en-US" sz="6000" dirty="0"/>
              <a:t>implies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((</a:t>
            </a:r>
            <a:r>
              <a:rPr lang="en-US" sz="6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) – (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i="1" dirty="0">
                <a:solidFill>
                  <a:srgbClr val="008000"/>
                </a:solidFill>
              </a:rPr>
              <a:t>Congruence</a:t>
            </a:r>
            <a:r>
              <a:rPr lang="en-US" sz="4400" dirty="0"/>
              <a:t> mod 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4343400"/>
          </a:xfrm>
        </p:spPr>
        <p:txBody>
          <a:bodyPr/>
          <a:lstStyle/>
          <a:p>
            <a:pPr marL="0" indent="0" eaLnBrk="1" hangingPunct="1"/>
            <a:r>
              <a:rPr lang="en-US" sz="6000" i="1" dirty="0"/>
              <a:t>Corollary:</a:t>
            </a:r>
          </a:p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 smtClean="0">
                <a:solidFill>
                  <a:srgbClr val="0000CC"/>
                </a:solidFill>
              </a:rPr>
              <a:t>a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 </a:t>
            </a:r>
            <a:r>
              <a:rPr lang="en-US" sz="6000" dirty="0"/>
              <a:t>&amp;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 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d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/>
              <a:t>),</a:t>
            </a:r>
          </a:p>
          <a:p>
            <a:pPr marL="0" indent="0" eaLnBrk="1" hangingPunct="1"/>
            <a:r>
              <a:rPr lang="en-US" sz="6000" dirty="0"/>
              <a:t>then </a:t>
            </a:r>
            <a:r>
              <a:rPr lang="en-US" sz="6000" dirty="0" err="1">
                <a:solidFill>
                  <a:srgbClr val="0000CC"/>
                </a:solidFill>
              </a:rPr>
              <a:t>a+c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b+d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dirty="0"/>
              <a:t>Congruence mod </a:t>
            </a:r>
            <a:r>
              <a:rPr lang="en-US" sz="4400" dirty="0" err="1"/>
              <a:t>n</a:t>
            </a:r>
            <a:endParaRPr lang="en-US" sz="4400" dirty="0"/>
          </a:p>
        </p:txBody>
      </p:sp>
      <p:sp>
        <p:nvSpPr>
          <p:cNvPr id="7536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14400"/>
            <a:ext cx="8153400" cy="5562600"/>
          </a:xfrm>
        </p:spPr>
        <p:txBody>
          <a:bodyPr/>
          <a:lstStyle/>
          <a:p>
            <a:pPr marL="0" indent="0" eaLnBrk="1" hangingPunct="1"/>
            <a:r>
              <a:rPr lang="en-US" sz="6600" b="1" i="1" dirty="0"/>
              <a:t>Def</a:t>
            </a:r>
            <a:r>
              <a:rPr lang="en-US" sz="6600" b="1" dirty="0"/>
              <a:t>: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 </a:t>
            </a:r>
          </a:p>
          <a:p>
            <a:pPr marL="0" indent="0" eaLnBrk="1" hangingPunct="1"/>
            <a:r>
              <a:rPr lang="en-US" sz="6600" dirty="0"/>
              <a:t>  </a:t>
            </a:r>
            <a:r>
              <a:rPr lang="en-US" sz="6600" dirty="0" err="1"/>
              <a:t>iff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n|(a - b)</a:t>
            </a:r>
          </a:p>
          <a:p>
            <a:pPr marL="0" indent="0" eaLnBrk="1" hangingPunct="1"/>
            <a:r>
              <a:rPr lang="en-US" sz="4400" i="1" dirty="0"/>
              <a:t>example:</a:t>
            </a:r>
            <a:r>
              <a:rPr lang="en-US" sz="5400" dirty="0">
                <a:solidFill>
                  <a:srgbClr val="FF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 </a:t>
            </a:r>
            <a:r>
              <a:rPr lang="en-US" sz="5400" dirty="0" smtClean="0">
                <a:solidFill>
                  <a:srgbClr val="008000"/>
                </a:solidFill>
              </a:rPr>
              <a:t>12 </a:t>
            </a:r>
            <a:r>
              <a:rPr lang="en-US" sz="5400" dirty="0">
                <a:solidFill>
                  <a:srgbClr val="0000CC"/>
                </a:solidFill>
              </a:rPr>
              <a:t>(mod</a:t>
            </a:r>
            <a:r>
              <a:rPr lang="en-US" sz="5400" dirty="0">
                <a:solidFill>
                  <a:srgbClr val="008000"/>
                </a:solidFill>
              </a:rPr>
              <a:t> 9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dirty="0">
                <a:solidFill>
                  <a:srgbClr val="008000"/>
                </a:solidFill>
              </a:rPr>
              <a:t> </a:t>
            </a:r>
          </a:p>
          <a:p>
            <a:pPr marL="0" indent="0" eaLnBrk="1" hangingPunct="1"/>
            <a:r>
              <a:rPr lang="en-US" sz="5400" dirty="0"/>
              <a:t>since</a:t>
            </a:r>
            <a:endParaRPr lang="en-US" sz="5400" dirty="0" smtClean="0"/>
          </a:p>
          <a:p>
            <a:pPr marL="0" indent="0" eaLnBrk="1" hangingPunct="1"/>
            <a:r>
              <a:rPr lang="en-US" sz="5400" dirty="0" smtClean="0"/>
              <a:t>                   =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00CC"/>
                </a:solidFill>
              </a:rPr>
              <a:t>-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8000"/>
                </a:solidFill>
              </a:rPr>
              <a:t>12</a:t>
            </a:r>
          </a:p>
        </p:txBody>
      </p:sp>
      <p:cxnSp>
        <p:nvCxnSpPr>
          <p:cNvPr id="12" name="AutoShape 6"/>
          <p:cNvCxnSpPr>
            <a:cxnSpLocks noChangeShapeType="1"/>
          </p:cNvCxnSpPr>
          <p:nvPr/>
        </p:nvCxnSpPr>
        <p:spPr bwMode="auto">
          <a:xfrm rot="16200000" flipH="1">
            <a:off x="5410200" y="4038600"/>
            <a:ext cx="1219200" cy="12192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17" name="AutoShape 7"/>
          <p:cNvCxnSpPr>
            <a:cxnSpLocks noChangeShapeType="1"/>
          </p:cNvCxnSpPr>
          <p:nvPr/>
        </p:nvCxnSpPr>
        <p:spPr bwMode="auto">
          <a:xfrm>
            <a:off x="3505200" y="4038600"/>
            <a:ext cx="1981200" cy="12192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09600" y="990600"/>
            <a:ext cx="7543800" cy="23622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000" i="1" kern="0" dirty="0" err="1">
                <a:latin typeface="+mn-lt"/>
                <a:sym typeface="Euclid Symbol" pitchFamily="18" charset="2"/>
              </a:rPr>
              <a:t>pf</a:t>
            </a:r>
            <a:r>
              <a:rPr lang="en-US" sz="6000" i="1" kern="0" dirty="0">
                <a:latin typeface="+mn-lt"/>
                <a:sym typeface="Euclid Symbol" pitchFamily="18" charset="2"/>
              </a:rPr>
              <a:t>:</a:t>
            </a:r>
          </a:p>
          <a:p>
            <a:pPr marL="0" indent="0" eaLnBrk="1" hangingPunct="1">
              <a:defRPr/>
            </a:pPr>
            <a:r>
              <a:rPr lang="en-US" sz="6000" kern="0" dirty="0">
                <a:solidFill>
                  <a:srgbClr val="0000CC"/>
                </a:solidFill>
                <a:latin typeface="+mn-lt"/>
              </a:rPr>
              <a:t>a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b </a:t>
            </a:r>
            <a:r>
              <a:rPr lang="en-US" sz="6000" kern="0" dirty="0">
                <a:latin typeface="+mn-lt"/>
                <a:sym typeface="Euclid Symbol" pitchFamily="18" charset="2"/>
              </a:rPr>
              <a:t>implies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a+c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b+c</a:t>
            </a:r>
            <a:endParaRPr lang="en-US" sz="60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d </a:t>
            </a:r>
            <a:r>
              <a:rPr lang="en-US" sz="6000" kern="0" dirty="0">
                <a:latin typeface="+mn-lt"/>
                <a:sym typeface="Euclid Symbol" pitchFamily="18" charset="2"/>
              </a:rPr>
              <a:t>implies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c+b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d+b</a:t>
            </a:r>
            <a:endParaRPr lang="en-US" sz="60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>
                <a:latin typeface="+mn-lt"/>
                <a:sym typeface="Euclid Symbol" pitchFamily="18" charset="2"/>
              </a:rPr>
              <a:t>also</a:t>
            </a:r>
            <a:r>
              <a:rPr lang="en-US" sz="6000" kern="0" dirty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b+c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b="1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c+b</a:t>
            </a:r>
            <a:r>
              <a:rPr lang="en-US" sz="6000" kern="0" dirty="0">
                <a:latin typeface="+mn-lt"/>
                <a:sym typeface="Euclid Symbol" pitchFamily="18" charset="2"/>
              </a:rPr>
              <a:t>, so</a:t>
            </a:r>
          </a:p>
          <a:p>
            <a:pPr marL="0" indent="0" eaLnBrk="1" hangingPunct="1">
              <a:defRPr/>
            </a:pPr>
            <a:r>
              <a:rPr lang="en-US" sz="6000" kern="0" dirty="0">
                <a:latin typeface="+mn-lt"/>
                <a:sym typeface="Euclid Symbol" pitchFamily="18" charset="2"/>
              </a:rPr>
              <a:t>   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a+c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d+b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(mod n)</a:t>
            </a:r>
          </a:p>
        </p:txBody>
      </p:sp>
      <p:cxnSp>
        <p:nvCxnSpPr>
          <p:cNvPr id="7" name="AutoShape 5"/>
          <p:cNvCxnSpPr>
            <a:cxnSpLocks noChangeShapeType="1"/>
          </p:cNvCxnSpPr>
          <p:nvPr/>
        </p:nvCxnSpPr>
        <p:spPr bwMode="auto">
          <a:xfrm rot="10800000" flipV="1">
            <a:off x="5791200" y="2667000"/>
            <a:ext cx="1905000" cy="457200"/>
          </a:xfrm>
          <a:prstGeom prst="straightConnector1">
            <a:avLst/>
          </a:prstGeom>
          <a:noFill/>
          <a:ln w="38100">
            <a:solidFill>
              <a:srgbClr val="008000"/>
            </a:solidFill>
            <a:prstDash val="sysDash"/>
            <a:round/>
            <a:headEnd type="arrow" w="med" len="med"/>
            <a:tailEnd type="arrow" w="med" len="med"/>
          </a:ln>
        </p:spPr>
      </p:cxn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4724400" y="1981200"/>
            <a:ext cx="1524000" cy="990600"/>
          </a:xfrm>
          <a:prstGeom prst="ellipse">
            <a:avLst/>
          </a:prstGeom>
          <a:noFill/>
          <a:ln w="317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7162800" y="2971800"/>
            <a:ext cx="1524000" cy="990600"/>
          </a:xfrm>
          <a:prstGeom prst="ellipse">
            <a:avLst/>
          </a:prstGeom>
          <a:noFill/>
          <a:ln w="317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915400" cy="55626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b    (mod n), </a:t>
            </a:r>
            <a:r>
              <a:rPr lang="en-US" sz="6000" dirty="0"/>
              <a:t>then 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(mod n)</a:t>
            </a:r>
          </a:p>
          <a:p>
            <a:pPr marL="0" indent="0" eaLnBrk="1" hangingPunct="1"/>
            <a:r>
              <a:rPr lang="en-US" sz="6000" i="1" dirty="0" err="1"/>
              <a:t>pf</a:t>
            </a:r>
            <a:r>
              <a:rPr lang="en-US" sz="6000" dirty="0"/>
              <a:t>:  </a:t>
            </a:r>
            <a:r>
              <a:rPr lang="en-US" sz="6000" dirty="0">
                <a:solidFill>
                  <a:srgbClr val="0000CC"/>
                </a:solidFill>
              </a:rPr>
              <a:t>n | (a - b)  </a:t>
            </a:r>
            <a:r>
              <a:rPr lang="en-US" sz="6000" dirty="0"/>
              <a:t>implies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</a:t>
            </a:r>
            <a:r>
              <a:rPr lang="en-US" sz="6000" dirty="0" smtClean="0">
                <a:solidFill>
                  <a:srgbClr val="0000CC"/>
                </a:solidFill>
              </a:rPr>
              <a:t>a - </a:t>
            </a:r>
            <a:r>
              <a:rPr lang="en-US" sz="6000" dirty="0" err="1" smtClean="0">
                <a:solidFill>
                  <a:srgbClr val="0000CC"/>
                </a:solidFill>
              </a:rPr>
              <a:t>b)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, </a:t>
            </a:r>
            <a:r>
              <a:rPr lang="en-US" sz="6000" dirty="0"/>
              <a:t>and so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((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 – (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 marL="0" indent="0" eaLnBrk="1" hangingPunct="1"/>
            <a:r>
              <a:rPr lang="en-US" sz="6000" i="1" dirty="0" err="1"/>
              <a:t>Cor</a:t>
            </a:r>
            <a:r>
              <a:rPr lang="en-US" sz="6000" i="1" dirty="0"/>
              <a:t>:  </a:t>
            </a:r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a’ (mod n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  <a:r>
              <a:rPr lang="en-US" sz="6000" dirty="0" smtClean="0"/>
              <a:t>,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6000" dirty="0" smtClean="0"/>
              <a:t>then </a:t>
            </a:r>
            <a:r>
              <a:rPr lang="en-US" sz="6000" dirty="0"/>
              <a:t>replacing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/>
              <a:t> by </a:t>
            </a:r>
            <a:r>
              <a:rPr lang="en-US" sz="6000" dirty="0">
                <a:solidFill>
                  <a:srgbClr val="0000CC"/>
                </a:solidFill>
              </a:rPr>
              <a:t>a’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6000" dirty="0"/>
              <a:t>in any arithmetic formula gives an</a:t>
            </a:r>
            <a:endParaRPr lang="en-US" sz="6000" dirty="0" smtClean="0"/>
          </a:p>
          <a:p>
            <a:pPr marL="0" indent="0" eaLnBrk="1" hangingPunct="1"/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(mod n) </a:t>
            </a:r>
            <a:r>
              <a:rPr lang="en-US" sz="6000" dirty="0"/>
              <a:t>formula</a:t>
            </a:r>
          </a:p>
          <a:p>
            <a:pPr marL="0" indent="0" eaLnBrk="1" hangingPunct="1"/>
            <a:endParaRPr lang="en-US" sz="6000" dirty="0"/>
          </a:p>
          <a:p>
            <a:pPr marL="0" indent="0" eaLnBrk="1" hangingPunct="1"/>
            <a:endParaRPr lang="en-US" sz="6000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305800" cy="5029200"/>
          </a:xfrm>
        </p:spPr>
        <p:txBody>
          <a:bodyPr/>
          <a:lstStyle/>
          <a:p>
            <a:pPr marL="0" indent="0" eaLnBrk="1" hangingPunct="1"/>
            <a:r>
              <a:rPr lang="en-US" sz="5400" i="1" dirty="0">
                <a:solidFill>
                  <a:srgbClr val="FF00FF"/>
                </a:solidFill>
              </a:rPr>
              <a:t>important: </a:t>
            </a:r>
            <a:r>
              <a:rPr lang="en-US" sz="5400" i="1" dirty="0">
                <a:solidFill>
                  <a:srgbClr val="008000"/>
                </a:solidFill>
              </a:rPr>
              <a:t>congruence</a:t>
            </a:r>
            <a:r>
              <a:rPr lang="en-US" sz="5400" dirty="0"/>
              <a:t> &amp;</a:t>
            </a:r>
          </a:p>
          <a:p>
            <a:pPr marL="0" indent="0" algn="ctr" eaLnBrk="1" hangingPunct="1"/>
            <a:r>
              <a:rPr lang="en-US" sz="5400" dirty="0">
                <a:solidFill>
                  <a:srgbClr val="0000CC"/>
                </a:solidFill>
              </a:rPr>
              <a:t>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rem(a,n</a:t>
            </a:r>
            <a:r>
              <a:rPr lang="en-US" sz="5400" dirty="0">
                <a:solidFill>
                  <a:srgbClr val="0000CC"/>
                </a:solidFill>
              </a:rPr>
              <a:t>)  (mod n)</a:t>
            </a:r>
          </a:p>
          <a:p>
            <a:pPr marL="0" indent="0" eaLnBrk="1" hangingPunct="1"/>
            <a:r>
              <a:rPr lang="en-US" sz="5400" dirty="0"/>
              <a:t>keeps </a:t>
            </a:r>
            <a:r>
              <a:rPr lang="en-US" sz="5400" dirty="0">
                <a:solidFill>
                  <a:srgbClr val="0000CC"/>
                </a:solidFill>
              </a:rPr>
              <a:t>(mod n) </a:t>
            </a:r>
            <a:r>
              <a:rPr lang="en-US" sz="5400" dirty="0"/>
              <a:t>arithmetic</a:t>
            </a:r>
          </a:p>
          <a:p>
            <a:pPr marL="0" indent="0" eaLnBrk="1" hangingPunct="1"/>
            <a:r>
              <a:rPr lang="en-US" sz="5400" dirty="0"/>
              <a:t>in the remainder range</a:t>
            </a:r>
          </a:p>
          <a:p>
            <a:pPr marL="0" indent="0" algn="ctr" eaLnBrk="1" hangingPunct="1"/>
            <a:r>
              <a:rPr lang="en-US" sz="5400" dirty="0">
                <a:solidFill>
                  <a:srgbClr val="FF00FF"/>
                </a:solidFill>
              </a:rPr>
              <a:t>0 </a:t>
            </a:r>
            <a:r>
              <a:rPr lang="en-US" sz="5400" dirty="0"/>
              <a:t>to</a:t>
            </a:r>
            <a:r>
              <a:rPr lang="en-US" sz="5400" dirty="0">
                <a:solidFill>
                  <a:srgbClr val="FF00FF"/>
                </a:solidFill>
              </a:rPr>
              <a:t> n-1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76200"/>
            <a:ext cx="6781800" cy="1295400"/>
          </a:xfrm>
        </p:spPr>
        <p:txBody>
          <a:bodyPr/>
          <a:lstStyle/>
          <a:p>
            <a:pPr eaLnBrk="1" hangingPunct="1"/>
            <a:r>
              <a:rPr lang="en-US" sz="4800"/>
              <a:t>remainder arithmetic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0" y="1098550"/>
            <a:ext cx="8991600" cy="5149850"/>
          </a:xfrm>
        </p:spPr>
        <p:txBody>
          <a:bodyPr/>
          <a:lstStyle/>
          <a:p>
            <a:r>
              <a:rPr lang="en-US" sz="4800" i="1" dirty="0"/>
              <a:t>example: </a:t>
            </a:r>
            <a:r>
              <a:rPr lang="en-US" sz="5400" dirty="0">
                <a:solidFill>
                  <a:srgbClr val="0000CC"/>
                </a:solidFill>
              </a:rPr>
              <a:t>287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>
                <a:solidFill>
                  <a:srgbClr val="FF00FF"/>
                </a:solidFill>
              </a:rPr>
              <a:t>?</a:t>
            </a:r>
            <a:r>
              <a:rPr lang="en-US" sz="5400" b="1" dirty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(mod 4)</a:t>
            </a:r>
          </a:p>
          <a:p>
            <a:r>
              <a:rPr lang="en-US" sz="5400" dirty="0">
                <a:solidFill>
                  <a:srgbClr val="0000CC"/>
                </a:solidFill>
              </a:rPr>
              <a:t>287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3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dirty="0">
                <a:solidFill>
                  <a:srgbClr val="0000CC"/>
                </a:solidFill>
              </a:rPr>
              <a:t>  </a:t>
            </a:r>
            <a:r>
              <a:rPr lang="en-US" sz="4800" dirty="0"/>
              <a:t>since</a:t>
            </a:r>
            <a:r>
              <a:rPr lang="en-US" sz="5400" dirty="0">
                <a:solidFill>
                  <a:srgbClr val="0000CC"/>
                </a:solidFill>
              </a:rPr>
              <a:t> r</a:t>
            </a:r>
            <a:r>
              <a:rPr lang="en-US" sz="5400" baseline="-25000" dirty="0">
                <a:solidFill>
                  <a:srgbClr val="0000CC"/>
                </a:solidFill>
              </a:rPr>
              <a:t>287,4 </a:t>
            </a:r>
            <a:r>
              <a:rPr lang="en-US" sz="5400" dirty="0">
                <a:solidFill>
                  <a:srgbClr val="0000CC"/>
                </a:solidFill>
              </a:rPr>
              <a:t>= 3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  </a:t>
            </a:r>
            <a:r>
              <a:rPr lang="en-US" sz="5400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solidFill>
                  <a:srgbClr val="0000CC"/>
                </a:solidFill>
              </a:rPr>
              <a:t> ((3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endParaRPr lang="en-US" sz="5400" dirty="0">
              <a:solidFill>
                <a:srgbClr val="0000CC"/>
              </a:solidFill>
            </a:endParaRPr>
          </a:p>
          <a:p>
            <a:r>
              <a:rPr lang="en-US" sz="5400" baseline="30000" dirty="0">
                <a:solidFill>
                  <a:srgbClr val="0000CC"/>
                </a:solidFill>
              </a:rPr>
              <a:t>            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(1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4800" dirty="0"/>
              <a:t>since</a:t>
            </a:r>
            <a:r>
              <a:rPr lang="en-US" sz="5400" dirty="0">
                <a:solidFill>
                  <a:srgbClr val="0000CC"/>
                </a:solidFill>
              </a:rPr>
              <a:t> r</a:t>
            </a:r>
            <a:r>
              <a:rPr lang="en-US" sz="5400" baseline="-25000" dirty="0">
                <a:solidFill>
                  <a:srgbClr val="0000CC"/>
                </a:solidFill>
              </a:rPr>
              <a:t>9,4 </a:t>
            </a:r>
            <a:r>
              <a:rPr lang="en-US" sz="5400" dirty="0">
                <a:solidFill>
                  <a:srgbClr val="0000CC"/>
                </a:solidFill>
              </a:rPr>
              <a:t>=1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  = </a:t>
            </a:r>
            <a:r>
              <a:rPr lang="en-US" sz="5400" dirty="0">
                <a:solidFill>
                  <a:srgbClr val="FF00FF"/>
                </a:solidFill>
              </a:rPr>
              <a:t>3</a:t>
            </a:r>
            <a:r>
              <a:rPr lang="en-US" sz="5400" dirty="0">
                <a:solidFill>
                  <a:srgbClr val="0000CC"/>
                </a:solidFill>
              </a:rPr>
              <a:t> (mod 4)   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76200"/>
            <a:ext cx="6781800" cy="1295400"/>
          </a:xfrm>
        </p:spPr>
        <p:txBody>
          <a:bodyPr/>
          <a:lstStyle/>
          <a:p>
            <a:pPr eaLnBrk="1" hangingPunct="1"/>
            <a:r>
              <a:rPr lang="en-US" sz="4800"/>
              <a:t>remainder arithmetic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3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305800" cy="4343400"/>
          </a:xfrm>
        </p:spPr>
        <p:txBody>
          <a:bodyPr/>
          <a:lstStyle/>
          <a:p>
            <a:pPr marL="0" indent="0" eaLnBrk="1" hangingPunct="1"/>
            <a:r>
              <a:rPr lang="en-US" sz="4800" dirty="0"/>
              <a:t>So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/>
              <a:t>arithmetic</a:t>
            </a:r>
            <a:r>
              <a:rPr lang="en-US" sz="4800" dirty="0">
                <a:solidFill>
                  <a:srgbClr val="0000CC"/>
                </a:solidFill>
              </a:rPr>
              <a:t> (mod n)  </a:t>
            </a:r>
            <a:r>
              <a:rPr lang="en-US" sz="4800" dirty="0"/>
              <a:t>a lot like ordinary arithmetic</a:t>
            </a:r>
          </a:p>
          <a:p>
            <a:pPr marL="0" indent="0" eaLnBrk="1" hangingPunct="1"/>
            <a:r>
              <a:rPr lang="en-US" sz="4800" i="1" dirty="0">
                <a:solidFill>
                  <a:srgbClr val="FF00FF"/>
                </a:solidFill>
              </a:rPr>
              <a:t>the main difference: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 8·2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3</a:t>
            </a:r>
            <a:r>
              <a:rPr lang="en-US" sz="4800" dirty="0">
                <a:solidFill>
                  <a:srgbClr val="0000CC"/>
                </a:solidFill>
                <a:latin typeface="Arial" charset="0"/>
                <a:ea typeface="Arial Unicode MS" charset="-128"/>
                <a:cs typeface="Arial" charset="0"/>
              </a:rPr>
              <a:t>·</a:t>
            </a:r>
            <a:r>
              <a:rPr lang="en-US" sz="4800" dirty="0">
                <a:solidFill>
                  <a:srgbClr val="0000CC"/>
                </a:solidFill>
                <a:ea typeface="Arial" charset="0"/>
                <a:cs typeface="Arial" charset="0"/>
              </a:rPr>
              <a:t>2</a:t>
            </a:r>
            <a:r>
              <a:rPr lang="en-US" sz="4800" dirty="0">
                <a:solidFill>
                  <a:srgbClr val="0000CC"/>
                </a:solidFill>
              </a:rPr>
              <a:t> (mod 10)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    8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3     (</a:t>
            </a:r>
            <a:r>
              <a:rPr lang="en-US" sz="4800" dirty="0">
                <a:solidFill>
                  <a:srgbClr val="0000CC"/>
                </a:solidFill>
              </a:rPr>
              <a:t>mod 10)</a:t>
            </a:r>
          </a:p>
        </p:txBody>
      </p:sp>
      <p:sp>
        <p:nvSpPr>
          <p:cNvPr id="75673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029200"/>
            <a:ext cx="7239000" cy="12192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FF0000"/>
                </a:solidFill>
              </a:rPr>
              <a:t>no</a:t>
            </a:r>
            <a:r>
              <a:rPr lang="en-US" sz="4400" dirty="0" smtClean="0">
                <a:solidFill>
                  <a:srgbClr val="FF0000"/>
                </a:solidFill>
              </a:rPr>
              <a:t> arbitrary</a:t>
            </a:r>
            <a:r>
              <a:rPr lang="en-US" sz="4400" dirty="0" smtClean="0">
                <a:solidFill>
                  <a:srgbClr val="FF00FF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</a:rPr>
              <a:t>cancellation</a:t>
            </a:r>
          </a:p>
        </p:txBody>
      </p:sp>
      <p:sp>
        <p:nvSpPr>
          <p:cNvPr id="756740" name="Line 5"/>
          <p:cNvSpPr>
            <a:spLocks noChangeShapeType="1"/>
          </p:cNvSpPr>
          <p:nvPr/>
        </p:nvSpPr>
        <p:spPr bwMode="auto">
          <a:xfrm flipH="1">
            <a:off x="3124200" y="4495800"/>
            <a:ext cx="5334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Congruence mod n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2362200" y="3505200"/>
            <a:ext cx="685800" cy="685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4191000" y="3505200"/>
            <a:ext cx="685800" cy="685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9" presetClass="entr" presetSubtype="0" accel="10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8" grpId="0"/>
      <p:bldP spid="756740" grpId="1" animBg="1"/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idx="4294967295"/>
          </p:nvPr>
        </p:nvSpPr>
        <p:spPr>
          <a:xfrm>
            <a:off x="76200" y="1905000"/>
            <a:ext cx="8991600" cy="3048000"/>
          </a:xfrm>
        </p:spPr>
        <p:txBody>
          <a:bodyPr/>
          <a:lstStyle/>
          <a:p>
            <a:r>
              <a:rPr lang="en-US" sz="6000" dirty="0"/>
              <a:t>When can you cancel </a:t>
            </a:r>
            <a:r>
              <a:rPr lang="en-US" sz="6000" dirty="0">
                <a:solidFill>
                  <a:srgbClr val="0000CC"/>
                </a:solidFill>
              </a:rPr>
              <a:t>k</a:t>
            </a:r>
            <a:r>
              <a:rPr lang="en-US" sz="6000" dirty="0"/>
              <a:t>?</a:t>
            </a:r>
          </a:p>
          <a:p>
            <a:r>
              <a:rPr lang="en-US" sz="6000" dirty="0"/>
              <a:t>--when </a:t>
            </a:r>
            <a:r>
              <a:rPr lang="en-US" sz="6000" dirty="0">
                <a:solidFill>
                  <a:srgbClr val="0000CC"/>
                </a:solidFill>
              </a:rPr>
              <a:t>k</a:t>
            </a:r>
            <a:r>
              <a:rPr lang="en-US" sz="6000" dirty="0"/>
              <a:t> has no common factors with </a:t>
            </a:r>
            <a:r>
              <a:rPr lang="en-US" sz="6000" dirty="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8001000" cy="3581400"/>
          </a:xfrm>
        </p:spPr>
        <p:txBody>
          <a:bodyPr/>
          <a:lstStyle/>
          <a:p>
            <a:pPr marL="0" indent="0" eaLnBrk="1" hangingPunct="1"/>
            <a:r>
              <a:rPr lang="en-US" sz="6000" dirty="0" err="1">
                <a:solidFill>
                  <a:srgbClr val="0000CC"/>
                </a:solidFill>
              </a:rPr>
              <a:t>a·k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b·k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 </a:t>
            </a:r>
            <a:r>
              <a:rPr lang="en-US" sz="6000" i="1" dirty="0">
                <a:solidFill>
                  <a:srgbClr val="008000"/>
                </a:solidFill>
              </a:rPr>
              <a:t>and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</a:t>
            </a:r>
            <a:r>
              <a:rPr lang="en-US" sz="6000" dirty="0" err="1">
                <a:solidFill>
                  <a:srgbClr val="0000CC"/>
                </a:solidFill>
              </a:rPr>
              <a:t>gcd(k,n</a:t>
            </a:r>
            <a:r>
              <a:rPr lang="en-US" sz="6000" dirty="0">
                <a:solidFill>
                  <a:srgbClr val="0000CC"/>
                </a:solidFill>
              </a:rPr>
              <a:t>)=1</a:t>
            </a:r>
          </a:p>
          <a:p>
            <a:pPr marL="0" indent="0" eaLnBrk="1" hangingPunct="1"/>
            <a:r>
              <a:rPr lang="en-US" sz="6000" dirty="0"/>
              <a:t>implies</a:t>
            </a:r>
            <a:r>
              <a:rPr lang="en-US" sz="6000" dirty="0">
                <a:solidFill>
                  <a:srgbClr val="0000CC"/>
                </a:solidFill>
              </a:rPr>
              <a:t> 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</a:t>
            </a:r>
            <a:endParaRPr lang="en-US" sz="6000" i="1" dirty="0">
              <a:solidFill>
                <a:srgbClr val="008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371600"/>
            <a:ext cx="8534400" cy="3810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0"/>
            <a:ext cx="5486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kern="0" dirty="0">
                <a:latin typeface="+mj-lt"/>
              </a:rPr>
              <a:t>inverses </a:t>
            </a:r>
            <a:r>
              <a:rPr lang="en-US" sz="4400" kern="0" dirty="0">
                <a:solidFill>
                  <a:srgbClr val="0000CC"/>
                </a:solidFill>
                <a:latin typeface="+mj-lt"/>
              </a:rPr>
              <a:t>(mod n)</a:t>
            </a:r>
          </a:p>
        </p:txBody>
      </p:sp>
      <p:sp>
        <p:nvSpPr>
          <p:cNvPr id="75776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90600"/>
            <a:ext cx="8610600" cy="52578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If </a:t>
            </a:r>
            <a:r>
              <a:rPr lang="en-US" sz="5400" dirty="0" err="1">
                <a:solidFill>
                  <a:srgbClr val="0000CC"/>
                </a:solidFill>
              </a:rPr>
              <a:t>gcd</a:t>
            </a:r>
            <a:r>
              <a:rPr lang="en-US" sz="5400" dirty="0">
                <a:solidFill>
                  <a:srgbClr val="0000CC"/>
                </a:solidFill>
              </a:rPr>
              <a:t>(</a:t>
            </a:r>
            <a:r>
              <a:rPr lang="en-US" sz="5400" dirty="0" err="1">
                <a:solidFill>
                  <a:srgbClr val="0000CC"/>
                </a:solidFill>
              </a:rPr>
              <a:t>k,n</a:t>
            </a:r>
            <a:r>
              <a:rPr lang="en-US" sz="5400" dirty="0">
                <a:solidFill>
                  <a:srgbClr val="0000CC"/>
                </a:solidFill>
              </a:rPr>
              <a:t>)=1, </a:t>
            </a:r>
            <a:r>
              <a:rPr lang="en-US" sz="5400" dirty="0"/>
              <a:t>then have </a:t>
            </a:r>
            <a:r>
              <a:rPr lang="en-US" sz="5400" dirty="0">
                <a:solidFill>
                  <a:srgbClr val="0000CC"/>
                </a:solidFill>
              </a:rPr>
              <a:t>k’ </a:t>
            </a:r>
          </a:p>
          <a:p>
            <a:pPr marL="0" indent="0" algn="ctr" eaLnBrk="1" hangingPunct="1"/>
            <a:r>
              <a:rPr lang="en-US" sz="5400" dirty="0" err="1">
                <a:solidFill>
                  <a:srgbClr val="0000CC"/>
                </a:solidFill>
              </a:rPr>
              <a:t>k·k</a:t>
            </a:r>
            <a:r>
              <a:rPr lang="en-US" sz="5400" dirty="0">
                <a:solidFill>
                  <a:srgbClr val="0000CC"/>
                </a:solidFill>
              </a:rPr>
              <a:t>’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1</a:t>
            </a:r>
            <a:r>
              <a:rPr lang="en-US" sz="5400" dirty="0">
                <a:solidFill>
                  <a:srgbClr val="0000CC"/>
                </a:solidFill>
              </a:rPr>
              <a:t> (mod n).</a:t>
            </a:r>
          </a:p>
          <a:p>
            <a:pPr marL="0" indent="0" eaLnBrk="1" hangingPunct="1"/>
            <a:r>
              <a:rPr lang="en-US" sz="5400" dirty="0">
                <a:solidFill>
                  <a:srgbClr val="0000CC"/>
                </a:solidFill>
              </a:rPr>
              <a:t>k’ </a:t>
            </a:r>
            <a:r>
              <a:rPr lang="en-US" sz="5400" dirty="0"/>
              <a:t>is an </a:t>
            </a:r>
            <a:r>
              <a:rPr lang="en-US" sz="5400" i="1" dirty="0">
                <a:solidFill>
                  <a:srgbClr val="008000"/>
                </a:solidFill>
              </a:rPr>
              <a:t>inverse</a:t>
            </a:r>
            <a:r>
              <a:rPr lang="en-US" sz="5400" i="1" dirty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mod n </a:t>
            </a:r>
            <a:r>
              <a:rPr lang="en-US" sz="5400" dirty="0"/>
              <a:t>of </a:t>
            </a:r>
            <a:r>
              <a:rPr lang="en-US" sz="5400" dirty="0">
                <a:solidFill>
                  <a:srgbClr val="0000CC"/>
                </a:solidFill>
              </a:rPr>
              <a:t>k</a:t>
            </a:r>
          </a:p>
          <a:p>
            <a:pPr marL="0" indent="0" eaLnBrk="1" hangingPunct="1"/>
            <a:r>
              <a:rPr lang="en-US" sz="6000" i="1" dirty="0" err="1"/>
              <a:t>pf</a:t>
            </a:r>
            <a:r>
              <a:rPr lang="en-US" sz="6000" dirty="0"/>
              <a:t>: </a:t>
            </a:r>
            <a:r>
              <a:rPr lang="en-US" sz="6000" dirty="0" err="1">
                <a:solidFill>
                  <a:srgbClr val="0000CC"/>
                </a:solidFill>
              </a:rPr>
              <a:t>sk</a:t>
            </a:r>
            <a:r>
              <a:rPr lang="en-US" sz="6000" dirty="0">
                <a:solidFill>
                  <a:srgbClr val="0000CC"/>
                </a:solidFill>
              </a:rPr>
              <a:t> + </a:t>
            </a:r>
            <a:r>
              <a:rPr lang="en-US" sz="6000" dirty="0" err="1">
                <a:solidFill>
                  <a:srgbClr val="0000CC"/>
                </a:solidFill>
              </a:rPr>
              <a:t>tn</a:t>
            </a:r>
            <a:r>
              <a:rPr lang="en-US" sz="6000" dirty="0">
                <a:solidFill>
                  <a:srgbClr val="0000CC"/>
                </a:solidFill>
              </a:rPr>
              <a:t> = </a:t>
            </a:r>
            <a:r>
              <a:rPr lang="en-US" sz="6000" dirty="0">
                <a:solidFill>
                  <a:srgbClr val="008000"/>
                </a:solidFill>
              </a:rPr>
              <a:t>1</a:t>
            </a:r>
            <a:r>
              <a:rPr lang="en-US" sz="6000" dirty="0"/>
              <a:t>, so</a:t>
            </a:r>
          </a:p>
          <a:p>
            <a:pPr marL="0" indent="0" eaLnBrk="1" hangingPunct="1"/>
            <a:r>
              <a:rPr lang="en-US" sz="6000" dirty="0"/>
              <a:t>     just let</a:t>
            </a:r>
            <a:r>
              <a:rPr lang="en-US" sz="6000" dirty="0">
                <a:solidFill>
                  <a:srgbClr val="0000CC"/>
                </a:solidFill>
              </a:rPr>
              <a:t> k’ ::= s</a:t>
            </a:r>
            <a:endParaRPr lang="en-US" sz="6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686800" cy="5257800"/>
          </a:xfrm>
        </p:spPr>
        <p:txBody>
          <a:bodyPr/>
          <a:lstStyle/>
          <a:p>
            <a:pPr marL="0" indent="0" eaLnBrk="1" hangingPunct="1"/>
            <a:r>
              <a:rPr lang="en-US" sz="4800" dirty="0"/>
              <a:t>If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a·k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b·k</a:t>
            </a:r>
            <a:r>
              <a:rPr lang="en-US" sz="4800" dirty="0">
                <a:solidFill>
                  <a:srgbClr val="0000CC"/>
                </a:solidFill>
              </a:rPr>
              <a:t> (mod n)   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</a:t>
            </a:r>
            <a:r>
              <a:rPr lang="en-US" sz="4800" dirty="0"/>
              <a:t>and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gcd</a:t>
            </a:r>
            <a:r>
              <a:rPr lang="en-US" sz="4800" dirty="0">
                <a:solidFill>
                  <a:srgbClr val="0000CC"/>
                </a:solidFill>
              </a:rPr>
              <a:t>(</a:t>
            </a:r>
            <a:r>
              <a:rPr lang="en-US" sz="4800" dirty="0" err="1">
                <a:solidFill>
                  <a:srgbClr val="0000CC"/>
                </a:solidFill>
              </a:rPr>
              <a:t>k,n</a:t>
            </a:r>
            <a:r>
              <a:rPr lang="en-US" sz="4800" dirty="0">
                <a:solidFill>
                  <a:srgbClr val="0000CC"/>
                </a:solidFill>
              </a:rPr>
              <a:t>) = 1</a:t>
            </a:r>
            <a:r>
              <a:rPr lang="en-US" sz="4800" dirty="0"/>
              <a:t>, then</a:t>
            </a:r>
          </a:p>
          <a:p>
            <a:pPr marL="0" indent="0" eaLnBrk="1" hangingPunct="1"/>
            <a:r>
              <a:rPr lang="en-US" sz="4800" dirty="0"/>
              <a:t>multiply by</a:t>
            </a:r>
            <a:r>
              <a:rPr lang="en-US" sz="4800" dirty="0">
                <a:solidFill>
                  <a:srgbClr val="0000E5"/>
                </a:solidFill>
              </a:rPr>
              <a:t> k’: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(</a:t>
            </a:r>
            <a:r>
              <a:rPr lang="en-US" sz="4800" dirty="0" err="1">
                <a:solidFill>
                  <a:srgbClr val="0000CC"/>
                </a:solidFill>
              </a:rPr>
              <a:t>a·k)·k</a:t>
            </a:r>
            <a:r>
              <a:rPr lang="en-US" sz="4800" dirty="0">
                <a:solidFill>
                  <a:srgbClr val="0000CC"/>
                </a:solidFill>
              </a:rPr>
              <a:t>’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b="1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(</a:t>
            </a:r>
            <a:r>
              <a:rPr lang="en-US" sz="4800" dirty="0" err="1">
                <a:solidFill>
                  <a:srgbClr val="0000CC"/>
                </a:solidFill>
              </a:rPr>
              <a:t>b·k)·k</a:t>
            </a:r>
            <a:r>
              <a:rPr lang="en-US" sz="4800" dirty="0">
                <a:solidFill>
                  <a:srgbClr val="0000CC"/>
                </a:solidFill>
              </a:rPr>
              <a:t>’ (mod n)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</a:t>
            </a:r>
            <a:r>
              <a:rPr lang="en-US" sz="4800" dirty="0" err="1">
                <a:solidFill>
                  <a:srgbClr val="0000CC"/>
                </a:solidFill>
              </a:rPr>
              <a:t>a·(k·k</a:t>
            </a:r>
            <a:r>
              <a:rPr lang="en-US" sz="4800" dirty="0">
                <a:solidFill>
                  <a:srgbClr val="0000CC"/>
                </a:solidFill>
              </a:rPr>
              <a:t>’)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b·(k·k</a:t>
            </a:r>
            <a:r>
              <a:rPr lang="en-US" sz="4800" dirty="0">
                <a:solidFill>
                  <a:srgbClr val="0000CC"/>
                </a:solidFill>
              </a:rPr>
              <a:t>’)</a:t>
            </a:r>
          </a:p>
          <a:p>
            <a:pPr marL="0" indent="0" eaLnBrk="1" hangingPunct="1"/>
            <a:r>
              <a:rPr lang="en-US" sz="4800" dirty="0">
                <a:solidFill>
                  <a:srgbClr val="000000"/>
                </a:solidFill>
              </a:rPr>
              <a:t>so</a:t>
            </a:r>
            <a:r>
              <a:rPr lang="en-US" sz="4800" dirty="0">
                <a:solidFill>
                  <a:srgbClr val="0000CC"/>
                </a:solidFill>
              </a:rPr>
              <a:t>    a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b (mod n)</a:t>
            </a:r>
            <a:endParaRPr lang="en-US" sz="4800" dirty="0"/>
          </a:p>
          <a:p>
            <a:pPr marL="0" indent="0" eaLnBrk="1" hangingPunct="1"/>
            <a:endParaRPr lang="en-US" sz="4800" i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" y="914400"/>
            <a:ext cx="6096000" cy="1905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76400" y="5486400"/>
            <a:ext cx="4191000" cy="762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4000" y="4486275"/>
            <a:ext cx="4343400" cy="923925"/>
            <a:chOff x="1524000" y="4486870"/>
            <a:chExt cx="4342623" cy="923330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524000" y="4486870"/>
              <a:ext cx="1530076" cy="92333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>
                  <a:solidFill>
                    <a:srgbClr val="008000"/>
                  </a:solidFill>
                  <a:latin typeface="Comic Sans MS" pitchFamily="8" charset="0"/>
                </a:rPr>
                <a:t>1</a:t>
              </a:r>
              <a:r>
                <a:rPr lang="en-US" sz="54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 </a:t>
              </a:r>
              <a:r>
                <a:rPr lang="en-US" sz="5400" dirty="0">
                  <a:latin typeface="Comic Sans MS" pitchFamily="8" charset="0"/>
                </a:rPr>
                <a:t>    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336547" y="4486870"/>
              <a:ext cx="1530076" cy="92333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>
                  <a:solidFill>
                    <a:srgbClr val="008000"/>
                  </a:solidFill>
                  <a:latin typeface="Comic Sans MS" pitchFamily="8" charset="0"/>
                </a:rPr>
                <a:t>1</a:t>
              </a:r>
              <a:r>
                <a:rPr lang="en-US" sz="5400" dirty="0">
                  <a:latin typeface="Comic Sans MS" pitchFamily="8" charset="0"/>
                </a:rPr>
                <a:t>     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dirty="0"/>
              <a:t>Congruence mod </a:t>
            </a:r>
            <a:r>
              <a:rPr lang="en-US" sz="4400" dirty="0" err="1"/>
              <a:t>n</a:t>
            </a:r>
            <a:endParaRPr lang="en-US" sz="4400" dirty="0"/>
          </a:p>
        </p:txBody>
      </p:sp>
      <p:sp>
        <p:nvSpPr>
          <p:cNvPr id="7536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14400"/>
            <a:ext cx="8153400" cy="5562600"/>
          </a:xfrm>
        </p:spPr>
        <p:txBody>
          <a:bodyPr/>
          <a:lstStyle/>
          <a:p>
            <a:pPr marL="0" indent="0" eaLnBrk="1" hangingPunct="1"/>
            <a:r>
              <a:rPr lang="en-US" sz="6600" b="1" i="1" dirty="0"/>
              <a:t>Def</a:t>
            </a:r>
            <a:r>
              <a:rPr lang="en-US" sz="6600" b="1" dirty="0"/>
              <a:t>: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 </a:t>
            </a:r>
          </a:p>
          <a:p>
            <a:pPr marL="0" indent="0" eaLnBrk="1" hangingPunct="1"/>
            <a:r>
              <a:rPr lang="en-US" sz="6600" dirty="0"/>
              <a:t>  </a:t>
            </a:r>
            <a:r>
              <a:rPr lang="en-US" sz="6600" dirty="0" err="1"/>
              <a:t>iff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n|(a - b)</a:t>
            </a:r>
          </a:p>
          <a:p>
            <a:pPr marL="0" indent="0" eaLnBrk="1" hangingPunct="1"/>
            <a:r>
              <a:rPr lang="en-US" sz="4400" i="1" dirty="0"/>
              <a:t>example:</a:t>
            </a:r>
            <a:r>
              <a:rPr lang="en-US" sz="5400" dirty="0">
                <a:solidFill>
                  <a:srgbClr val="FF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 </a:t>
            </a:r>
            <a:r>
              <a:rPr lang="en-US" sz="5400" dirty="0" smtClean="0">
                <a:solidFill>
                  <a:srgbClr val="008000"/>
                </a:solidFill>
              </a:rPr>
              <a:t>12 </a:t>
            </a:r>
            <a:r>
              <a:rPr lang="en-US" sz="5400" dirty="0">
                <a:solidFill>
                  <a:srgbClr val="0000CC"/>
                </a:solidFill>
              </a:rPr>
              <a:t>(mod</a:t>
            </a:r>
            <a:r>
              <a:rPr lang="en-US" sz="5400" dirty="0">
                <a:solidFill>
                  <a:srgbClr val="008000"/>
                </a:solidFill>
              </a:rPr>
              <a:t> 9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dirty="0">
                <a:solidFill>
                  <a:srgbClr val="008000"/>
                </a:solidFill>
              </a:rPr>
              <a:t> </a:t>
            </a:r>
          </a:p>
          <a:p>
            <a:pPr marL="0" indent="0" eaLnBrk="1" hangingPunct="1"/>
            <a:r>
              <a:rPr lang="en-US" sz="5400" dirty="0"/>
              <a:t>since</a:t>
            </a:r>
          </a:p>
          <a:p>
            <a:pPr marL="0" indent="0" eaLnBrk="1" hangingPunct="1"/>
            <a:r>
              <a:rPr lang="en-US" sz="5400" dirty="0">
                <a:solidFill>
                  <a:srgbClr val="008000"/>
                </a:solidFill>
              </a:rPr>
              <a:t>9</a:t>
            </a:r>
            <a:r>
              <a:rPr lang="en-US" sz="5400" dirty="0"/>
              <a:t> divides 18 =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00CC"/>
                </a:solidFill>
              </a:rPr>
              <a:t>-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8000"/>
                </a:solidFill>
              </a:rPr>
              <a:t>12</a:t>
            </a:r>
          </a:p>
        </p:txBody>
      </p:sp>
      <p:cxnSp>
        <p:nvCxnSpPr>
          <p:cNvPr id="6" name="AutoShape 5"/>
          <p:cNvCxnSpPr>
            <a:cxnSpLocks noChangeShapeType="1"/>
          </p:cNvCxnSpPr>
          <p:nvPr/>
        </p:nvCxnSpPr>
        <p:spPr bwMode="auto">
          <a:xfrm rot="10800000" flipV="1">
            <a:off x="990600" y="4038600"/>
            <a:ext cx="6172200" cy="1219200"/>
          </a:xfrm>
          <a:prstGeom prst="curvedConnector3">
            <a:avLst>
              <a:gd name="adj1" fmla="val 65245"/>
            </a:avLst>
          </a:prstGeom>
          <a:noFill/>
          <a:ln w="38100">
            <a:solidFill>
              <a:srgbClr val="0000FF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12" name="AutoShape 6"/>
          <p:cNvCxnSpPr>
            <a:cxnSpLocks noChangeShapeType="1"/>
          </p:cNvCxnSpPr>
          <p:nvPr/>
        </p:nvCxnSpPr>
        <p:spPr bwMode="auto">
          <a:xfrm rot="16200000" flipH="1">
            <a:off x="5410200" y="4038600"/>
            <a:ext cx="1219200" cy="12192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17" name="AutoShape 7"/>
          <p:cNvCxnSpPr>
            <a:cxnSpLocks noChangeShapeType="1"/>
          </p:cNvCxnSpPr>
          <p:nvPr/>
        </p:nvCxnSpPr>
        <p:spPr bwMode="auto">
          <a:xfrm>
            <a:off x="3505200" y="4038600"/>
            <a:ext cx="1981200" cy="12192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09600" y="990600"/>
            <a:ext cx="7543800" cy="23622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228600" y="1447800"/>
            <a:ext cx="8686800" cy="3810000"/>
          </a:xfrm>
        </p:spPr>
        <p:txBody>
          <a:bodyPr/>
          <a:lstStyle/>
          <a:p>
            <a:r>
              <a:rPr lang="en-US" sz="4800" dirty="0"/>
              <a:t>summary:</a:t>
            </a:r>
          </a:p>
          <a:p>
            <a:r>
              <a:rPr lang="en-US" sz="4800" dirty="0">
                <a:solidFill>
                  <a:srgbClr val="0000E5"/>
                </a:solidFill>
              </a:rPr>
              <a:t>k</a:t>
            </a:r>
            <a:r>
              <a:rPr lang="en-US" sz="4800" dirty="0"/>
              <a:t> is </a:t>
            </a:r>
            <a:r>
              <a:rPr lang="en-US" sz="4800" i="1" dirty="0"/>
              <a:t>cancellable</a:t>
            </a:r>
            <a:r>
              <a:rPr lang="en-US" sz="4800" dirty="0"/>
              <a:t>  </a:t>
            </a:r>
            <a:r>
              <a:rPr lang="en-US" sz="4800" dirty="0">
                <a:solidFill>
                  <a:srgbClr val="0000E5"/>
                </a:solidFill>
              </a:rPr>
              <a:t>(mod n)   </a:t>
            </a:r>
            <a:r>
              <a:rPr lang="en-US" sz="4800" dirty="0" err="1"/>
              <a:t>iff</a:t>
            </a:r>
            <a:endParaRPr lang="en-US" sz="4800" dirty="0"/>
          </a:p>
          <a:p>
            <a:r>
              <a:rPr lang="en-US" sz="4800" dirty="0" smtClean="0">
                <a:solidFill>
                  <a:srgbClr val="0000E5"/>
                </a:solidFill>
              </a:rPr>
              <a:t>k</a:t>
            </a:r>
            <a:r>
              <a:rPr lang="en-US" sz="4800" dirty="0" smtClean="0"/>
              <a:t> has an </a:t>
            </a:r>
            <a:r>
              <a:rPr lang="en-US" sz="4800" i="1" dirty="0" smtClean="0"/>
              <a:t>inverse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E5"/>
                </a:solidFill>
              </a:rPr>
              <a:t>(mod n)   </a:t>
            </a:r>
            <a:r>
              <a:rPr lang="en-US" sz="4800" dirty="0" err="1" smtClean="0"/>
              <a:t>iff</a:t>
            </a:r>
            <a:endParaRPr lang="en-US" sz="4800" dirty="0" smtClean="0"/>
          </a:p>
          <a:p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  <a:sym typeface="Euclid Symbol" pitchFamily="18" charset="2"/>
              </a:rPr>
              <a:t>gcd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  <a:sym typeface="Euclid Symbol" pitchFamily="18" charset="2"/>
              </a:rPr>
              <a:t>k,n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)=1</a:t>
            </a:r>
            <a:endParaRPr lang="en-US" sz="4800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6525" y="2279650"/>
            <a:ext cx="8624888" cy="27971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arrow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228600" y="4114800"/>
            <a:ext cx="71628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/>
              <a:t> is </a:t>
            </a:r>
            <a:r>
              <a:rPr lang="en-US" sz="4800" i="1" dirty="0" smtClean="0"/>
              <a:t>relatively prime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0000CC"/>
                </a:solidFill>
              </a:rPr>
              <a:t>n</a:t>
            </a:r>
            <a:endParaRPr lang="en-US" sz="4800" dirty="0">
              <a:solidFill>
                <a:srgbClr val="0000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228600" y="1447800"/>
            <a:ext cx="8686800" cy="3810000"/>
          </a:xfrm>
        </p:spPr>
        <p:txBody>
          <a:bodyPr/>
          <a:lstStyle/>
          <a:p>
            <a:r>
              <a:rPr lang="en-US" sz="4800" dirty="0"/>
              <a:t>summary:</a:t>
            </a:r>
          </a:p>
          <a:p>
            <a:r>
              <a:rPr lang="en-US" sz="4800" dirty="0" err="1">
                <a:solidFill>
                  <a:srgbClr val="0000E5"/>
                </a:solidFill>
              </a:rPr>
              <a:t>k</a:t>
            </a:r>
            <a:r>
              <a:rPr lang="en-US" sz="4800" dirty="0"/>
              <a:t> is </a:t>
            </a:r>
            <a:r>
              <a:rPr lang="en-US" sz="4800" i="1" dirty="0"/>
              <a:t>cancellable</a:t>
            </a:r>
            <a:r>
              <a:rPr lang="en-US" sz="4800" dirty="0"/>
              <a:t>  </a:t>
            </a:r>
            <a:r>
              <a:rPr lang="en-US" sz="4800" dirty="0">
                <a:solidFill>
                  <a:srgbClr val="0000E5"/>
                </a:solidFill>
              </a:rPr>
              <a:t>(mod </a:t>
            </a:r>
            <a:r>
              <a:rPr lang="en-US" sz="4800" dirty="0" err="1">
                <a:solidFill>
                  <a:srgbClr val="0000E5"/>
                </a:solidFill>
              </a:rPr>
              <a:t>n</a:t>
            </a:r>
            <a:r>
              <a:rPr lang="en-US" sz="4800" dirty="0">
                <a:solidFill>
                  <a:srgbClr val="0000E5"/>
                </a:solidFill>
              </a:rPr>
              <a:t>)   </a:t>
            </a:r>
            <a:r>
              <a:rPr lang="en-US" sz="4800" dirty="0" err="1"/>
              <a:t>iff</a:t>
            </a:r>
            <a:endParaRPr lang="en-US" sz="4800" dirty="0"/>
          </a:p>
          <a:p>
            <a:r>
              <a:rPr lang="en-US" sz="4800" dirty="0" err="1">
                <a:solidFill>
                  <a:srgbClr val="0000E5"/>
                </a:solidFill>
              </a:rPr>
              <a:t>k</a:t>
            </a:r>
            <a:r>
              <a:rPr lang="en-US" sz="4800" dirty="0"/>
              <a:t> has an </a:t>
            </a:r>
            <a:r>
              <a:rPr lang="en-US" sz="4800" i="1" dirty="0"/>
              <a:t>inverse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0000E5"/>
                </a:solidFill>
              </a:rPr>
              <a:t>(mod </a:t>
            </a:r>
            <a:r>
              <a:rPr lang="en-US" sz="4800" dirty="0" err="1">
                <a:solidFill>
                  <a:srgbClr val="0000E5"/>
                </a:solidFill>
              </a:rPr>
              <a:t>n</a:t>
            </a:r>
            <a:r>
              <a:rPr lang="en-US" sz="4800" dirty="0">
                <a:solidFill>
                  <a:srgbClr val="0000E5"/>
                </a:solidFill>
              </a:rPr>
              <a:t>)   </a:t>
            </a:r>
            <a:r>
              <a:rPr lang="en-US" sz="4800" dirty="0" err="1"/>
              <a:t>iff</a:t>
            </a:r>
            <a:endParaRPr lang="en-US" sz="4800" dirty="0"/>
          </a:p>
          <a:p>
            <a:r>
              <a:rPr lang="en-US" sz="4800" dirty="0" err="1">
                <a:solidFill>
                  <a:srgbClr val="0000E5"/>
                </a:solidFill>
              </a:rPr>
              <a:t>k</a:t>
            </a:r>
            <a:r>
              <a:rPr lang="en-US" sz="4800" dirty="0"/>
              <a:t> is </a:t>
            </a:r>
            <a:r>
              <a:rPr lang="en-US" sz="4800" i="1" dirty="0"/>
              <a:t>relatively prime</a:t>
            </a:r>
            <a:r>
              <a:rPr lang="en-US" sz="4800" dirty="0"/>
              <a:t> to</a:t>
            </a:r>
            <a:r>
              <a:rPr lang="en-US" sz="4800" dirty="0">
                <a:solidFill>
                  <a:srgbClr val="0000E5"/>
                </a:solidFill>
              </a:rPr>
              <a:t> </a:t>
            </a:r>
            <a:r>
              <a:rPr lang="en-US" sz="4800" dirty="0" err="1">
                <a:solidFill>
                  <a:srgbClr val="0000E5"/>
                </a:solidFill>
              </a:rPr>
              <a:t>n</a:t>
            </a:r>
            <a:endParaRPr lang="en-US" sz="4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4724400"/>
            <a:ext cx="7086600" cy="1381125"/>
            <a:chOff x="228600" y="4724400"/>
            <a:chExt cx="7086600" cy="1380530"/>
          </a:xfrm>
        </p:grpSpPr>
        <p:sp>
          <p:nvSpPr>
            <p:cNvPr id="17415" name="AutoShape 7"/>
            <p:cNvSpPr>
              <a:spLocks/>
            </p:cNvSpPr>
            <p:nvPr/>
          </p:nvSpPr>
          <p:spPr bwMode="auto">
            <a:xfrm rot="-5400000">
              <a:off x="3581482" y="1371518"/>
              <a:ext cx="380836" cy="7086600"/>
            </a:xfrm>
            <a:prstGeom prst="leftBrace">
              <a:avLst>
                <a:gd name="adj1" fmla="val 8353"/>
                <a:gd name="adj2" fmla="val 50000"/>
              </a:avLst>
            </a:prstGeom>
            <a:noFill/>
            <a:ln w="38100" algn="ctr">
              <a:solidFill>
                <a:srgbClr val="0000FF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sp>
          <p:nvSpPr>
            <p:cNvPr id="39943" name="Text Box 8"/>
            <p:cNvSpPr txBox="1">
              <a:spLocks noChangeArrowheads="1"/>
            </p:cNvSpPr>
            <p:nvPr/>
          </p:nvSpPr>
          <p:spPr bwMode="auto">
            <a:xfrm>
              <a:off x="1981200" y="5181403"/>
              <a:ext cx="3581400" cy="92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 err="1">
                  <a:solidFill>
                    <a:srgbClr val="0000CC"/>
                  </a:solidFill>
                  <a:latin typeface="+mj-lt"/>
                  <a:sym typeface="Euclid Symbol" pitchFamily="18" charset="2"/>
                </a:rPr>
                <a:t>gcd</a:t>
              </a:r>
              <a:r>
                <a:rPr lang="en-US" sz="5400" dirty="0">
                  <a:solidFill>
                    <a:srgbClr val="0000CC"/>
                  </a:solidFill>
                  <a:latin typeface="+mj-lt"/>
                  <a:sym typeface="Euclid Symbol" pitchFamily="18" charset="2"/>
                </a:rPr>
                <a:t>(</a:t>
              </a:r>
              <a:r>
                <a:rPr lang="en-US" sz="5400" dirty="0" err="1">
                  <a:solidFill>
                    <a:srgbClr val="0000CC"/>
                  </a:solidFill>
                  <a:latin typeface="+mj-lt"/>
                  <a:sym typeface="Euclid Symbol" pitchFamily="18" charset="2"/>
                </a:rPr>
                <a:t>k,n</a:t>
              </a:r>
              <a:r>
                <a:rPr lang="en-US" sz="5400" dirty="0">
                  <a:solidFill>
                    <a:srgbClr val="0000CC"/>
                  </a:solidFill>
                  <a:latin typeface="+mj-lt"/>
                  <a:sym typeface="Euclid Symbol" pitchFamily="18" charset="2"/>
                </a:rPr>
                <a:t>)=1</a:t>
              </a:r>
              <a:endParaRPr lang="en-US" sz="5400" dirty="0">
                <a:latin typeface="+mj-lt"/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6525" y="2279650"/>
            <a:ext cx="8624888" cy="27971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arrow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/>
              <a:t>arithmetic </a:t>
            </a:r>
            <a:r>
              <a:rPr lang="en-US" sz="4000">
                <a:solidFill>
                  <a:schemeClr val="tx1"/>
                </a:solidFill>
              </a:rPr>
              <a:t>mod a </a:t>
            </a:r>
            <a:r>
              <a:rPr lang="en-US" sz="4000">
                <a:solidFill>
                  <a:srgbClr val="008000"/>
                </a:solidFill>
              </a:rPr>
              <a:t>prime</a:t>
            </a:r>
          </a:p>
        </p:txBody>
      </p:sp>
      <p:sp>
        <p:nvSpPr>
          <p:cNvPr id="759811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763000" cy="4953000"/>
          </a:xfrm>
        </p:spPr>
        <p:txBody>
          <a:bodyPr/>
          <a:lstStyle/>
          <a:p>
            <a:pPr marL="0" indent="0" eaLnBrk="1" hangingPunct="1"/>
            <a:r>
              <a:rPr lang="en-US" sz="4400" dirty="0"/>
              <a:t>If </a:t>
            </a:r>
            <a:r>
              <a:rPr lang="en-US" sz="4400" dirty="0" err="1">
                <a:solidFill>
                  <a:srgbClr val="0000CC"/>
                </a:solidFill>
              </a:rPr>
              <a:t>p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/>
              <a:t>is </a:t>
            </a:r>
            <a:r>
              <a:rPr lang="en-US" sz="4400" dirty="0">
                <a:solidFill>
                  <a:srgbClr val="008000"/>
                </a:solidFill>
              </a:rPr>
              <a:t>prime</a:t>
            </a:r>
            <a:r>
              <a:rPr lang="en-US" sz="4400" dirty="0"/>
              <a:t> &amp; </a:t>
            </a:r>
            <a:r>
              <a:rPr lang="en-US" sz="4400" dirty="0" err="1">
                <a:solidFill>
                  <a:srgbClr val="0000CC"/>
                </a:solidFill>
              </a:rPr>
              <a:t>k</a:t>
            </a:r>
            <a:r>
              <a:rPr lang="en-US" sz="4400" dirty="0"/>
              <a:t> not a multiple of </a:t>
            </a:r>
            <a:r>
              <a:rPr lang="en-US" sz="4400" dirty="0" err="1">
                <a:solidFill>
                  <a:srgbClr val="0000CC"/>
                </a:solidFill>
              </a:rPr>
              <a:t>p</a:t>
            </a:r>
            <a:r>
              <a:rPr lang="en-US" sz="4400" dirty="0">
                <a:solidFill>
                  <a:srgbClr val="0000CC"/>
                </a:solidFill>
              </a:rPr>
              <a:t>, </a:t>
            </a:r>
            <a:r>
              <a:rPr lang="en-US" sz="4400" dirty="0"/>
              <a:t>can cancel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k</a:t>
            </a:r>
            <a:r>
              <a:rPr lang="en-US" sz="4400" dirty="0">
                <a:solidFill>
                  <a:srgbClr val="0000CC"/>
                </a:solidFill>
              </a:rPr>
              <a:t>.   </a:t>
            </a:r>
            <a:r>
              <a:rPr lang="en-US" sz="4400" dirty="0"/>
              <a:t>So</a:t>
            </a:r>
          </a:p>
          <a:p>
            <a:pPr marL="0" indent="0" algn="ctr" eaLnBrk="1" hangingPunct="1"/>
            <a:r>
              <a:rPr lang="en-US" sz="44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4400" dirty="0" smtClean="0">
                <a:solidFill>
                  <a:srgbClr val="0000CC"/>
                </a:solidFill>
              </a:rPr>
              <a:t>k</a:t>
            </a:r>
            <a:r>
              <a:rPr lang="en-US" sz="4400" dirty="0">
                <a:solidFill>
                  <a:srgbClr val="0000CC"/>
                </a:solidFill>
              </a:rPr>
              <a:t>, </a:t>
            </a:r>
            <a:r>
              <a:rPr lang="en-US" sz="44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4400" dirty="0" smtClean="0">
                <a:solidFill>
                  <a:srgbClr val="0000CC"/>
                </a:solidFill>
              </a:rPr>
              <a:t>k</a:t>
            </a:r>
            <a:r>
              <a:rPr lang="en-US" sz="4400" dirty="0">
                <a:solidFill>
                  <a:srgbClr val="0000CC"/>
                </a:solidFill>
              </a:rPr>
              <a:t>,  …, (p-1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4400" dirty="0" smtClean="0">
                <a:solidFill>
                  <a:srgbClr val="0000CC"/>
                </a:solidFill>
              </a:rPr>
              <a:t>k</a:t>
            </a:r>
            <a:endParaRPr lang="en-US" sz="4400" dirty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4400" dirty="0"/>
              <a:t>are all different (mod </a:t>
            </a:r>
            <a:r>
              <a:rPr lang="en-US" sz="4400" dirty="0" err="1">
                <a:solidFill>
                  <a:srgbClr val="0000CC"/>
                </a:solidFill>
              </a:rPr>
              <a:t>p</a:t>
            </a:r>
            <a:r>
              <a:rPr lang="en-US" sz="4400" dirty="0"/>
              <a:t>). </a:t>
            </a:r>
          </a:p>
          <a:p>
            <a:pPr marL="0" indent="0" eaLnBrk="1" hangingPunct="1"/>
            <a:r>
              <a:rPr lang="en-US" sz="4400" dirty="0"/>
              <a:t>So their remainders on division</a:t>
            </a:r>
          </a:p>
          <a:p>
            <a:pPr marL="0" indent="0" eaLnBrk="1" hangingPunct="1"/>
            <a:r>
              <a:rPr lang="en-US" sz="4400" dirty="0"/>
              <a:t>by </a:t>
            </a:r>
            <a:r>
              <a:rPr lang="en-US" sz="4400" dirty="0" err="1">
                <a:solidFill>
                  <a:srgbClr val="0000CC"/>
                </a:solidFill>
              </a:rPr>
              <a:t>p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/>
              <a:t>are all different.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915400" cy="4876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5400" dirty="0"/>
              <a:t>so if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E5"/>
                </a:solidFill>
              </a:rPr>
              <a:t>p</a:t>
            </a:r>
            <a:r>
              <a:rPr lang="en-US" sz="5400" dirty="0">
                <a:solidFill>
                  <a:srgbClr val="0000E5"/>
                </a:solidFill>
              </a:rPr>
              <a:t> </a:t>
            </a:r>
            <a:r>
              <a:rPr lang="en-US" sz="5400" dirty="0"/>
              <a:t>does not divide</a:t>
            </a:r>
            <a:r>
              <a:rPr lang="en-US" sz="5400" dirty="0">
                <a:solidFill>
                  <a:srgbClr val="0000E5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k</a:t>
            </a:r>
            <a:r>
              <a:rPr lang="en-US" sz="5400" dirty="0"/>
              <a:t>, then multiplying</a:t>
            </a:r>
          </a:p>
          <a:p>
            <a:pPr marL="0" indent="0" algn="ctr" eaLnBrk="1" hangingPunct="1"/>
            <a:r>
              <a:rPr lang="en-US" sz="5400" dirty="0">
                <a:solidFill>
                  <a:srgbClr val="0000CC"/>
                </a:solidFill>
              </a:rPr>
              <a:t>1, 2, …, (p-1)</a:t>
            </a:r>
          </a:p>
          <a:p>
            <a:pPr marL="0" indent="0" eaLnBrk="1" hangingPunct="1"/>
            <a:r>
              <a:rPr lang="en-US" sz="5400" dirty="0"/>
              <a:t>by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k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/>
              <a:t>and taking remainders</a:t>
            </a:r>
          </a:p>
          <a:p>
            <a:pPr marL="0" indent="0" eaLnBrk="1" hangingPunct="1"/>
            <a:r>
              <a:rPr lang="en-US" sz="5400" dirty="0"/>
              <a:t>just permutes them.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kern="0" dirty="0">
                <a:latin typeface="+mj-lt"/>
              </a:rPr>
              <a:t>arithmetic </a:t>
            </a:r>
            <a:r>
              <a:rPr lang="en-US" sz="4000" kern="0" dirty="0">
                <a:solidFill>
                  <a:schemeClr val="tx1"/>
                </a:solidFill>
                <a:latin typeface="+mj-lt"/>
              </a:rPr>
              <a:t>mod a </a:t>
            </a:r>
            <a:r>
              <a:rPr lang="en-US" sz="4000" i="1" kern="0" dirty="0">
                <a:solidFill>
                  <a:srgbClr val="008000"/>
                </a:solidFill>
                <a:latin typeface="+mj-lt"/>
              </a:rPr>
              <a:t>prime</a:t>
            </a:r>
            <a:r>
              <a:rPr lang="en-US" sz="4000" kern="0" dirty="0">
                <a:solidFill>
                  <a:schemeClr val="tx1"/>
                </a:solidFill>
                <a:latin typeface="+mj-lt"/>
              </a:rPr>
              <a:t>,</a:t>
            </a:r>
            <a:r>
              <a:rPr lang="en-US" sz="4000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534400" cy="41910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This means that</a:t>
            </a:r>
          </a:p>
          <a:p>
            <a:pPr marL="0" indent="0" algn="ctr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</a:t>
            </a:r>
            <a:r>
              <a:rPr lang="en-US" sz="6600" baseline="-25000" dirty="0" err="1">
                <a:solidFill>
                  <a:srgbClr val="0000CC"/>
                </a:solidFill>
              </a:rPr>
              <a:t>k,p</a:t>
            </a:r>
            <a:r>
              <a:rPr lang="en-US" sz="6600" dirty="0"/>
              <a:t>, </a:t>
            </a:r>
            <a:r>
              <a:rPr lang="en-US" sz="6600" dirty="0">
                <a:solidFill>
                  <a:srgbClr val="0000CC"/>
                </a:solidFill>
              </a:rPr>
              <a:t>r</a:t>
            </a:r>
            <a:r>
              <a:rPr lang="en-US" sz="6600" baseline="-25000" dirty="0">
                <a:solidFill>
                  <a:srgbClr val="0000CC"/>
                </a:solidFill>
              </a:rPr>
              <a:t>2k,p</a:t>
            </a:r>
            <a:r>
              <a:rPr lang="en-US" sz="6600" dirty="0"/>
              <a:t>, …, </a:t>
            </a:r>
            <a:r>
              <a:rPr lang="en-US" sz="6600" dirty="0">
                <a:solidFill>
                  <a:srgbClr val="0000CC"/>
                </a:solidFill>
              </a:rPr>
              <a:t>r</a:t>
            </a:r>
            <a:r>
              <a:rPr lang="en-US" sz="6600" baseline="-25000" dirty="0">
                <a:solidFill>
                  <a:srgbClr val="0000CC"/>
                </a:solidFill>
              </a:rPr>
              <a:t>(p-1)k,p</a:t>
            </a:r>
          </a:p>
          <a:p>
            <a:pPr marL="0" indent="0" eaLnBrk="1" hangingPunct="1"/>
            <a:r>
              <a:rPr lang="en-US" sz="5400" dirty="0"/>
              <a:t>must be a </a:t>
            </a:r>
            <a:r>
              <a:rPr lang="en-US" sz="5400" i="1" dirty="0"/>
              <a:t>permutation </a:t>
            </a:r>
            <a:r>
              <a:rPr lang="en-US" sz="5400" dirty="0"/>
              <a:t>of</a:t>
            </a:r>
          </a:p>
          <a:p>
            <a:pPr marL="0" indent="0" algn="ctr" eaLnBrk="1" hangingPunct="1"/>
            <a:r>
              <a:rPr lang="en-US" sz="6600" dirty="0">
                <a:solidFill>
                  <a:srgbClr val="0000CC"/>
                </a:solidFill>
              </a:rPr>
              <a:t>1, 2, …, (p-1)</a:t>
            </a:r>
            <a:endParaRPr lang="en-US" sz="6600" dirty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/>
              <a:t>arithmetic </a:t>
            </a:r>
            <a:r>
              <a:rPr lang="en-US" sz="4000">
                <a:solidFill>
                  <a:schemeClr val="tx1"/>
                </a:solidFill>
              </a:rPr>
              <a:t>mod a </a:t>
            </a:r>
            <a:r>
              <a:rPr lang="en-US" sz="4000">
                <a:solidFill>
                  <a:srgbClr val="008000"/>
                </a:solidFill>
              </a:rPr>
              <a:t>prime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permuting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</a:t>
            </a:r>
            <a:r>
              <a:rPr lang="en-US" sz="4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7)</a:t>
            </a:r>
            <a:endParaRPr lang="en-US" sz="4400" b="1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447800"/>
          <a:ext cx="62484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190"/>
                <a:gridCol w="676910"/>
                <a:gridCol w="781050"/>
                <a:gridCol w="781050"/>
                <a:gridCol w="781050"/>
                <a:gridCol w="781050"/>
                <a:gridCol w="781050"/>
                <a:gridCol w="781050"/>
              </a:tblGrid>
              <a:tr h="132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olidFill>
                            <a:srgbClr val="0000CC"/>
                          </a:solidFill>
                          <a:sym typeface="Euclid Symbol" pitchFamily="18" charset="2"/>
                        </a:rPr>
                        <a:t>⋅</a:t>
                      </a:r>
                      <a:endParaRPr lang="en-US" sz="54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3208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3208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permuting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</a:t>
            </a:r>
            <a:r>
              <a:rPr lang="en-US" sz="4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7)</a:t>
            </a:r>
            <a:endParaRPr lang="en-US" sz="4400" b="1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28800" y="1371600"/>
          <a:ext cx="56388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830"/>
                <a:gridCol w="610870"/>
                <a:gridCol w="704850"/>
                <a:gridCol w="704850"/>
                <a:gridCol w="704850"/>
                <a:gridCol w="704850"/>
                <a:gridCol w="704850"/>
                <a:gridCol w="704850"/>
              </a:tblGrid>
              <a:tr h="1143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olidFill>
                            <a:srgbClr val="0000CC"/>
                          </a:solidFill>
                          <a:sym typeface="Euclid Symbol" pitchFamily="18" charset="2"/>
                        </a:rPr>
                        <a:t>⋅</a:t>
                      </a:r>
                      <a:endParaRPr lang="en-US" sz="54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0" name="Oval 50"/>
          <p:cNvSpPr>
            <a:spLocks noChangeArrowheads="1"/>
          </p:cNvSpPr>
          <p:nvPr/>
        </p:nvSpPr>
        <p:spPr bwMode="auto">
          <a:xfrm>
            <a:off x="5410200" y="2590800"/>
            <a:ext cx="609600" cy="990600"/>
          </a:xfrm>
          <a:prstGeom prst="ellipse">
            <a:avLst/>
          </a:prstGeom>
          <a:noFill/>
          <a:ln w="41275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1" name="Oval 51"/>
          <p:cNvSpPr>
            <a:spLocks noChangeArrowheads="1"/>
          </p:cNvSpPr>
          <p:nvPr/>
        </p:nvSpPr>
        <p:spPr bwMode="auto">
          <a:xfrm>
            <a:off x="6096000" y="3733800"/>
            <a:ext cx="609600" cy="990600"/>
          </a:xfrm>
          <a:prstGeom prst="ellipse">
            <a:avLst/>
          </a:prstGeom>
          <a:noFill/>
          <a:ln w="41275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2" name="Text Box 52"/>
          <p:cNvSpPr txBox="1"/>
          <p:nvPr/>
        </p:nvSpPr>
        <p:spPr>
          <a:xfrm>
            <a:off x="1066800" y="5181600"/>
            <a:ext cx="2862263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dirty="0" smtClean="0">
                <a:solidFill>
                  <a:srgbClr val="0000CC"/>
                </a:solidFill>
                <a:latin typeface="Comic Sans MS" pitchFamily="8" charset="0"/>
              </a:rPr>
              <a:t>4</a:t>
            </a:r>
            <a:r>
              <a:rPr lang="en-US" sz="6600" dirty="0" smtClean="0">
                <a:latin typeface="Comic Sans MS" pitchFamily="8" charset="0"/>
              </a:rPr>
              <a:t> </a:t>
            </a:r>
            <a:r>
              <a:rPr lang="en-US" sz="6600" dirty="0">
                <a:latin typeface="Comic Sans MS" pitchFamily="8" charset="0"/>
              </a:rPr>
              <a:t>is </a:t>
            </a:r>
            <a:r>
              <a:rPr lang="en-US" sz="6600" dirty="0">
                <a:solidFill>
                  <a:srgbClr val="008000"/>
                </a:solidFill>
                <a:latin typeface="Comic Sans MS" pitchFamily="8" charset="0"/>
              </a:rPr>
              <a:t>2</a:t>
            </a:r>
            <a:r>
              <a:rPr lang="en-US" sz="6600" baseline="30000" dirty="0">
                <a:solidFill>
                  <a:srgbClr val="FF00FF"/>
                </a:solidFill>
                <a:latin typeface="Comic Sans MS" pitchFamily="8" charset="0"/>
              </a:rPr>
              <a:t>-1</a:t>
            </a:r>
          </a:p>
        </p:txBody>
      </p:sp>
      <p:sp>
        <p:nvSpPr>
          <p:cNvPr id="13" name="Text Box 53"/>
          <p:cNvSpPr txBox="1"/>
          <p:nvPr/>
        </p:nvSpPr>
        <p:spPr>
          <a:xfrm>
            <a:off x="5214938" y="5181600"/>
            <a:ext cx="2862262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dirty="0" smtClean="0">
                <a:solidFill>
                  <a:srgbClr val="0000CC"/>
                </a:solidFill>
                <a:latin typeface="Comic Sans MS" pitchFamily="8" charset="0"/>
              </a:rPr>
              <a:t>5</a:t>
            </a:r>
            <a:r>
              <a:rPr lang="en-US" sz="6600" dirty="0" smtClean="0">
                <a:latin typeface="Comic Sans MS" pitchFamily="8" charset="0"/>
              </a:rPr>
              <a:t> </a:t>
            </a:r>
            <a:r>
              <a:rPr lang="en-US" sz="6600" dirty="0">
                <a:latin typeface="Comic Sans MS" pitchFamily="8" charset="0"/>
              </a:rPr>
              <a:t>is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8" charset="0"/>
              </a:rPr>
              <a:t>3</a:t>
            </a:r>
            <a:r>
              <a:rPr lang="en-US" sz="6600" baseline="30000" dirty="0" smtClean="0">
                <a:solidFill>
                  <a:srgbClr val="FF00FF"/>
                </a:solidFill>
                <a:latin typeface="Comic Sans MS" pitchFamily="8" charset="0"/>
              </a:rPr>
              <a:t>-1</a:t>
            </a:r>
            <a:endParaRPr lang="en-US" sz="6600" baseline="30000" dirty="0">
              <a:solidFill>
                <a:srgbClr val="FF00FF"/>
              </a:solidFill>
              <a:latin typeface="Comic Sans MS" pitchFamily="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permuting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66800" y="1295400"/>
          <a:ext cx="669745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59"/>
                <a:gridCol w="694040"/>
                <a:gridCol w="685437"/>
                <a:gridCol w="669746"/>
                <a:gridCol w="669746"/>
                <a:gridCol w="669746"/>
                <a:gridCol w="669746"/>
                <a:gridCol w="669746"/>
                <a:gridCol w="669746"/>
                <a:gridCol w="669746"/>
              </a:tblGrid>
              <a:tr h="1092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olidFill>
                            <a:srgbClr val="0000CC"/>
                          </a:solidFill>
                          <a:sym typeface="Euclid Symbol" pitchFamily="18" charset="2"/>
                        </a:rPr>
                        <a:t>⋅</a:t>
                      </a:r>
                      <a:endParaRPr lang="en-US" sz="54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700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0" name="Oval 50"/>
          <p:cNvSpPr>
            <a:spLocks noChangeArrowheads="1"/>
          </p:cNvSpPr>
          <p:nvPr/>
        </p:nvSpPr>
        <p:spPr bwMode="auto">
          <a:xfrm>
            <a:off x="5124450" y="2590800"/>
            <a:ext cx="609600" cy="990600"/>
          </a:xfrm>
          <a:prstGeom prst="ellipse">
            <a:avLst/>
          </a:prstGeom>
          <a:noFill/>
          <a:ln w="41275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1" name="Oval 51"/>
          <p:cNvSpPr>
            <a:spLocks noChangeArrowheads="1"/>
          </p:cNvSpPr>
          <p:nvPr/>
        </p:nvSpPr>
        <p:spPr bwMode="auto">
          <a:xfrm>
            <a:off x="4419600" y="3733800"/>
            <a:ext cx="609600" cy="990600"/>
          </a:xfrm>
          <a:prstGeom prst="ellipse">
            <a:avLst/>
          </a:prstGeom>
          <a:noFill/>
          <a:ln w="41275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2" name="Text Box 52"/>
          <p:cNvSpPr txBox="1"/>
          <p:nvPr/>
        </p:nvSpPr>
        <p:spPr>
          <a:xfrm>
            <a:off x="1066800" y="5181600"/>
            <a:ext cx="2862263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dirty="0">
                <a:solidFill>
                  <a:srgbClr val="0000CC"/>
                </a:solidFill>
                <a:latin typeface="Comic Sans MS" pitchFamily="8" charset="0"/>
              </a:rPr>
              <a:t>5</a:t>
            </a:r>
            <a:r>
              <a:rPr lang="en-US" sz="6600" dirty="0">
                <a:latin typeface="Comic Sans MS" pitchFamily="8" charset="0"/>
              </a:rPr>
              <a:t> is </a:t>
            </a:r>
            <a:r>
              <a:rPr lang="en-US" sz="6600" dirty="0">
                <a:solidFill>
                  <a:srgbClr val="008000"/>
                </a:solidFill>
                <a:latin typeface="Comic Sans MS" pitchFamily="8" charset="0"/>
              </a:rPr>
              <a:t>2</a:t>
            </a:r>
            <a:r>
              <a:rPr lang="en-US" sz="6600" baseline="30000" dirty="0">
                <a:solidFill>
                  <a:srgbClr val="FF00FF"/>
                </a:solidFill>
                <a:latin typeface="Comic Sans MS" pitchFamily="8" charset="0"/>
              </a:rPr>
              <a:t>-1</a:t>
            </a:r>
          </a:p>
        </p:txBody>
      </p:sp>
      <p:sp>
        <p:nvSpPr>
          <p:cNvPr id="13" name="Text Box 53"/>
          <p:cNvSpPr txBox="1"/>
          <p:nvPr/>
        </p:nvSpPr>
        <p:spPr>
          <a:xfrm>
            <a:off x="5214938" y="5181600"/>
            <a:ext cx="2862262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dirty="0">
                <a:solidFill>
                  <a:srgbClr val="0000CC"/>
                </a:solidFill>
                <a:latin typeface="Comic Sans MS" pitchFamily="8" charset="0"/>
              </a:rPr>
              <a:t>4</a:t>
            </a:r>
            <a:r>
              <a:rPr lang="en-US" sz="6600" dirty="0">
                <a:latin typeface="Comic Sans MS" pitchFamily="8" charset="0"/>
              </a:rPr>
              <a:t> is </a:t>
            </a:r>
            <a:r>
              <a:rPr lang="en-US" sz="6600" dirty="0">
                <a:solidFill>
                  <a:srgbClr val="008000"/>
                </a:solidFill>
                <a:latin typeface="Comic Sans MS" pitchFamily="8" charset="0"/>
              </a:rPr>
              <a:t>7</a:t>
            </a:r>
            <a:r>
              <a:rPr lang="en-US" sz="6600" baseline="30000" dirty="0">
                <a:solidFill>
                  <a:srgbClr val="FF00FF"/>
                </a:solidFill>
                <a:latin typeface="Comic Sans MS" pitchFamily="8" charset="0"/>
              </a:rPr>
              <a:t>-1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14400"/>
            <a:ext cx="8534400" cy="55626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4800" kern="0" dirty="0">
                <a:latin typeface="+mn-lt"/>
              </a:rPr>
              <a:t>This means that</a:t>
            </a:r>
          </a:p>
          <a:p>
            <a:pPr marL="0" indent="0" algn="ctr" eaLnBrk="1" hangingPunct="1">
              <a:spcBef>
                <a:spcPct val="0"/>
              </a:spcBef>
              <a:defRPr/>
            </a:pPr>
            <a:r>
              <a:rPr lang="en-US" sz="6000" kern="0" dirty="0">
                <a:solidFill>
                  <a:srgbClr val="0000CC"/>
                </a:solidFill>
                <a:latin typeface="+mn-lt"/>
              </a:rPr>
              <a:t>0, r</a:t>
            </a:r>
            <a:r>
              <a:rPr lang="en-US" sz="6000" kern="0" baseline="-25000" dirty="0">
                <a:solidFill>
                  <a:srgbClr val="0000CC"/>
                </a:solidFill>
                <a:latin typeface="+mn-lt"/>
              </a:rPr>
              <a:t>1k,p</a:t>
            </a:r>
            <a:r>
              <a:rPr lang="en-US" sz="6000" kern="0" dirty="0">
                <a:latin typeface="+mn-lt"/>
              </a:rPr>
              <a:t>,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r</a:t>
            </a:r>
            <a:r>
              <a:rPr lang="en-US" sz="6000" kern="0" baseline="-25000" dirty="0">
                <a:solidFill>
                  <a:srgbClr val="0000CC"/>
                </a:solidFill>
                <a:latin typeface="+mn-lt"/>
              </a:rPr>
              <a:t>2k,p</a:t>
            </a:r>
            <a:r>
              <a:rPr lang="en-US" sz="6000" kern="0" dirty="0">
                <a:latin typeface="+mn-lt"/>
              </a:rPr>
              <a:t>, …,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r</a:t>
            </a:r>
            <a:r>
              <a:rPr lang="en-US" sz="6000" kern="0" baseline="-25000" dirty="0">
                <a:solidFill>
                  <a:srgbClr val="0000CC"/>
                </a:solidFill>
                <a:latin typeface="+mn-lt"/>
              </a:rPr>
              <a:t>(n-1)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k,p</a:t>
            </a:r>
            <a:endParaRPr lang="en-US" sz="6000" kern="0" baseline="-25000" dirty="0">
              <a:solidFill>
                <a:srgbClr val="0000CC"/>
              </a:solidFill>
              <a:latin typeface="+mn-lt"/>
            </a:endParaRPr>
          </a:p>
          <a:p>
            <a:pPr marL="0" indent="0" eaLnBrk="1" hangingPunct="1">
              <a:defRPr/>
            </a:pPr>
            <a:r>
              <a:rPr lang="en-US" sz="4800" kern="0" dirty="0">
                <a:latin typeface="+mn-lt"/>
              </a:rPr>
              <a:t>must be a </a:t>
            </a:r>
            <a:r>
              <a:rPr lang="en-US" sz="4800" i="1" kern="0" dirty="0">
                <a:latin typeface="+mn-lt"/>
              </a:rPr>
              <a:t>permutation </a:t>
            </a:r>
            <a:r>
              <a:rPr lang="en-US" sz="4800" kern="0" dirty="0">
                <a:latin typeface="+mn-lt"/>
              </a:rPr>
              <a:t>of</a:t>
            </a:r>
          </a:p>
          <a:p>
            <a:pPr marL="0" indent="0" algn="ctr" eaLnBrk="1" hangingPunct="1">
              <a:defRPr/>
            </a:pPr>
            <a:r>
              <a:rPr lang="en-US" sz="5400" kern="0" dirty="0">
                <a:solidFill>
                  <a:srgbClr val="0000CC"/>
                </a:solidFill>
                <a:latin typeface="+mn-lt"/>
              </a:rPr>
              <a:t>0, 1, 2, …, (p-1)</a:t>
            </a:r>
          </a:p>
          <a:p>
            <a:pPr marL="0" indent="0" eaLnBrk="1" hangingPunct="1">
              <a:defRPr/>
            </a:pPr>
            <a:r>
              <a:rPr lang="en-US" sz="4800" kern="0" dirty="0">
                <a:latin typeface="+mn-lt"/>
              </a:rPr>
              <a:t>so </a:t>
            </a:r>
            <a:r>
              <a:rPr lang="en-US" sz="4800" kern="0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sz="4800" kern="0" dirty="0">
                <a:latin typeface="+mn-lt"/>
              </a:rPr>
              <a:t> appears</a:t>
            </a:r>
          </a:p>
          <a:p>
            <a:pPr marL="0" indent="0" eaLnBrk="1" hangingPunct="1">
              <a:defRPr/>
            </a:pPr>
            <a:r>
              <a:rPr lang="en-US" sz="48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  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      </a:t>
            </a:r>
            <a:r>
              <a:rPr lang="en-US" sz="5400" kern="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rem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(</a:t>
            </a:r>
            <a:r>
              <a:rPr lang="en-US" sz="5400" kern="0" dirty="0" err="1">
                <a:solidFill>
                  <a:srgbClr val="C00000"/>
                </a:solidFill>
                <a:latin typeface="+mn-lt"/>
              </a:rPr>
              <a:t>j</a:t>
            </a:r>
            <a:r>
              <a:rPr lang="en-US" sz="5400" kern="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k,n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) = 1</a:t>
            </a:r>
            <a:endParaRPr lang="en-US" sz="4800" kern="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905000" y="5562600"/>
            <a:ext cx="5218113" cy="9239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so </a:t>
            </a:r>
            <a:r>
              <a:rPr lang="en-US" sz="5400" kern="0" dirty="0">
                <a:solidFill>
                  <a:srgbClr val="C00000"/>
                </a:solidFill>
                <a:latin typeface="Comic Sans MS"/>
              </a:rPr>
              <a:t>j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is </a:t>
            </a:r>
            <a:r>
              <a:rPr lang="en-US" sz="5400" kern="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inverse</a:t>
            </a:r>
            <a:endParaRPr lang="en-US" sz="4000" dirty="0">
              <a:latin typeface="Comic Sans MS" pitchFamily="8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292225" y="2459038"/>
            <a:ext cx="3475038" cy="2497137"/>
          </a:xfrm>
          <a:custGeom>
            <a:avLst/>
            <a:gdLst>
              <a:gd name="T0" fmla="*/ 267254 w 3475219"/>
              <a:gd name="T1" fmla="*/ 2407513 h 2498360"/>
              <a:gd name="T2" fmla="*/ 357175 w 3475219"/>
              <a:gd name="T3" fmla="*/ 2407513 h 2498360"/>
              <a:gd name="T4" fmla="*/ 2410287 w 3475219"/>
              <a:gd name="T5" fmla="*/ 1899095 h 2498360"/>
              <a:gd name="T6" fmla="*/ 3084674 w 3475219"/>
              <a:gd name="T7" fmla="*/ 1286002 h 2498360"/>
              <a:gd name="T8" fmla="*/ 3474318 w 3475219"/>
              <a:gd name="T9" fmla="*/ 0 h 2498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75219"/>
              <a:gd name="T16" fmla="*/ 0 h 2498360"/>
              <a:gd name="T17" fmla="*/ 3475219 w 3475219"/>
              <a:gd name="T18" fmla="*/ 2498360 h 2498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75219" h="2498360">
                <a:moveTo>
                  <a:pt x="267324" y="2413416"/>
                </a:moveTo>
                <a:cubicBezTo>
                  <a:pt x="133662" y="2455888"/>
                  <a:pt x="0" y="2498360"/>
                  <a:pt x="357265" y="2413416"/>
                </a:cubicBezTo>
                <a:cubicBezTo>
                  <a:pt x="714530" y="2328472"/>
                  <a:pt x="1956215" y="2091128"/>
                  <a:pt x="2410917" y="1903751"/>
                </a:cubicBezTo>
                <a:cubicBezTo>
                  <a:pt x="2865619" y="1716374"/>
                  <a:pt x="2908091" y="1606446"/>
                  <a:pt x="3085475" y="1289154"/>
                </a:cubicBezTo>
              </a:path>
            </a:pathLst>
          </a:custGeom>
          <a:noFill/>
          <a:ln w="41275">
            <a:solidFill>
              <a:srgbClr val="C00000"/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733800" y="4579938"/>
            <a:ext cx="4533900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, say </a:t>
            </a:r>
            <a:r>
              <a:rPr lang="en-US" sz="4800" kern="0" dirty="0">
                <a:solidFill>
                  <a:srgbClr val="C00000"/>
                </a:solidFill>
                <a:latin typeface="Comic Sans MS"/>
              </a:rPr>
              <a:t>j</a:t>
            </a:r>
            <a:r>
              <a:rPr lang="en-US" sz="4800" kern="0" dirty="0" err="1">
                <a:solidFill>
                  <a:srgbClr val="000000"/>
                </a:solidFill>
                <a:latin typeface="Comic Sans MS"/>
              </a:rPr>
              <a:t>th</a:t>
            </a: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 in list:</a:t>
            </a:r>
            <a:endParaRPr lang="en-US" sz="4000" dirty="0">
              <a:latin typeface="Comic Sans MS" pitchFamily="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p)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/>
              <a:t>Fermat’s Little Theorem</a:t>
            </a:r>
          </a:p>
        </p:txBody>
      </p:sp>
      <p:sp>
        <p:nvSpPr>
          <p:cNvPr id="76083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763000" cy="5334000"/>
          </a:xfrm>
        </p:spPr>
        <p:txBody>
          <a:bodyPr/>
          <a:lstStyle/>
          <a:p>
            <a:pPr marL="0" indent="0" eaLnBrk="1" hangingPunct="1"/>
            <a:r>
              <a:rPr lang="en-US" sz="4400" dirty="0"/>
              <a:t>so </a:t>
            </a:r>
            <a:r>
              <a:rPr lang="en-US" sz="4400" dirty="0">
                <a:solidFill>
                  <a:srgbClr val="0000CC"/>
                </a:solidFill>
              </a:rPr>
              <a:t>1·2···(p-1) = </a:t>
            </a:r>
            <a:r>
              <a:rPr lang="en-US" sz="4400" dirty="0">
                <a:solidFill>
                  <a:srgbClr val="0000CC"/>
                </a:solidFill>
                <a:latin typeface="+mj-lt"/>
                <a:cs typeface="Arial" pitchFamily="34" charset="0"/>
              </a:rPr>
              <a:t>r</a:t>
            </a:r>
            <a:r>
              <a:rPr lang="en-US" sz="4400" baseline="-25000" dirty="0">
                <a:solidFill>
                  <a:srgbClr val="0000CC"/>
                </a:solidFill>
                <a:latin typeface="+mj-lt"/>
                <a:cs typeface="Arial" pitchFamily="34" charset="0"/>
              </a:rPr>
              <a:t>k,p</a:t>
            </a:r>
            <a:r>
              <a:rPr lang="en-US" sz="4400" dirty="0">
                <a:solidFill>
                  <a:srgbClr val="0000CC"/>
                </a:solidFill>
                <a:latin typeface="+mj-lt"/>
                <a:cs typeface="Arial" pitchFamily="34" charset="0"/>
              </a:rPr>
              <a:t>·r</a:t>
            </a:r>
            <a:r>
              <a:rPr lang="en-US" sz="4400" baseline="-25000" dirty="0">
                <a:solidFill>
                  <a:srgbClr val="0000CC"/>
                </a:solidFill>
                <a:latin typeface="+mj-lt"/>
                <a:cs typeface="Arial" pitchFamily="34" charset="0"/>
              </a:rPr>
              <a:t>2k,p</a:t>
            </a:r>
            <a:r>
              <a:rPr lang="en-US" sz="4400" dirty="0">
                <a:solidFill>
                  <a:srgbClr val="0000CC"/>
                </a:solidFill>
                <a:latin typeface="+mj-lt"/>
                <a:cs typeface="Arial" pitchFamily="34" charset="0"/>
              </a:rPr>
              <a:t>··· r</a:t>
            </a:r>
            <a:r>
              <a:rPr lang="en-US" sz="4400" baseline="-25000" dirty="0">
                <a:solidFill>
                  <a:srgbClr val="0000CC"/>
                </a:solidFill>
                <a:latin typeface="+mj-lt"/>
                <a:cs typeface="Arial" pitchFamily="34" charset="0"/>
              </a:rPr>
              <a:t>(p-1)</a:t>
            </a:r>
            <a:r>
              <a:rPr lang="en-US" sz="4400" baseline="-25000" dirty="0" err="1">
                <a:solidFill>
                  <a:srgbClr val="0000CC"/>
                </a:solidFill>
                <a:latin typeface="+mj-lt"/>
                <a:cs typeface="Arial" pitchFamily="34" charset="0"/>
              </a:rPr>
              <a:t>k,p</a:t>
            </a:r>
            <a:endParaRPr lang="en-US" sz="4400" baseline="-25000" dirty="0">
              <a:solidFill>
                <a:srgbClr val="0000CC"/>
              </a:solidFill>
              <a:latin typeface="+mj-lt"/>
              <a:cs typeface="Arial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400" b="1" dirty="0" smtClean="0">
                <a:solidFill>
                  <a:srgbClr val="0000CC"/>
                </a:solidFill>
              </a:rPr>
              <a:t> </a:t>
            </a:r>
            <a:r>
              <a:rPr lang="en-US" sz="4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>
                <a:solidFill>
                  <a:srgbClr val="0000CC"/>
                </a:solidFill>
              </a:rPr>
              <a:t>1k·2k ··· (p-1)k   (mod p)</a:t>
            </a:r>
          </a:p>
          <a:p>
            <a:pPr marL="0" indent="0" eaLnBrk="1" hangingPunct="1"/>
            <a:r>
              <a:rPr lang="en-US" sz="4400" b="1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>
                <a:solidFill>
                  <a:srgbClr val="0000CC"/>
                </a:solidFill>
              </a:rPr>
              <a:t>(k</a:t>
            </a:r>
            <a:r>
              <a:rPr lang="en-US" sz="4400" baseline="30000" dirty="0">
                <a:solidFill>
                  <a:srgbClr val="0000CC"/>
                </a:solidFill>
              </a:rPr>
              <a:t>p-1</a:t>
            </a:r>
            <a:r>
              <a:rPr lang="en-US" sz="4400" dirty="0">
                <a:solidFill>
                  <a:srgbClr val="0000CC"/>
                </a:solidFill>
              </a:rPr>
              <a:t>)·1·2 ··· (p-1)  (mod p)</a:t>
            </a:r>
          </a:p>
          <a:p>
            <a:pPr marL="0" indent="0" eaLnBrk="1" hangingPunct="1"/>
            <a:r>
              <a:rPr lang="en-US" sz="4400" dirty="0"/>
              <a:t>now cancel </a:t>
            </a:r>
            <a:r>
              <a:rPr lang="en-US" sz="4400" dirty="0">
                <a:solidFill>
                  <a:srgbClr val="0000CC"/>
                </a:solidFill>
              </a:rPr>
              <a:t>1·2 ··· (p-1):</a:t>
            </a:r>
            <a:endParaRPr lang="en-US" sz="4400" dirty="0"/>
          </a:p>
          <a:p>
            <a:pPr marL="0" indent="0" algn="ctr" eaLnBrk="1" hangingPunct="1">
              <a:spcBef>
                <a:spcPts val="4800"/>
              </a:spcBef>
            </a:pPr>
            <a:r>
              <a:rPr lang="en-US" sz="7200" dirty="0">
                <a:solidFill>
                  <a:srgbClr val="0000CC"/>
                </a:solidFill>
              </a:rPr>
              <a:t>1</a:t>
            </a:r>
            <a:r>
              <a:rPr lang="en-US" sz="7200" dirty="0" smtClean="0">
                <a:solidFill>
                  <a:srgbClr val="0000CC"/>
                </a:solidFill>
              </a:rPr>
              <a:t> </a:t>
            </a:r>
            <a:r>
              <a:rPr lang="en-US" sz="72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7200" b="1" dirty="0" smtClean="0">
                <a:solidFill>
                  <a:srgbClr val="0000CC"/>
                </a:solidFill>
              </a:rPr>
              <a:t> </a:t>
            </a:r>
            <a:r>
              <a:rPr lang="en-US" sz="7200" dirty="0">
                <a:solidFill>
                  <a:srgbClr val="0000CC"/>
                </a:solidFill>
              </a:rPr>
              <a:t>k</a:t>
            </a:r>
            <a:r>
              <a:rPr lang="en-US" sz="7200" baseline="30000" dirty="0">
                <a:solidFill>
                  <a:srgbClr val="0000CC"/>
                </a:solidFill>
              </a:rPr>
              <a:t>p-1 </a:t>
            </a:r>
            <a:r>
              <a:rPr lang="en-US" sz="7200" dirty="0">
                <a:solidFill>
                  <a:srgbClr val="0000CC"/>
                </a:solidFill>
              </a:rPr>
              <a:t>(mod p)</a:t>
            </a:r>
            <a:endParaRPr lang="en-US" baseline="30000" dirty="0">
              <a:solidFill>
                <a:srgbClr val="0000CC"/>
              </a:solidFill>
            </a:endParaRPr>
          </a:p>
        </p:txBody>
      </p:sp>
      <p:sp>
        <p:nvSpPr>
          <p:cNvPr id="760836" name="Rectangle 5"/>
          <p:cNvSpPr>
            <a:spLocks noChangeArrowheads="1"/>
          </p:cNvSpPr>
          <p:nvPr/>
        </p:nvSpPr>
        <p:spPr bwMode="auto">
          <a:xfrm>
            <a:off x="990600" y="4648200"/>
            <a:ext cx="7162800" cy="15240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cxnSp>
        <p:nvCxnSpPr>
          <p:cNvPr id="8" name="Line 6"/>
          <p:cNvCxnSpPr>
            <a:cxnSpLocks noChangeShapeType="1"/>
          </p:cNvCxnSpPr>
          <p:nvPr/>
        </p:nvCxnSpPr>
        <p:spPr bwMode="auto">
          <a:xfrm rot="10800000" flipV="1">
            <a:off x="914400" y="1066800"/>
            <a:ext cx="2743200" cy="304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</p:cxnSp>
      <p:cxnSp>
        <p:nvCxnSpPr>
          <p:cNvPr id="12" name="Line 7"/>
          <p:cNvCxnSpPr>
            <a:cxnSpLocks noChangeShapeType="1"/>
          </p:cNvCxnSpPr>
          <p:nvPr/>
        </p:nvCxnSpPr>
        <p:spPr bwMode="auto">
          <a:xfrm rot="10800000" flipV="1">
            <a:off x="2362200" y="2895600"/>
            <a:ext cx="2743200" cy="304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</p:cxn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7608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14400"/>
            <a:ext cx="8915400" cy="2819400"/>
          </a:xfrm>
        </p:spPr>
        <p:txBody>
          <a:bodyPr/>
          <a:lstStyle/>
          <a:p>
            <a:pPr marL="0" indent="0" eaLnBrk="1" hangingPunct="1"/>
            <a:r>
              <a:rPr lang="en-US" sz="4400" i="1" dirty="0"/>
              <a:t>example:</a:t>
            </a:r>
            <a:endParaRPr lang="en-US" sz="5400" i="1" dirty="0">
              <a:solidFill>
                <a:srgbClr val="FF00FF"/>
              </a:solidFill>
            </a:endParaRPr>
          </a:p>
          <a:p>
            <a:pPr marL="0" indent="0" eaLnBrk="1" hangingPunct="1"/>
            <a:r>
              <a:rPr lang="en-US" sz="4800" dirty="0">
                <a:solidFill>
                  <a:srgbClr val="008000"/>
                </a:solidFill>
              </a:rPr>
              <a:t>66666663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788253 (mod 10)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109913" y="2514600"/>
            <a:ext cx="2924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200">
                <a:solidFill>
                  <a:srgbClr val="FF0000"/>
                </a:solidFill>
                <a:latin typeface="Comic Sans MS" pitchFamily="66" charset="0"/>
              </a:rPr>
              <a:t>WHY?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66900" y="3581400"/>
            <a:ext cx="5410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  66666663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600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en-US" sz="6000" u="sng">
                <a:solidFill>
                  <a:srgbClr val="008000"/>
                </a:solidFill>
                <a:latin typeface="Comic Sans MS" pitchFamily="66" charset="0"/>
              </a:rPr>
              <a:t>    788253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   xxxxxxx</a:t>
            </a:r>
            <a:r>
              <a:rPr lang="en-US" sz="6000">
                <a:solidFill>
                  <a:srgbClr val="FF0000"/>
                </a:solidFill>
                <a:latin typeface="Comic Sans MS" pitchFamily="66" charset="0"/>
              </a:rPr>
              <a:t>0</a:t>
            </a:r>
            <a:endParaRPr lang="en-US" sz="6000">
              <a:latin typeface="Comic Sans MS" pitchFamily="66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638800" y="3657600"/>
            <a:ext cx="609600" cy="16764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00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1147763"/>
            <a:ext cx="7772400" cy="4654550"/>
          </a:xfrm>
        </p:spPr>
        <p:txBody>
          <a:bodyPr/>
          <a:lstStyle/>
          <a:p>
            <a:pPr>
              <a:defRPr/>
            </a:pPr>
            <a:r>
              <a:rPr lang="en-US" sz="5400" kern="0" dirty="0">
                <a:latin typeface="+mn-lt"/>
              </a:rPr>
              <a:t>so </a:t>
            </a:r>
            <a:r>
              <a:rPr lang="en-US" sz="5400" kern="0" dirty="0">
                <a:solidFill>
                  <a:srgbClr val="0000CC"/>
                </a:solidFill>
                <a:latin typeface="+mn-lt"/>
              </a:rPr>
              <a:t>k</a:t>
            </a:r>
            <a:r>
              <a:rPr lang="en-US" sz="5400" kern="0" baseline="30000" dirty="0">
                <a:solidFill>
                  <a:srgbClr val="0000CC"/>
                </a:solidFill>
                <a:latin typeface="+mn-lt"/>
              </a:rPr>
              <a:t>p-2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5400" kern="0" dirty="0">
                <a:latin typeface="+mn-lt"/>
              </a:rPr>
              <a:t>is a </a:t>
            </a:r>
            <a:r>
              <a:rPr lang="en-US" sz="5400" kern="0" dirty="0">
                <a:solidFill>
                  <a:srgbClr val="0000CC"/>
                </a:solidFill>
                <a:latin typeface="+mn-lt"/>
              </a:rPr>
              <a:t>(mod p)</a:t>
            </a:r>
          </a:p>
          <a:p>
            <a:pPr>
              <a:defRPr/>
            </a:pPr>
            <a:r>
              <a:rPr lang="en-US" sz="5400" kern="0" dirty="0">
                <a:latin typeface="+mn-lt"/>
              </a:rPr>
              <a:t>inverse of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5400" kern="0" dirty="0">
                <a:solidFill>
                  <a:srgbClr val="0000CC"/>
                </a:solidFill>
                <a:latin typeface="+mn-lt"/>
              </a:rPr>
              <a:t>k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</a:p>
          <a:p>
            <a:pPr>
              <a:defRPr/>
            </a:pPr>
            <a:r>
              <a:rPr lang="en-US" sz="5400" kern="0" dirty="0">
                <a:latin typeface="+mn-lt"/>
              </a:rPr>
              <a:t>--an alternative to finding inverses with the </a:t>
            </a:r>
            <a:r>
              <a:rPr lang="en-US" sz="5400" kern="0" dirty="0" err="1">
                <a:latin typeface="+mn-lt"/>
              </a:rPr>
              <a:t>pulverizer</a:t>
            </a:r>
            <a:endParaRPr lang="en-US" sz="5400" kern="0" dirty="0">
              <a:latin typeface="+mn-lt"/>
            </a:endParaRP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inverses</a:t>
            </a:r>
            <a:r>
              <a:rPr lang="en-US" sz="4000" dirty="0"/>
              <a:t> </a:t>
            </a:r>
            <a:r>
              <a:rPr lang="en-US" sz="4000" dirty="0" smtClean="0">
                <a:solidFill>
                  <a:srgbClr val="0000CC"/>
                </a:solidFill>
              </a:rPr>
              <a:t>(mod prime)</a:t>
            </a:r>
            <a:endParaRPr lang="en-US" sz="4000" dirty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839200" cy="5181600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rgbClr val="0000CC"/>
                </a:solidFill>
              </a:rPr>
              <a:t>28</a:t>
            </a:r>
            <a:r>
              <a:rPr lang="en-US" sz="5400" baseline="30000" dirty="0">
                <a:solidFill>
                  <a:srgbClr val="0000CC"/>
                </a:solidFill>
              </a:rPr>
              <a:t>99885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>
                <a:solidFill>
                  <a:srgbClr val="FF00FF"/>
                </a:solidFill>
              </a:rPr>
              <a:t>? </a:t>
            </a:r>
            <a:r>
              <a:rPr lang="en-US" sz="5400" dirty="0">
                <a:solidFill>
                  <a:srgbClr val="0000CC"/>
                </a:solidFill>
              </a:rPr>
              <a:t>(mod 5)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 28</a:t>
            </a:r>
            <a:r>
              <a:rPr lang="en-US" sz="5400" baseline="30000" dirty="0" smtClean="0">
                <a:solidFill>
                  <a:srgbClr val="0000CC"/>
                </a:solidFill>
              </a:rPr>
              <a:t>99885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3</a:t>
            </a:r>
            <a:r>
              <a:rPr lang="en-US" sz="5400" baseline="30000" dirty="0" smtClean="0">
                <a:solidFill>
                  <a:srgbClr val="0000CC"/>
                </a:solidFill>
              </a:rPr>
              <a:t>99885</a:t>
            </a:r>
            <a:r>
              <a:rPr lang="en-US" sz="5400" dirty="0" smtClean="0">
                <a:solidFill>
                  <a:srgbClr val="0000CC"/>
                </a:solidFill>
              </a:rPr>
              <a:t>  </a:t>
            </a:r>
            <a:r>
              <a:rPr lang="en-US" sz="5400" dirty="0"/>
              <a:t>[</a:t>
            </a:r>
            <a:r>
              <a:rPr lang="en-US" sz="5400" dirty="0">
                <a:solidFill>
                  <a:srgbClr val="0000CC"/>
                </a:solidFill>
              </a:rPr>
              <a:t>r</a:t>
            </a:r>
            <a:r>
              <a:rPr lang="en-US" sz="5400" baseline="-25000" dirty="0">
                <a:solidFill>
                  <a:srgbClr val="0000CC"/>
                </a:solidFill>
              </a:rPr>
              <a:t>28,5 </a:t>
            </a:r>
            <a:r>
              <a:rPr lang="en-US" sz="5400" dirty="0">
                <a:solidFill>
                  <a:srgbClr val="0000CC"/>
                </a:solidFill>
              </a:rPr>
              <a:t>= 3</a:t>
            </a:r>
            <a:r>
              <a:rPr lang="en-US" sz="5400" dirty="0"/>
              <a:t>]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3</a:t>
            </a:r>
            <a:r>
              <a:rPr lang="en-US" sz="5400" baseline="30000" dirty="0">
                <a:solidFill>
                  <a:srgbClr val="0000CC"/>
                </a:solidFill>
              </a:rPr>
              <a:t>rem(99885,</a:t>
            </a:r>
            <a:r>
              <a:rPr lang="en-US" sz="5400" baseline="30000" dirty="0">
                <a:solidFill>
                  <a:srgbClr val="FF00FF"/>
                </a:solidFill>
              </a:rPr>
              <a:t>4</a:t>
            </a:r>
            <a:r>
              <a:rPr lang="en-US" sz="5400" baseline="30000" dirty="0">
                <a:solidFill>
                  <a:srgbClr val="0000CC"/>
                </a:solidFill>
              </a:rPr>
              <a:t>)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/>
              <a:t>[Fermat]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= 3</a:t>
            </a:r>
            <a:r>
              <a:rPr lang="en-US" sz="5400" baseline="30000" dirty="0">
                <a:solidFill>
                  <a:srgbClr val="0000CC"/>
                </a:solidFill>
              </a:rPr>
              <a:t>rem</a:t>
            </a:r>
            <a:r>
              <a:rPr lang="en-US" sz="5400" baseline="30000" dirty="0" smtClean="0">
                <a:solidFill>
                  <a:srgbClr val="0000CC"/>
                </a:solidFill>
              </a:rPr>
              <a:t>([998•100 </a:t>
            </a:r>
            <a:r>
              <a:rPr lang="en-US" sz="5400" baseline="30000" dirty="0">
                <a:solidFill>
                  <a:srgbClr val="0000CC"/>
                </a:solidFill>
              </a:rPr>
              <a:t>+ </a:t>
            </a:r>
            <a:r>
              <a:rPr lang="en-US" sz="5400" baseline="30000" dirty="0" smtClean="0">
                <a:solidFill>
                  <a:srgbClr val="0000CC"/>
                </a:solidFill>
              </a:rPr>
              <a:t>85], </a:t>
            </a:r>
            <a:r>
              <a:rPr lang="en-US" sz="5400" baseline="30000" dirty="0">
                <a:solidFill>
                  <a:srgbClr val="FF00FF"/>
                </a:solidFill>
              </a:rPr>
              <a:t>4</a:t>
            </a:r>
            <a:r>
              <a:rPr lang="en-US" sz="5400" baseline="30000" dirty="0">
                <a:solidFill>
                  <a:srgbClr val="0000CC"/>
                </a:solidFill>
              </a:rPr>
              <a:t>)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= 3</a:t>
            </a:r>
            <a:r>
              <a:rPr lang="en-US" sz="5400" baseline="30000" dirty="0">
                <a:solidFill>
                  <a:srgbClr val="0000CC"/>
                </a:solidFill>
              </a:rPr>
              <a:t>rem(85,</a:t>
            </a:r>
            <a:r>
              <a:rPr lang="en-US" sz="5400" baseline="30000" dirty="0">
                <a:solidFill>
                  <a:srgbClr val="FF00FF"/>
                </a:solidFill>
              </a:rPr>
              <a:t>4</a:t>
            </a:r>
            <a:r>
              <a:rPr lang="en-US" sz="5400" baseline="30000" dirty="0">
                <a:solidFill>
                  <a:srgbClr val="0000CC"/>
                </a:solidFill>
              </a:rPr>
              <a:t>) </a:t>
            </a:r>
            <a:r>
              <a:rPr lang="en-US" sz="5400" dirty="0">
                <a:solidFill>
                  <a:srgbClr val="0000CC"/>
                </a:solidFill>
              </a:rPr>
              <a:t>= 3</a:t>
            </a:r>
            <a:r>
              <a:rPr lang="en-US" sz="5400" baseline="30000" dirty="0">
                <a:solidFill>
                  <a:srgbClr val="0000CC"/>
                </a:solidFill>
              </a:rPr>
              <a:t>1</a:t>
            </a:r>
            <a:r>
              <a:rPr lang="en-US" sz="5400" dirty="0">
                <a:solidFill>
                  <a:srgbClr val="0000CC"/>
                </a:solidFill>
              </a:rPr>
              <a:t> = </a:t>
            </a:r>
            <a:r>
              <a:rPr lang="en-US" sz="5400" dirty="0">
                <a:solidFill>
                  <a:srgbClr val="FF00FF"/>
                </a:solidFill>
              </a:rPr>
              <a:t>3</a:t>
            </a:r>
            <a:endParaRPr lang="en-US" sz="5400" dirty="0">
              <a:solidFill>
                <a:srgbClr val="0000CC"/>
              </a:solidFill>
            </a:endParaRP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76200"/>
            <a:ext cx="6781800" cy="1295400"/>
          </a:xfrm>
        </p:spPr>
        <p:txBody>
          <a:bodyPr/>
          <a:lstStyle/>
          <a:p>
            <a:pPr eaLnBrk="1" hangingPunct="1"/>
            <a:r>
              <a:rPr lang="en-US" sz="4800"/>
              <a:t>remainder arithmetic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33400" y="1066800"/>
            <a:ext cx="8365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CC"/>
                </a:solidFill>
              </a:rPr>
              <a:t>28</a:t>
            </a:r>
            <a:r>
              <a:rPr lang="en-US" sz="5400" baseline="30000" dirty="0" smtClean="0">
                <a:solidFill>
                  <a:srgbClr val="0000CC"/>
                </a:solidFill>
              </a:rPr>
              <a:t>99885 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     </a:t>
            </a:r>
            <a:r>
              <a:rPr lang="en-US" sz="5400" b="1" dirty="0" smtClean="0">
                <a:solidFill>
                  <a:srgbClr val="FF00FF"/>
                </a:solidFill>
              </a:rPr>
              <a:t>?    </a:t>
            </a:r>
            <a:r>
              <a:rPr lang="en-US" sz="5400" dirty="0" smtClean="0">
                <a:solidFill>
                  <a:srgbClr val="0000CC"/>
                </a:solidFill>
              </a:rPr>
              <a:t>(mod 5)</a:t>
            </a:r>
            <a:endParaRPr lang="en-US" sz="5400" dirty="0" smtClean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76200"/>
            <a:ext cx="6781800" cy="1295400"/>
          </a:xfrm>
        </p:spPr>
        <p:txBody>
          <a:bodyPr/>
          <a:lstStyle/>
          <a:p>
            <a:pPr eaLnBrk="1" hangingPunct="1"/>
            <a:r>
              <a:rPr lang="en-US" sz="4800" dirty="0"/>
              <a:t>remainder arithmetic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1219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1905000"/>
            <a:ext cx="3201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5400" dirty="0" smtClean="0">
                <a:solidFill>
                  <a:srgbClr val="000000"/>
                </a:solidFill>
              </a:rPr>
              <a:t>[</a:t>
            </a:r>
            <a:r>
              <a:rPr lang="en-US" sz="5400" dirty="0" smtClean="0">
                <a:solidFill>
                  <a:srgbClr val="0000CC"/>
                </a:solidFill>
              </a:rPr>
              <a:t>r</a:t>
            </a:r>
            <a:r>
              <a:rPr lang="en-US" sz="5400" baseline="-25000" dirty="0" smtClean="0">
                <a:solidFill>
                  <a:srgbClr val="0000CC"/>
                </a:solidFill>
              </a:rPr>
              <a:t>28,5</a:t>
            </a:r>
            <a:r>
              <a:rPr lang="en-US" sz="5400" dirty="0" smtClean="0">
                <a:solidFill>
                  <a:srgbClr val="0000CC"/>
                </a:solidFill>
              </a:rPr>
              <a:t> = 3</a:t>
            </a:r>
            <a:r>
              <a:rPr lang="en-US" sz="5400" dirty="0" smtClean="0">
                <a:solidFill>
                  <a:srgbClr val="000000"/>
                </a:solidFill>
              </a:rPr>
              <a:t>]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76200"/>
            <a:ext cx="6781800" cy="1295400"/>
          </a:xfrm>
        </p:spPr>
        <p:txBody>
          <a:bodyPr/>
          <a:lstStyle/>
          <a:p>
            <a:pPr eaLnBrk="1" hangingPunct="1"/>
            <a:r>
              <a:rPr lang="en-US" sz="4800" dirty="0"/>
              <a:t>remainder arithmetic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1219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368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CC"/>
                </a:solidFill>
              </a:rPr>
              <a:t> 3</a:t>
            </a:r>
            <a:r>
              <a:rPr lang="en-US" sz="5400" baseline="30000" dirty="0" smtClean="0">
                <a:solidFill>
                  <a:srgbClr val="0000CC"/>
                </a:solidFill>
              </a:rPr>
              <a:t>99885 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≡  </a:t>
            </a:r>
            <a:r>
              <a:rPr lang="en-US" sz="5400" b="1" baseline="300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</a:t>
            </a:r>
            <a:r>
              <a:rPr lang="en-US" sz="5400" b="1" dirty="0" smtClean="0">
                <a:solidFill>
                  <a:srgbClr val="FF00FF"/>
                </a:solidFill>
              </a:rPr>
              <a:t>?    </a:t>
            </a:r>
            <a:r>
              <a:rPr lang="en-US" sz="5400" dirty="0" smtClean="0">
                <a:solidFill>
                  <a:srgbClr val="0000CC"/>
                </a:solidFill>
              </a:rPr>
              <a:t>(mod 5)</a:t>
            </a:r>
            <a:endParaRPr lang="en-US" sz="5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76200"/>
            <a:ext cx="6781800" cy="1295400"/>
          </a:xfrm>
        </p:spPr>
        <p:txBody>
          <a:bodyPr/>
          <a:lstStyle/>
          <a:p>
            <a:pPr eaLnBrk="1" hangingPunct="1"/>
            <a:r>
              <a:rPr lang="en-US" sz="4800" dirty="0"/>
              <a:t>remainder arithmetic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1219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 useBgFill="1"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152400" y="2133600"/>
            <a:ext cx="8839200" cy="4038600"/>
          </a:xfrm>
        </p:spPr>
        <p:txBody>
          <a:bodyPr/>
          <a:lstStyle/>
          <a:p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          =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r>
              <a:rPr lang="en-US" sz="5400" baseline="30000" dirty="0" smtClean="0">
                <a:solidFill>
                  <a:srgbClr val="0000CC"/>
                </a:solidFill>
              </a:rPr>
              <a:t>4·q+rem(99885,</a:t>
            </a:r>
            <a:r>
              <a:rPr lang="en-US" sz="5400" baseline="30000" dirty="0" smtClean="0">
                <a:solidFill>
                  <a:srgbClr val="FF00FF"/>
                </a:solidFill>
              </a:rPr>
              <a:t>4</a:t>
            </a:r>
            <a:r>
              <a:rPr lang="en-US" sz="5400" baseline="300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          =</a:t>
            </a:r>
            <a:r>
              <a:rPr lang="en-US" sz="5400" dirty="0" smtClean="0">
                <a:solidFill>
                  <a:srgbClr val="0000CC"/>
                </a:solidFill>
              </a:rPr>
              <a:t> (3</a:t>
            </a:r>
            <a:r>
              <a:rPr lang="en-US" sz="5400" baseline="30000" dirty="0" smtClean="0">
                <a:solidFill>
                  <a:srgbClr val="0000CC"/>
                </a:solidFill>
              </a:rPr>
              <a:t>4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q</a:t>
            </a:r>
            <a:r>
              <a:rPr lang="en-US" sz="5400" dirty="0" smtClean="0">
                <a:solidFill>
                  <a:srgbClr val="0000CC"/>
                </a:solidFill>
              </a:rPr>
              <a:t> ·3</a:t>
            </a:r>
            <a:r>
              <a:rPr lang="en-US" sz="5400" baseline="30000" dirty="0" smtClean="0">
                <a:solidFill>
                  <a:srgbClr val="0000CC"/>
                </a:solidFill>
              </a:rPr>
              <a:t>rem(99885,</a:t>
            </a:r>
            <a:r>
              <a:rPr lang="en-US" sz="5400" baseline="30000" dirty="0" smtClean="0">
                <a:solidFill>
                  <a:srgbClr val="FF00FF"/>
                </a:solidFill>
              </a:rPr>
              <a:t>4</a:t>
            </a:r>
            <a:r>
              <a:rPr lang="en-US" sz="5400" baseline="30000" dirty="0" smtClean="0">
                <a:solidFill>
                  <a:srgbClr val="0000CC"/>
                </a:solidFill>
              </a:rPr>
              <a:t>)</a:t>
            </a:r>
            <a:endParaRPr lang="en-US" sz="5400" dirty="0" smtClean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066800"/>
            <a:ext cx="830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CC"/>
                </a:solidFill>
              </a:rPr>
              <a:t> 3</a:t>
            </a:r>
            <a:r>
              <a:rPr lang="en-US" sz="5400" baseline="30000" dirty="0" smtClean="0">
                <a:solidFill>
                  <a:srgbClr val="0000CC"/>
                </a:solidFill>
              </a:rPr>
              <a:t>99885 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     </a:t>
            </a:r>
            <a:r>
              <a:rPr lang="en-US" sz="5400" b="1" dirty="0" smtClean="0">
                <a:solidFill>
                  <a:srgbClr val="FF00FF"/>
                </a:solidFill>
              </a:rPr>
              <a:t>      </a:t>
            </a:r>
            <a:r>
              <a:rPr lang="en-US" sz="5400" dirty="0" smtClean="0">
                <a:solidFill>
                  <a:srgbClr val="0000CC"/>
                </a:solidFill>
              </a:rPr>
              <a:t>(mod 5)</a:t>
            </a:r>
            <a:endParaRPr lang="en-US" sz="5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76200"/>
            <a:ext cx="6781800" cy="1295400"/>
          </a:xfrm>
        </p:spPr>
        <p:txBody>
          <a:bodyPr/>
          <a:lstStyle/>
          <a:p>
            <a:pPr eaLnBrk="1" hangingPunct="1"/>
            <a:r>
              <a:rPr lang="en-US" sz="4800" dirty="0"/>
              <a:t>remainder arithmetic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1219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 useBgFill="1"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152400" y="2133600"/>
            <a:ext cx="8839200" cy="4038600"/>
          </a:xfrm>
        </p:spPr>
        <p:txBody>
          <a:bodyPr/>
          <a:lstStyle/>
          <a:p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          =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r>
              <a:rPr lang="en-US" sz="5400" baseline="30000" dirty="0" smtClean="0">
                <a:solidFill>
                  <a:srgbClr val="0000CC"/>
                </a:solidFill>
              </a:rPr>
              <a:t>4·q+rem(99885,</a:t>
            </a:r>
            <a:r>
              <a:rPr lang="en-US" sz="5400" baseline="30000" dirty="0" smtClean="0">
                <a:solidFill>
                  <a:srgbClr val="FF00FF"/>
                </a:solidFill>
              </a:rPr>
              <a:t>4</a:t>
            </a:r>
            <a:r>
              <a:rPr lang="en-US" sz="5400" baseline="300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          =</a:t>
            </a:r>
            <a:r>
              <a:rPr lang="en-US" sz="5400" dirty="0" smtClean="0">
                <a:solidFill>
                  <a:srgbClr val="0000CC"/>
                </a:solidFill>
              </a:rPr>
              <a:t> (3</a:t>
            </a:r>
            <a:r>
              <a:rPr lang="en-US" sz="5400" baseline="30000" dirty="0" smtClean="0">
                <a:solidFill>
                  <a:srgbClr val="0000CC"/>
                </a:solidFill>
              </a:rPr>
              <a:t>4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q</a:t>
            </a:r>
            <a:r>
              <a:rPr lang="en-US" sz="5400" dirty="0" smtClean="0">
                <a:solidFill>
                  <a:srgbClr val="0000CC"/>
                </a:solidFill>
              </a:rPr>
              <a:t> ·3</a:t>
            </a:r>
            <a:r>
              <a:rPr lang="en-US" sz="5400" baseline="30000" dirty="0" smtClean="0">
                <a:solidFill>
                  <a:srgbClr val="0000CC"/>
                </a:solidFill>
              </a:rPr>
              <a:t>rem(99885,</a:t>
            </a:r>
            <a:r>
              <a:rPr lang="en-US" sz="5400" baseline="30000" dirty="0" smtClean="0">
                <a:solidFill>
                  <a:srgbClr val="FF00FF"/>
                </a:solidFill>
              </a:rPr>
              <a:t>4</a:t>
            </a:r>
            <a:r>
              <a:rPr lang="en-US" sz="5400" baseline="30000" dirty="0" smtClean="0">
                <a:solidFill>
                  <a:srgbClr val="0000CC"/>
                </a:solidFill>
              </a:rPr>
              <a:t>)</a:t>
            </a:r>
            <a:endParaRPr lang="en-US" sz="5400" dirty="0" smtClean="0">
              <a:solidFill>
                <a:srgbClr val="0000CC"/>
              </a:solidFill>
            </a:endParaRPr>
          </a:p>
          <a:p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          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(1)</a:t>
            </a:r>
            <a:r>
              <a:rPr lang="en-US" sz="5400" baseline="30000" dirty="0" smtClean="0">
                <a:solidFill>
                  <a:srgbClr val="0000CC"/>
                </a:solidFill>
              </a:rPr>
              <a:t>q </a:t>
            </a:r>
            <a:r>
              <a:rPr lang="en-US" sz="5400" dirty="0" smtClean="0">
                <a:solidFill>
                  <a:srgbClr val="0000CC"/>
                </a:solidFill>
              </a:rPr>
              <a:t>·3</a:t>
            </a:r>
            <a:r>
              <a:rPr lang="en-US" sz="5400" baseline="30000" dirty="0" smtClean="0">
                <a:solidFill>
                  <a:srgbClr val="0000CC"/>
                </a:solidFill>
              </a:rPr>
              <a:t>rem(99885,</a:t>
            </a:r>
            <a:r>
              <a:rPr lang="en-US" sz="5400" baseline="30000" dirty="0" smtClean="0">
                <a:solidFill>
                  <a:srgbClr val="FF00FF"/>
                </a:solidFill>
              </a:rPr>
              <a:t>4</a:t>
            </a:r>
            <a:r>
              <a:rPr lang="en-US" sz="5400" baseline="300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6000" dirty="0" smtClean="0">
                <a:solidFill>
                  <a:srgbClr val="0000CC"/>
                </a:solidFill>
              </a:rPr>
              <a:t>                   </a:t>
            </a:r>
            <a:r>
              <a:rPr lang="en-US" sz="5400" dirty="0" smtClean="0"/>
              <a:t>[Fermat]</a:t>
            </a:r>
            <a:endParaRPr lang="en-US" sz="5400" dirty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066800"/>
            <a:ext cx="830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CC"/>
                </a:solidFill>
              </a:rPr>
              <a:t> 3</a:t>
            </a:r>
            <a:r>
              <a:rPr lang="en-US" sz="5400" baseline="30000" dirty="0" smtClean="0">
                <a:solidFill>
                  <a:srgbClr val="0000CC"/>
                </a:solidFill>
              </a:rPr>
              <a:t>99885 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     </a:t>
            </a:r>
            <a:r>
              <a:rPr lang="en-US" sz="5400" b="1" dirty="0" smtClean="0">
                <a:solidFill>
                  <a:srgbClr val="FF00FF"/>
                </a:solidFill>
              </a:rPr>
              <a:t>      </a:t>
            </a:r>
            <a:r>
              <a:rPr lang="en-US" sz="5400" dirty="0" smtClean="0">
                <a:solidFill>
                  <a:srgbClr val="0000CC"/>
                </a:solidFill>
              </a:rPr>
              <a:t>(mod 5)</a:t>
            </a:r>
            <a:endParaRPr lang="en-US" sz="5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76200"/>
            <a:ext cx="6781800" cy="1295400"/>
          </a:xfrm>
        </p:spPr>
        <p:txBody>
          <a:bodyPr/>
          <a:lstStyle/>
          <a:p>
            <a:pPr eaLnBrk="1" hangingPunct="1"/>
            <a:r>
              <a:rPr lang="en-US" sz="4800" dirty="0"/>
              <a:t>remainder arithmetic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 smtClean="0"/>
              <a:t>8F.</a:t>
            </a:r>
            <a:fld id="{5653AFC6-B420-2E4E-AAAC-D734658728B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1219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 useBgFill="1"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152400" y="2133600"/>
            <a:ext cx="8839200" cy="4038600"/>
          </a:xfrm>
        </p:spPr>
        <p:txBody>
          <a:bodyPr/>
          <a:lstStyle/>
          <a:p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          =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r>
              <a:rPr lang="en-US" sz="5400" baseline="30000" dirty="0" smtClean="0">
                <a:solidFill>
                  <a:srgbClr val="0000CC"/>
                </a:solidFill>
              </a:rPr>
              <a:t>4·q+rem(99885,</a:t>
            </a:r>
            <a:r>
              <a:rPr lang="en-US" sz="5400" baseline="30000" dirty="0" smtClean="0">
                <a:solidFill>
                  <a:srgbClr val="FF00FF"/>
                </a:solidFill>
              </a:rPr>
              <a:t>4</a:t>
            </a:r>
            <a:r>
              <a:rPr lang="en-US" sz="5400" baseline="300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          =</a:t>
            </a:r>
            <a:r>
              <a:rPr lang="en-US" sz="5400" dirty="0" smtClean="0">
                <a:solidFill>
                  <a:srgbClr val="0000CC"/>
                </a:solidFill>
              </a:rPr>
              <a:t> (3</a:t>
            </a:r>
            <a:r>
              <a:rPr lang="en-US" sz="5400" baseline="30000" dirty="0" smtClean="0">
                <a:solidFill>
                  <a:srgbClr val="0000CC"/>
                </a:solidFill>
              </a:rPr>
              <a:t>4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q</a:t>
            </a:r>
            <a:r>
              <a:rPr lang="en-US" sz="5400" dirty="0" smtClean="0">
                <a:solidFill>
                  <a:srgbClr val="0000CC"/>
                </a:solidFill>
              </a:rPr>
              <a:t> ·3</a:t>
            </a:r>
            <a:r>
              <a:rPr lang="en-US" sz="5400" baseline="30000" dirty="0" smtClean="0">
                <a:solidFill>
                  <a:srgbClr val="0000CC"/>
                </a:solidFill>
              </a:rPr>
              <a:t>rem(99885,</a:t>
            </a:r>
            <a:r>
              <a:rPr lang="en-US" sz="5400" baseline="30000" dirty="0" smtClean="0">
                <a:solidFill>
                  <a:srgbClr val="FF00FF"/>
                </a:solidFill>
              </a:rPr>
              <a:t>4</a:t>
            </a:r>
            <a:r>
              <a:rPr lang="en-US" sz="5400" baseline="30000" dirty="0" smtClean="0">
                <a:solidFill>
                  <a:srgbClr val="0000CC"/>
                </a:solidFill>
              </a:rPr>
              <a:t>)</a:t>
            </a:r>
            <a:endParaRPr lang="en-US" sz="5400" dirty="0" smtClean="0">
              <a:solidFill>
                <a:srgbClr val="0000CC"/>
              </a:solidFill>
            </a:endParaRPr>
          </a:p>
          <a:p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          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(1)</a:t>
            </a:r>
            <a:r>
              <a:rPr lang="en-US" sz="5400" baseline="30000" dirty="0" smtClean="0">
                <a:solidFill>
                  <a:srgbClr val="0000CC"/>
                </a:solidFill>
              </a:rPr>
              <a:t>q </a:t>
            </a:r>
            <a:r>
              <a:rPr lang="en-US" sz="5400" dirty="0" smtClean="0">
                <a:solidFill>
                  <a:srgbClr val="0000CC"/>
                </a:solidFill>
              </a:rPr>
              <a:t>·3</a:t>
            </a:r>
            <a:r>
              <a:rPr lang="en-US" sz="5400" baseline="30000" dirty="0" smtClean="0">
                <a:solidFill>
                  <a:srgbClr val="0000CC"/>
                </a:solidFill>
              </a:rPr>
              <a:t>rem(99885,</a:t>
            </a:r>
            <a:r>
              <a:rPr lang="en-US" sz="5400" baseline="30000" dirty="0" smtClean="0">
                <a:solidFill>
                  <a:srgbClr val="FF00FF"/>
                </a:solidFill>
              </a:rPr>
              <a:t>4</a:t>
            </a:r>
            <a:r>
              <a:rPr lang="en-US" sz="5400" baseline="300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          ≡ 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r>
              <a:rPr lang="en-US" sz="5400" baseline="30000" dirty="0" smtClean="0">
                <a:solidFill>
                  <a:srgbClr val="0000CC"/>
                </a:solidFill>
              </a:rPr>
              <a:t>rem(99885,</a:t>
            </a:r>
            <a:r>
              <a:rPr lang="en-US" sz="5400" baseline="30000" dirty="0" smtClean="0">
                <a:solidFill>
                  <a:srgbClr val="FF00FF"/>
                </a:solidFill>
              </a:rPr>
              <a:t>4</a:t>
            </a:r>
            <a:r>
              <a:rPr lang="en-US" sz="5400" baseline="30000" dirty="0" smtClean="0">
                <a:solidFill>
                  <a:srgbClr val="0000CC"/>
                </a:solidFill>
              </a:rPr>
              <a:t>)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= </a:t>
            </a:r>
            <a:r>
              <a:rPr lang="en-US" sz="54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 pitchFamily="18" charset="2"/>
              </a:rPr>
              <a:t>3</a:t>
            </a:r>
            <a:r>
              <a:rPr lang="en-US" sz="5400" baseline="300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 pitchFamily="18" charset="2"/>
              </a:rPr>
              <a:t>1</a:t>
            </a:r>
            <a:endParaRPr lang="en-US" sz="5400" baseline="30000" dirty="0" smtClean="0">
              <a:solidFill>
                <a:srgbClr val="0000CC"/>
              </a:solidFill>
              <a:latin typeface="Comic Sans MS"/>
              <a:cs typeface="Comic Sans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066800"/>
            <a:ext cx="830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CC"/>
                </a:solidFill>
              </a:rPr>
              <a:t> 3</a:t>
            </a:r>
            <a:r>
              <a:rPr lang="en-US" sz="5400" baseline="30000" dirty="0" smtClean="0">
                <a:solidFill>
                  <a:srgbClr val="0000CC"/>
                </a:solidFill>
              </a:rPr>
              <a:t>99885 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     </a:t>
            </a:r>
            <a:r>
              <a:rPr lang="en-US" sz="5400" b="1" dirty="0" smtClean="0">
                <a:solidFill>
                  <a:srgbClr val="FF00FF"/>
                </a:solidFill>
              </a:rPr>
              <a:t>      </a:t>
            </a:r>
            <a:r>
              <a:rPr lang="en-US" sz="5400" dirty="0" smtClean="0">
                <a:solidFill>
                  <a:srgbClr val="0000CC"/>
                </a:solidFill>
              </a:rPr>
              <a:t>(mod 5)</a:t>
            </a:r>
            <a:endParaRPr lang="en-US" sz="5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76200"/>
            <a:ext cx="6781800" cy="1295400"/>
          </a:xfrm>
        </p:spPr>
        <p:txBody>
          <a:bodyPr/>
          <a:lstStyle/>
          <a:p>
            <a:pPr eaLnBrk="1" hangingPunct="1"/>
            <a:r>
              <a:rPr lang="en-US" sz="4800" dirty="0"/>
              <a:t>remainder arithmetic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 smtClean="0"/>
              <a:t>8F.</a:t>
            </a:r>
            <a:fld id="{5653AFC6-B420-2E4E-AAAC-D734658728B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1219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 useBgFill="1"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152400" y="2133600"/>
            <a:ext cx="8839200" cy="4038600"/>
          </a:xfrm>
        </p:spPr>
        <p:txBody>
          <a:bodyPr/>
          <a:lstStyle/>
          <a:p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          =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r>
              <a:rPr lang="en-US" sz="5400" baseline="30000" dirty="0" smtClean="0">
                <a:solidFill>
                  <a:srgbClr val="0000CC"/>
                </a:solidFill>
              </a:rPr>
              <a:t>4·q+rem(99885,</a:t>
            </a:r>
            <a:r>
              <a:rPr lang="en-US" sz="5400" baseline="30000" dirty="0" smtClean="0">
                <a:solidFill>
                  <a:srgbClr val="FF00FF"/>
                </a:solidFill>
              </a:rPr>
              <a:t>4</a:t>
            </a:r>
            <a:r>
              <a:rPr lang="en-US" sz="5400" baseline="300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          =</a:t>
            </a:r>
            <a:r>
              <a:rPr lang="en-US" sz="5400" dirty="0" smtClean="0">
                <a:solidFill>
                  <a:srgbClr val="0000CC"/>
                </a:solidFill>
              </a:rPr>
              <a:t> (3</a:t>
            </a:r>
            <a:r>
              <a:rPr lang="en-US" sz="5400" baseline="30000" dirty="0" smtClean="0">
                <a:solidFill>
                  <a:srgbClr val="0000CC"/>
                </a:solidFill>
              </a:rPr>
              <a:t>4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q</a:t>
            </a:r>
            <a:r>
              <a:rPr lang="en-US" sz="5400" dirty="0" smtClean="0">
                <a:solidFill>
                  <a:srgbClr val="0000CC"/>
                </a:solidFill>
              </a:rPr>
              <a:t> ·3</a:t>
            </a:r>
            <a:r>
              <a:rPr lang="en-US" sz="5400" baseline="30000" dirty="0" smtClean="0">
                <a:solidFill>
                  <a:srgbClr val="0000CC"/>
                </a:solidFill>
              </a:rPr>
              <a:t>rem(99885,</a:t>
            </a:r>
            <a:r>
              <a:rPr lang="en-US" sz="5400" baseline="30000" dirty="0" smtClean="0">
                <a:solidFill>
                  <a:srgbClr val="FF00FF"/>
                </a:solidFill>
              </a:rPr>
              <a:t>4</a:t>
            </a:r>
            <a:r>
              <a:rPr lang="en-US" sz="5400" baseline="30000" dirty="0" smtClean="0">
                <a:solidFill>
                  <a:srgbClr val="0000CC"/>
                </a:solidFill>
              </a:rPr>
              <a:t>)</a:t>
            </a:r>
            <a:endParaRPr lang="en-US" sz="5400" dirty="0" smtClean="0">
              <a:solidFill>
                <a:srgbClr val="0000CC"/>
              </a:solidFill>
            </a:endParaRPr>
          </a:p>
          <a:p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          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(1)</a:t>
            </a:r>
            <a:r>
              <a:rPr lang="en-US" sz="5400" baseline="30000" dirty="0" smtClean="0">
                <a:solidFill>
                  <a:srgbClr val="0000CC"/>
                </a:solidFill>
              </a:rPr>
              <a:t>q </a:t>
            </a:r>
            <a:r>
              <a:rPr lang="en-US" sz="5400" dirty="0" smtClean="0">
                <a:solidFill>
                  <a:srgbClr val="0000CC"/>
                </a:solidFill>
              </a:rPr>
              <a:t>·3</a:t>
            </a:r>
            <a:r>
              <a:rPr lang="en-US" sz="5400" baseline="30000" dirty="0" smtClean="0">
                <a:solidFill>
                  <a:srgbClr val="0000CC"/>
                </a:solidFill>
              </a:rPr>
              <a:t>rem(99885,</a:t>
            </a:r>
            <a:r>
              <a:rPr lang="en-US" sz="5400" baseline="30000" dirty="0" smtClean="0">
                <a:solidFill>
                  <a:srgbClr val="FF00FF"/>
                </a:solidFill>
              </a:rPr>
              <a:t>4</a:t>
            </a:r>
            <a:r>
              <a:rPr lang="en-US" sz="5400" baseline="300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          ≡ 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r>
              <a:rPr lang="en-US" sz="5400" baseline="30000" dirty="0" smtClean="0">
                <a:solidFill>
                  <a:srgbClr val="0000CC"/>
                </a:solidFill>
              </a:rPr>
              <a:t>rem(99885,</a:t>
            </a:r>
            <a:r>
              <a:rPr lang="en-US" sz="5400" baseline="30000" dirty="0" smtClean="0">
                <a:solidFill>
                  <a:srgbClr val="FF00FF"/>
                </a:solidFill>
              </a:rPr>
              <a:t>4</a:t>
            </a:r>
            <a:r>
              <a:rPr lang="en-US" sz="5400" baseline="30000" dirty="0" smtClean="0">
                <a:solidFill>
                  <a:srgbClr val="0000CC"/>
                </a:solidFill>
              </a:rPr>
              <a:t>)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= </a:t>
            </a:r>
            <a:r>
              <a:rPr lang="en-US" sz="5400" dirty="0" smtClean="0">
                <a:solidFill>
                  <a:srgbClr val="FF00FF"/>
                </a:solidFill>
                <a:latin typeface="Comic Sans MS"/>
                <a:cs typeface="Comic Sans MS"/>
                <a:sym typeface="Euclid Symbol" pitchFamily="18" charset="2"/>
              </a:rPr>
              <a:t>3</a:t>
            </a:r>
            <a:endParaRPr lang="en-US" sz="5400" baseline="30000" dirty="0" smtClean="0">
              <a:solidFill>
                <a:srgbClr val="FF00FF"/>
              </a:solidFill>
              <a:latin typeface="Comic Sans MS"/>
              <a:cs typeface="Comic Sans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7275" y="1066800"/>
            <a:ext cx="8338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CC"/>
                </a:solidFill>
              </a:rPr>
              <a:t> 3</a:t>
            </a:r>
            <a:r>
              <a:rPr lang="en-US" sz="5400" baseline="30000" dirty="0" smtClean="0">
                <a:solidFill>
                  <a:srgbClr val="0000CC"/>
                </a:solidFill>
              </a:rPr>
              <a:t>99885 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    </a:t>
            </a:r>
            <a:r>
              <a:rPr lang="en-US" sz="5400" b="1" baseline="300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    </a:t>
            </a:r>
            <a:r>
              <a:rPr lang="en-US" sz="5400" b="1" dirty="0" smtClean="0">
                <a:solidFill>
                  <a:srgbClr val="FF00FF"/>
                </a:solidFill>
              </a:rPr>
              <a:t>    </a:t>
            </a:r>
            <a:r>
              <a:rPr lang="en-US" sz="5400" dirty="0" smtClean="0">
                <a:solidFill>
                  <a:srgbClr val="0000CC"/>
                </a:solidFill>
              </a:rPr>
              <a:t>(mod 5)</a:t>
            </a:r>
            <a:endParaRPr lang="en-US" sz="5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52400"/>
            <a:ext cx="4800600" cy="1219200"/>
          </a:xfrm>
        </p:spPr>
        <p:txBody>
          <a:bodyPr/>
          <a:lstStyle/>
          <a:p>
            <a:pPr eaLnBrk="1" hangingPunct="1"/>
            <a:r>
              <a:rPr lang="en-US" sz="4800" dirty="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52600"/>
            <a:ext cx="8610600" cy="4343400"/>
          </a:xfrm>
        </p:spPr>
        <p:txBody>
          <a:bodyPr/>
          <a:lstStyle/>
          <a:p>
            <a:pPr algn="ctr" eaLnBrk="1" hangingPunct="1"/>
            <a:r>
              <a:rPr lang="en-US" sz="10600" dirty="0"/>
              <a:t>Problems</a:t>
            </a:r>
          </a:p>
          <a:p>
            <a:pPr algn="ctr" eaLnBrk="1" hangingPunct="1"/>
            <a:r>
              <a:rPr lang="en-US" sz="10600" dirty="0" smtClean="0"/>
              <a:t>1</a:t>
            </a:r>
            <a:r>
              <a:rPr lang="en-US" sz="10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dirty="0" smtClean="0">
                <a:sym typeface="Euclid Symbol" pitchFamily="18" charset="2"/>
              </a:rPr>
              <a:t>3</a:t>
            </a:r>
            <a:endParaRPr lang="en-US" sz="10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0800" y="0"/>
            <a:ext cx="4343400" cy="1066800"/>
          </a:xfrm>
        </p:spPr>
        <p:txBody>
          <a:bodyPr/>
          <a:lstStyle/>
          <a:p>
            <a:pPr eaLnBrk="1" hangingPunct="1"/>
            <a:r>
              <a:rPr lang="en-US" sz="4400" dirty="0"/>
              <a:t>algebra mod </a:t>
            </a:r>
            <a:r>
              <a:rPr lang="en-US" sz="4400" dirty="0" err="1" smtClean="0"/>
              <a:t>n</a:t>
            </a:r>
            <a:endParaRPr lang="en-US" sz="4400" dirty="0"/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838200"/>
            <a:ext cx="8077200" cy="52578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algebraic equality</a:t>
            </a:r>
          </a:p>
          <a:p>
            <a:pPr marL="0" indent="0" eaLnBrk="1" hangingPunct="1"/>
            <a:r>
              <a:rPr lang="en-US" sz="5400" dirty="0"/>
              <a:t>implies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/>
              <a:t> </a:t>
            </a:r>
            <a:r>
              <a:rPr lang="en-US" sz="5400" dirty="0"/>
              <a:t>(mod </a:t>
            </a:r>
            <a:r>
              <a:rPr lang="en-US" sz="5400" dirty="0" err="1"/>
              <a:t>n</a:t>
            </a:r>
            <a:r>
              <a:rPr lang="en-US" sz="5400" dirty="0"/>
              <a:t>):</a:t>
            </a:r>
          </a:p>
          <a:p>
            <a:pPr marL="0" indent="0" algn="ctr" eaLnBrk="1" hangingPunct="1"/>
            <a:r>
              <a:rPr lang="en-US" sz="6000" dirty="0">
                <a:solidFill>
                  <a:srgbClr val="0000CC"/>
                </a:solidFill>
              </a:rPr>
              <a:t>(</a:t>
            </a:r>
            <a:r>
              <a:rPr lang="en-US" sz="6000" dirty="0" err="1">
                <a:solidFill>
                  <a:srgbClr val="0000CC"/>
                </a:solidFill>
              </a:rPr>
              <a:t>a+b)+c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a+(b+c</a:t>
            </a:r>
            <a:r>
              <a:rPr lang="en-US" sz="6000" dirty="0">
                <a:solidFill>
                  <a:srgbClr val="0000CC"/>
                </a:solidFill>
              </a:rPr>
              <a:t>)</a:t>
            </a:r>
            <a:endParaRPr lang="en-US" sz="6000" dirty="0"/>
          </a:p>
          <a:p>
            <a:pPr marL="0" indent="0" algn="ctr" eaLnBrk="1" hangingPunct="1"/>
            <a:r>
              <a:rPr lang="en-US" sz="6000" dirty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b="1" dirty="0" smtClean="0">
                <a:solidFill>
                  <a:srgbClr val="FF00FF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b+a</a:t>
            </a:r>
            <a:endParaRPr lang="en-US" sz="6000" dirty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a+0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a,   a+(–a)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0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76400"/>
            <a:ext cx="8153400" cy="3581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4800" kern="0" dirty="0">
                <a:latin typeface="+mn-lt"/>
              </a:rPr>
              <a:t>equalities for</a:t>
            </a:r>
            <a:r>
              <a:rPr lang="en-US" sz="4800" kern="0" dirty="0" smtClean="0">
                <a:latin typeface="+mn-lt"/>
              </a:rPr>
              <a:t> </a:t>
            </a:r>
            <a:r>
              <a:rPr lang="en-US" sz="4800" kern="0" dirty="0" smtClean="0">
                <a:solidFill>
                  <a:srgbClr val="0000CC"/>
                </a:solidFill>
                <a:latin typeface="+mn-lt"/>
                <a:sym typeface="Euclid Symbol"/>
              </a:rPr>
              <a:t>⋅,</a:t>
            </a:r>
            <a:r>
              <a:rPr lang="en-US" sz="4800" kern="0" dirty="0">
                <a:solidFill>
                  <a:srgbClr val="0000CC"/>
                </a:solidFill>
                <a:latin typeface="+mn-lt"/>
                <a:sym typeface="Euclid Symbol"/>
              </a:rPr>
              <a:t>+,- (mod n)</a:t>
            </a:r>
            <a:r>
              <a:rPr lang="en-US" sz="4800" kern="0" dirty="0">
                <a:latin typeface="+mn-lt"/>
                <a:sym typeface="Euclid Symbol" pitchFamily="18" charset="2"/>
              </a:rPr>
              <a:t>:</a:t>
            </a:r>
          </a:p>
          <a:p>
            <a:pPr marL="0" indent="0" eaLnBrk="1" hangingPunct="1">
              <a:defRPr/>
            </a:pPr>
            <a:r>
              <a:rPr lang="en-US" sz="60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000" kern="0" dirty="0" err="1" smtClean="0">
                <a:solidFill>
                  <a:srgbClr val="0000CC"/>
                </a:solidFill>
                <a:sym typeface="Euclid Symbol"/>
              </a:rPr>
              <a:t>⋅(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000" kern="0" dirty="0" err="1">
                <a:solidFill>
                  <a:srgbClr val="0000CC"/>
                </a:solidFill>
                <a:latin typeface="+mj-lt"/>
                <a:sym typeface="Euclid Symbol" pitchFamily="18" charset="2"/>
              </a:rPr>
              <a:t>+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c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)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kern="0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(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000" kern="0" dirty="0" err="1" smtClean="0">
                <a:solidFill>
                  <a:srgbClr val="0000CC"/>
                </a:solidFill>
                <a:sym typeface="Euclid Symbol"/>
              </a:rPr>
              <a:t>⋅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)+(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000" kern="0" dirty="0" err="1" smtClean="0">
                <a:solidFill>
                  <a:srgbClr val="0000CC"/>
                </a:solidFill>
                <a:sym typeface="Euclid Symbol"/>
              </a:rPr>
              <a:t>⋅</a:t>
            </a:r>
            <a:r>
              <a:rPr lang="en-US" sz="6000" kern="0" dirty="0" err="1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c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)</a:t>
            </a:r>
            <a:endParaRPr lang="en-US" sz="6000" kern="0" dirty="0"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000" kern="0" dirty="0" smtClean="0">
                <a:solidFill>
                  <a:srgbClr val="0000CC"/>
                </a:solidFill>
                <a:sym typeface="Euclid Symbol"/>
              </a:rPr>
              <a:t>⋅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(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-1)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kern="0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-a</a:t>
            </a:r>
            <a:endParaRPr lang="en-US" sz="6000" kern="0" dirty="0">
              <a:latin typeface="+mn-lt"/>
              <a:sym typeface="Euclid Symbol" pitchFamily="18" charset="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90800" y="0"/>
            <a:ext cx="434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algebra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44196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equalities for</a:t>
            </a:r>
            <a:r>
              <a:rPr lang="en-US" sz="5400" dirty="0" smtClean="0"/>
              <a:t> </a:t>
            </a:r>
            <a:r>
              <a:rPr lang="en-US" sz="5400" b="1" kern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(mod </a:t>
            </a:r>
            <a:r>
              <a:rPr lang="en-US" sz="5400" dirty="0" err="1">
                <a:solidFill>
                  <a:srgbClr val="0000CC"/>
                </a:solidFill>
              </a:rPr>
              <a:t>n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dirty="0"/>
              <a:t>: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b)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kern="0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(b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</a:t>
            </a:r>
            <a:endParaRPr lang="en-US" sz="6000" dirty="0"/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kern="0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endParaRPr lang="en-US" sz="6000" dirty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0000CC"/>
                </a:solidFill>
              </a:rPr>
              <a:t>1 </a:t>
            </a:r>
            <a:r>
              <a:rPr lang="en-US" sz="6000" b="1" kern="0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endParaRPr lang="en-US" sz="60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410200" y="4191000"/>
            <a:ext cx="254158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0">
                <a:solidFill>
                  <a:srgbClr val="C00000"/>
                </a:solidFill>
                <a:latin typeface="Comic Sans MS" pitchFamily="66" charset="0"/>
              </a:rPr>
              <a:t>1/a ?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590800" y="0"/>
            <a:ext cx="434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algebra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352800" y="0"/>
            <a:ext cx="5791200" cy="1295400"/>
          </a:xfrm>
        </p:spPr>
        <p:txBody>
          <a:bodyPr/>
          <a:lstStyle/>
          <a:p>
            <a:pPr eaLnBrk="1" hangingPunct="1"/>
            <a:r>
              <a:rPr lang="en-US" sz="4400"/>
              <a:t>Remainder Lemma</a:t>
            </a:r>
          </a:p>
        </p:txBody>
      </p:sp>
      <p:sp>
        <p:nvSpPr>
          <p:cNvPr id="12" name="Text Box 5"/>
          <p:cNvSpPr txBox="1"/>
          <p:nvPr/>
        </p:nvSpPr>
        <p:spPr>
          <a:xfrm>
            <a:off x="304800" y="4038600"/>
            <a:ext cx="8551108" cy="24929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5400" i="1" kern="0" dirty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example:</a:t>
            </a:r>
            <a:r>
              <a:rPr lang="en-US" sz="5400" kern="0" dirty="0">
                <a:solidFill>
                  <a:srgbClr val="FF00FF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30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12 (mod 9)</a:t>
            </a:r>
          </a:p>
          <a:p>
            <a:pPr fontAlgn="base">
              <a:spcAft>
                <a:spcPct val="0"/>
              </a:spcAft>
              <a:defRPr/>
            </a:pPr>
            <a:r>
              <a:rPr lang="en-US" sz="4800" dirty="0">
                <a:latin typeface="Comic Sans MS" pitchFamily="8" charset="0"/>
                <a:sym typeface="Euclid Symbol" pitchFamily="18" charset="2"/>
              </a:rPr>
              <a:t> since</a:t>
            </a:r>
            <a:endParaRPr lang="en-US" sz="4800" kern="0" dirty="0">
              <a:solidFill>
                <a:srgbClr val="008000"/>
              </a:solidFill>
              <a:latin typeface="Comic Sans MS"/>
              <a:sym typeface="Euclid Symbol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dirty="0">
                <a:latin typeface="Comic Sans MS" pitchFamily="8" charset="0"/>
              </a:rPr>
              <a:t>rem(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30</a:t>
            </a:r>
            <a:r>
              <a:rPr lang="en-US" sz="5400" dirty="0">
                <a:latin typeface="Comic Sans MS" pitchFamily="8" charset="0"/>
              </a:rPr>
              <a:t>,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9</a:t>
            </a:r>
            <a:r>
              <a:rPr lang="en-US" sz="5400" dirty="0">
                <a:latin typeface="Comic Sans MS" pitchFamily="8" charset="0"/>
              </a:rPr>
              <a:t>) = </a:t>
            </a:r>
            <a:r>
              <a:rPr lang="en-US" sz="5400" dirty="0">
                <a:solidFill>
                  <a:srgbClr val="0000CC"/>
                </a:solidFill>
                <a:latin typeface="Comic Sans MS" pitchFamily="8" charset="0"/>
              </a:rPr>
              <a:t>3</a:t>
            </a:r>
            <a:r>
              <a:rPr lang="en-US" sz="5400" dirty="0">
                <a:latin typeface="Comic Sans MS" pitchFamily="8" charset="0"/>
              </a:rPr>
              <a:t> = rem(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12</a:t>
            </a:r>
            <a:r>
              <a:rPr lang="en-US" sz="5400" dirty="0">
                <a:latin typeface="Comic Sans MS" pitchFamily="8" charset="0"/>
              </a:rPr>
              <a:t>,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9</a:t>
            </a:r>
            <a:r>
              <a:rPr lang="en-US" sz="5400" dirty="0" smtClean="0">
                <a:latin typeface="Comic Sans MS" pitchFamily="8" charset="0"/>
              </a:rPr>
              <a:t>)</a:t>
            </a:r>
            <a:endParaRPr lang="en-US" sz="5400" dirty="0">
              <a:latin typeface="Comic Sans MS" pitchFamily="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8F.</a:t>
            </a:r>
            <a:fld id="{5653AFC6-B420-2E4E-AAAC-D734658728B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352800" y="0"/>
            <a:ext cx="5791200" cy="1295400"/>
          </a:xfrm>
        </p:spPr>
        <p:txBody>
          <a:bodyPr/>
          <a:lstStyle/>
          <a:p>
            <a:pPr eaLnBrk="1" hangingPunct="1"/>
            <a:r>
              <a:rPr lang="en-US" sz="4400"/>
              <a:t>Remainder Lemma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76800" y="3886200"/>
            <a:ext cx="3276600" cy="1108075"/>
            <a:chOff x="685800" y="5029200"/>
            <a:chExt cx="3276600" cy="1107996"/>
          </a:xfrm>
        </p:grpSpPr>
        <p:sp>
          <p:nvSpPr>
            <p:cNvPr id="6" name="AutoShape 7"/>
            <p:cNvSpPr>
              <a:spLocks/>
            </p:cNvSpPr>
            <p:nvPr/>
          </p:nvSpPr>
          <p:spPr bwMode="auto">
            <a:xfrm rot="-5400000">
              <a:off x="2133614" y="3581386"/>
              <a:ext cx="380973" cy="3276600"/>
            </a:xfrm>
            <a:prstGeom prst="leftBrace">
              <a:avLst>
                <a:gd name="adj1" fmla="val 8321"/>
                <a:gd name="adj2" fmla="val 50000"/>
              </a:avLst>
            </a:prstGeom>
            <a:noFill/>
            <a:ln w="38100" algn="ctr">
              <a:solidFill>
                <a:srgbClr val="7030A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solidFill>
                  <a:srgbClr val="7030A0"/>
                </a:solidFill>
                <a:latin typeface="Comic Sans MS" pitchFamily="66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676400" y="5029200"/>
              <a:ext cx="1377300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 err="1">
                  <a:solidFill>
                    <a:srgbClr val="0000CC"/>
                  </a:solidFill>
                  <a:latin typeface="Comic Sans MS" pitchFamily="66" charset="0"/>
                </a:rPr>
                <a:t>r</a:t>
              </a:r>
              <a:r>
                <a:rPr lang="en-US" sz="6600" baseline="-25000" dirty="0" err="1">
                  <a:solidFill>
                    <a:srgbClr val="0000CC"/>
                  </a:solidFill>
                  <a:latin typeface="Comic Sans MS" pitchFamily="66" charset="0"/>
                </a:rPr>
                <a:t>b,n</a:t>
              </a:r>
              <a:endParaRPr lang="en-US" sz="6600" baseline="-25000" dirty="0">
                <a:solidFill>
                  <a:srgbClr val="0000CC"/>
                </a:solidFill>
                <a:latin typeface="Comic Sans MS" pitchFamily="66" charset="0"/>
              </a:endParaRP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47800" y="4114800"/>
            <a:ext cx="38715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latin typeface="Comic Sans MS" pitchFamily="66" charset="0"/>
              </a:rPr>
              <a:t>abbreviate: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smtClean="0"/>
              <a:t>8F.</a:t>
            </a:r>
            <a:fld id="{5653AFC6-B420-2E4E-AAAC-D734658728B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HIDDENFONTSHAPE" val="true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9647</TotalTime>
  <Words>2542</Words>
  <Application>Microsoft Macintosh PowerPoint</Application>
  <PresentationFormat>On-screen Show (4:3)</PresentationFormat>
  <Paragraphs>476</Paragraphs>
  <Slides>48</Slides>
  <Notes>48</Notes>
  <HiddenSlides>15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Comic Sans MS</vt:lpstr>
      <vt:lpstr>EURM10</vt:lpstr>
      <vt:lpstr>EUFM10</vt:lpstr>
      <vt:lpstr>EURM7</vt:lpstr>
      <vt:lpstr>EURM5</vt:lpstr>
      <vt:lpstr>CMSY10</vt:lpstr>
      <vt:lpstr>Euclid Symbol</vt:lpstr>
      <vt:lpstr>Arial Unicode MS</vt:lpstr>
      <vt:lpstr>Times</vt:lpstr>
      <vt:lpstr>6.042 Lecture Template</vt:lpstr>
      <vt:lpstr>Slide 1</vt:lpstr>
      <vt:lpstr>Congruence mod n</vt:lpstr>
      <vt:lpstr>Congruence mod n</vt:lpstr>
      <vt:lpstr>Slide 4</vt:lpstr>
      <vt:lpstr>algebra mod n</vt:lpstr>
      <vt:lpstr>Slide 6</vt:lpstr>
      <vt:lpstr>Slide 7</vt:lpstr>
      <vt:lpstr>Remainder Lemma</vt:lpstr>
      <vt:lpstr>Remainder Lemma</vt:lpstr>
      <vt:lpstr>Remainder Lemma</vt:lpstr>
      <vt:lpstr>proof: (←)</vt:lpstr>
      <vt:lpstr>Remainder Lemma: proof</vt:lpstr>
      <vt:lpstr>Remainder Lemma: proof</vt:lpstr>
      <vt:lpstr>Remainder Lemma</vt:lpstr>
      <vt:lpstr>remainder arithmetic</vt:lpstr>
      <vt:lpstr>remainder arithmetic</vt:lpstr>
      <vt:lpstr>More Corollaries</vt:lpstr>
      <vt:lpstr>Congruence mod n</vt:lpstr>
      <vt:lpstr>Slide 19</vt:lpstr>
      <vt:lpstr>Slide 20</vt:lpstr>
      <vt:lpstr>Slide 21</vt:lpstr>
      <vt:lpstr>Slide 22</vt:lpstr>
      <vt:lpstr>remainder arithmetic</vt:lpstr>
      <vt:lpstr>remainder arithmetic</vt:lpstr>
      <vt:lpstr>no arbitrary cancellation</vt:lpstr>
      <vt:lpstr>Slide 26</vt:lpstr>
      <vt:lpstr>Slide 27</vt:lpstr>
      <vt:lpstr>inverses (mod n)</vt:lpstr>
      <vt:lpstr>Slide 29</vt:lpstr>
      <vt:lpstr>Slide 30</vt:lpstr>
      <vt:lpstr>Slide 31</vt:lpstr>
      <vt:lpstr>arithmetic mod a prime</vt:lpstr>
      <vt:lpstr>arithmetic mod a prime, p</vt:lpstr>
      <vt:lpstr>arithmetic mod a prime</vt:lpstr>
      <vt:lpstr>Slide 35</vt:lpstr>
      <vt:lpstr>Slide 36</vt:lpstr>
      <vt:lpstr>Slide 37</vt:lpstr>
      <vt:lpstr>Slide 38</vt:lpstr>
      <vt:lpstr>Fermat’s Little Theorem</vt:lpstr>
      <vt:lpstr>inverses (mod prime)</vt:lpstr>
      <vt:lpstr>remainder arithmetic</vt:lpstr>
      <vt:lpstr>remainder arithmetic</vt:lpstr>
      <vt:lpstr>remainder arithmetic</vt:lpstr>
      <vt:lpstr>remainder arithmetic</vt:lpstr>
      <vt:lpstr>remainder arithmetic</vt:lpstr>
      <vt:lpstr>remainder arithmetic</vt:lpstr>
      <vt:lpstr>remainder arithmetic</vt:lpstr>
      <vt:lpstr>Team Problems</vt:lpstr>
    </vt:vector>
  </TitlesOfParts>
  <Company>MIT CSAIL TOC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Meyer</cp:lastModifiedBy>
  <cp:revision>1419</cp:revision>
  <cp:lastPrinted>2009-10-30T20:32:16Z</cp:lastPrinted>
  <dcterms:created xsi:type="dcterms:W3CDTF">2010-03-19T01:16:59Z</dcterms:created>
  <dcterms:modified xsi:type="dcterms:W3CDTF">2010-03-19T01:18:36Z</dcterms:modified>
</cp:coreProperties>
</file>