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786" r:id="rId2"/>
    <p:sldId id="849" r:id="rId3"/>
    <p:sldId id="890" r:id="rId4"/>
    <p:sldId id="870" r:id="rId5"/>
    <p:sldId id="871" r:id="rId6"/>
    <p:sldId id="857" r:id="rId7"/>
    <p:sldId id="850" r:id="rId8"/>
    <p:sldId id="867" r:id="rId9"/>
    <p:sldId id="873" r:id="rId10"/>
    <p:sldId id="874" r:id="rId11"/>
    <p:sldId id="875" r:id="rId12"/>
    <p:sldId id="876" r:id="rId13"/>
    <p:sldId id="883" r:id="rId14"/>
    <p:sldId id="886" r:id="rId15"/>
    <p:sldId id="878" r:id="rId16"/>
    <p:sldId id="887" r:id="rId17"/>
    <p:sldId id="880" r:id="rId18"/>
    <p:sldId id="889" r:id="rId19"/>
    <p:sldId id="888" r:id="rId20"/>
    <p:sldId id="884" r:id="rId21"/>
    <p:sldId id="855" r:id="rId22"/>
    <p:sldId id="885" r:id="rId23"/>
    <p:sldId id="856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99" d="100"/>
          <a:sy n="99" d="100"/>
        </p:scale>
        <p:origin x="-264" y="-104"/>
      </p:cViewPr>
      <p:guideLst>
        <p:guide orient="horz" pos="2154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8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optimal.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909342" y="6611779"/>
            <a:ext cx="1411902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September 29, 2015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buNone/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0" y="1021119"/>
            <a:ext cx="9151785" cy="469439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Assume 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Invaria</a:t>
            </a:r>
            <a:r>
              <a:rPr lang="en-US" sz="4800" dirty="0" smtClean="0">
                <a:solidFill>
                  <a:srgbClr val="9F009F"/>
                </a:solidFill>
              </a:rPr>
              <a:t>nt</a:t>
            </a:r>
            <a:r>
              <a:rPr lang="en-US" sz="4800" dirty="0"/>
              <a:t>.</a:t>
            </a:r>
            <a:endParaRPr lang="en-US" sz="5400" dirty="0" smtClean="0"/>
          </a:p>
          <a:p>
            <a:pPr>
              <a:lnSpc>
                <a:spcPct val="90000"/>
              </a:lnSpc>
              <a:buNone/>
            </a:pPr>
            <a:r>
              <a:rPr lang="en-US" sz="5400" dirty="0"/>
              <a:t> </a:t>
            </a:r>
            <a:r>
              <a:rPr lang="en-US" sz="4800" dirty="0" smtClean="0"/>
              <a:t> Boy’s wife is top-listed girl  on Wedding Day.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00"/>
                </a:solidFill>
              </a:rPr>
              <a:t>Deleted girls not feasible, so wife </a:t>
            </a:r>
            <a:r>
              <a:rPr lang="en-US" sz="4800" dirty="0" smtClean="0">
                <a:solidFill>
                  <a:srgbClr val="000000"/>
                </a:solidFill>
              </a:rPr>
              <a:t>is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highest </a:t>
            </a:r>
            <a:r>
              <a:rPr lang="en-US" sz="4800" dirty="0">
                <a:solidFill>
                  <a:srgbClr val="000000"/>
                </a:solidFill>
              </a:rPr>
              <a:t>ranked feasible.</a:t>
            </a:r>
            <a:endParaRPr lang="en-US" sz="4800" dirty="0"/>
          </a:p>
          <a:p>
            <a:pPr>
              <a:buNone/>
            </a:pPr>
            <a:endParaRPr lang="en-US" sz="48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16407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26833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53202"/>
              </p:ext>
            </p:extLst>
          </p:nvPr>
        </p:nvGraphicFramePr>
        <p:xfrm>
          <a:off x="1103073" y="3722489"/>
          <a:ext cx="683577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8" imgW="1473200" imgH="558800" progId="Equation.DSMT4">
                  <p:embed/>
                </p:oleObj>
              </mc:Choice>
              <mc:Fallback>
                <p:oleObj name="Equation" r:id="rId8" imgW="1473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3073" y="3722489"/>
                        <a:ext cx="6835775" cy="259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2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12064" y="1861967"/>
            <a:ext cx="8902754" cy="2745314"/>
          </a:xfrm>
        </p:spPr>
        <p:txBody>
          <a:bodyPr/>
          <a:lstStyle/>
          <a:p>
            <a:pPr>
              <a:buFontTx/>
              <a:buNone/>
            </a:pPr>
            <a:r>
              <a:rPr lang="en-US" sz="7200" dirty="0" smtClean="0">
                <a:solidFill>
                  <a:srgbClr val="9F009F"/>
                </a:solidFill>
              </a:rPr>
              <a:t>No girl has rejected </a:t>
            </a:r>
          </a:p>
          <a:p>
            <a:pPr>
              <a:buFontTx/>
              <a:buNone/>
            </a:pPr>
            <a:r>
              <a:rPr lang="en-US" sz="7200" dirty="0" smtClean="0">
                <a:solidFill>
                  <a:srgbClr val="9F009F"/>
                </a:solidFill>
              </a:rPr>
              <a:t>a feasible spouse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372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2258" y="809390"/>
            <a:ext cx="9044389" cy="5404215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Suppose Invariant holds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when Nicole rejects Bob.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Must show that Bob is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not feasible for Nicole.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23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2258" y="809390"/>
            <a:ext cx="9044389" cy="5404215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Suppose Invariant holds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when Nicole rejects Bob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…because </a:t>
            </a:r>
            <a:r>
              <a:rPr lang="en-US" sz="6000" dirty="0">
                <a:solidFill>
                  <a:srgbClr val="000000"/>
                </a:solidFill>
              </a:rPr>
              <a:t>Tom is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serenading her and she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prefers Tom to Bob.</a:t>
            </a:r>
          </a:p>
          <a:p>
            <a:pPr>
              <a:buFontTx/>
              <a:buNone/>
            </a:pP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644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2258" y="809390"/>
            <a:ext cx="9044389" cy="5404215"/>
          </a:xfrm>
        </p:spPr>
        <p:txBody>
          <a:bodyPr/>
          <a:lstStyle/>
          <a:p>
            <a:pPr>
              <a:buFontTx/>
              <a:buNone/>
            </a:pPr>
            <a:endParaRPr lang="en-US" sz="60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        Nicole rejects Bob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…because </a:t>
            </a:r>
            <a:r>
              <a:rPr lang="en-US" sz="6000" dirty="0">
                <a:solidFill>
                  <a:srgbClr val="000000"/>
                </a:solidFill>
              </a:rPr>
              <a:t>Tom is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serenading her and she </a:t>
            </a:r>
          </a:p>
          <a:p>
            <a:pPr>
              <a:buFontTx/>
              <a:buNone/>
            </a:pPr>
            <a:r>
              <a:rPr lang="en-US" sz="6000" dirty="0">
                <a:solidFill>
                  <a:srgbClr val="000000"/>
                </a:solidFill>
              </a:rPr>
              <a:t>prefers Tom to Bob.</a:t>
            </a:r>
          </a:p>
          <a:p>
            <a:pPr>
              <a:buFontTx/>
              <a:buNone/>
            </a:pP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950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4" y="990326"/>
            <a:ext cx="9000806" cy="5397607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By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Invariant</a:t>
            </a:r>
            <a:r>
              <a:rPr lang="en-US" sz="5400" dirty="0" smtClean="0">
                <a:solidFill>
                  <a:srgbClr val="000000"/>
                </a:solidFill>
              </a:rPr>
              <a:t>, Tom’s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feasible wives still on his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list.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797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4" y="990326"/>
            <a:ext cx="9000806" cy="5397607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By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Invariant</a:t>
            </a:r>
            <a:r>
              <a:rPr lang="en-US" sz="5400" dirty="0" smtClean="0">
                <a:solidFill>
                  <a:srgbClr val="000000"/>
                </a:solidFill>
              </a:rPr>
              <a:t>, Tom’s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feasible wives still on his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list.  Nicole is top of list, 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so ranks above all Tom’s </a:t>
            </a:r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other </a:t>
            </a:r>
            <a:r>
              <a:rPr lang="en-US" sz="5400" dirty="0" err="1" smtClean="0">
                <a:solidFill>
                  <a:srgbClr val="000000"/>
                </a:solidFill>
              </a:rPr>
              <a:t>feasibles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815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5" y="815998"/>
            <a:ext cx="8672400" cy="559683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So Nicole cannot stably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marry Bob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00"/>
                </a:solidFill>
              </a:rPr>
              <a:t>because </a:t>
            </a:r>
            <a:r>
              <a:rPr lang="en-US" sz="4800" dirty="0" smtClean="0">
                <a:solidFill>
                  <a:srgbClr val="FF0000"/>
                </a:solidFill>
              </a:rPr>
              <a:t>she and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Tom would be rogue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he prefers Tom to Bob,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and Tom prefers her to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whomever he is married to.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0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5" y="815998"/>
            <a:ext cx="8672400" cy="559683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So Nicole cannot stably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marry Bob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00"/>
                </a:solidFill>
              </a:rPr>
              <a:t>because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3195" y="815998"/>
            <a:ext cx="8672400" cy="559683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So Nicole cannot stably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marry Bob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00"/>
                </a:solidFill>
              </a:rPr>
              <a:t>because </a:t>
            </a:r>
            <a:r>
              <a:rPr lang="en-US" sz="4800" dirty="0" smtClean="0">
                <a:solidFill>
                  <a:srgbClr val="FF0000"/>
                </a:solidFill>
              </a:rPr>
              <a:t>she and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Tom would be rogue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he prefers Tom to Bob,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and Tom would prefer her to 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whoever his wife is.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7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87505" y="2886230"/>
            <a:ext cx="8318427" cy="27515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Girls’ suitors get better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and boys’ </a:t>
            </a:r>
            <a:r>
              <a:rPr lang="en-US" sz="5400" dirty="0">
                <a:latin typeface="Comic Sans MS" pitchFamily="66" charset="0"/>
              </a:rPr>
              <a:t>sweethearts </a:t>
            </a:r>
            <a:r>
              <a:rPr lang="en-US" sz="5400" dirty="0" smtClean="0">
                <a:latin typeface="Comic Sans MS" pitchFamily="66" charset="0"/>
              </a:rPr>
              <a:t>get worse</a:t>
            </a:r>
            <a:endParaRPr lang="en-US" sz="54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051986" y="974904"/>
            <a:ext cx="6953416" cy="1926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or girls?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86769" y="1550667"/>
            <a:ext cx="8778240" cy="3716576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So rejected suitor Bob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is indeed not feasible:</a:t>
            </a:r>
          </a:p>
          <a:p>
            <a:pPr algn="ctr">
              <a:buFontTx/>
              <a:buNone/>
            </a:pPr>
            <a:r>
              <a:rPr lang="en-US" sz="6000" dirty="0" smtClean="0">
                <a:solidFill>
                  <a:srgbClr val="0000E5"/>
                </a:solidFill>
              </a:rPr>
              <a:t>Invariant</a:t>
            </a:r>
            <a:r>
              <a:rPr lang="en-US" sz="6000" dirty="0" smtClean="0">
                <a:solidFill>
                  <a:srgbClr val="000000"/>
                </a:solidFill>
              </a:rPr>
              <a:t> </a:t>
            </a:r>
            <a:r>
              <a:rPr lang="en-US" sz="6000" dirty="0">
                <a:solidFill>
                  <a:srgbClr val="000000"/>
                </a:solidFill>
              </a:rPr>
              <a:t>is </a:t>
            </a:r>
            <a:r>
              <a:rPr lang="en-US" sz="6000" dirty="0" smtClean="0">
                <a:solidFill>
                  <a:srgbClr val="000000"/>
                </a:solidFill>
              </a:rPr>
              <a:t>preserved!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Verify the </a:t>
            </a:r>
            <a:r>
              <a:rPr lang="en-US" sz="4800" dirty="0">
                <a:solidFill>
                  <a:srgbClr val="0000E5"/>
                </a:solidFill>
              </a:rPr>
              <a:t>Invariant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C75F36C-0433-4F6B-BCAF-665E036C6B7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52022" y="1219488"/>
            <a:ext cx="838139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Easier argument shows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each girl gets worst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possible spouse.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Girls </a:t>
            </a:r>
            <a:r>
              <a:rPr lang="en-US" sz="4800" dirty="0" smtClean="0">
                <a:solidFill>
                  <a:srgbClr val="FF0000"/>
                </a:solidFill>
              </a:rPr>
              <a:t>lose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, Girls </a:t>
            </a:r>
            <a:r>
              <a:rPr lang="en-US" sz="4800" dirty="0" smtClean="0">
                <a:solidFill>
                  <a:srgbClr val="FF0000"/>
                </a:solidFill>
              </a:rPr>
              <a:t>lose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49021" y="871648"/>
            <a:ext cx="8581087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In Mating Ritual: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Every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/>
              <a:t>boy marries </a:t>
            </a:r>
            <a:r>
              <a:rPr lang="en-US" sz="6000" dirty="0" smtClean="0"/>
              <a:t>his</a:t>
            </a:r>
            <a:endParaRPr lang="en-US" sz="6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optimal</a:t>
            </a:r>
            <a:r>
              <a:rPr lang="en-US" sz="6000" dirty="0" smtClean="0"/>
              <a:t> wife.</a:t>
            </a:r>
            <a:endParaRPr lang="en-US" sz="6000" dirty="0"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Every</a:t>
            </a:r>
            <a:r>
              <a:rPr lang="en-US" sz="6000" dirty="0" smtClean="0">
                <a:latin typeface="Comic Sans MS" pitchFamily="66" charset="0"/>
              </a:rPr>
              <a:t> girl marries her</a:t>
            </a:r>
          </a:p>
          <a:p>
            <a:pPr>
              <a:buNone/>
            </a:pPr>
            <a:r>
              <a:rPr lang="en-US" sz="6000" dirty="0" err="1" smtClean="0">
                <a:solidFill>
                  <a:schemeClr val="hlink"/>
                </a:solidFill>
              </a:rPr>
              <a:t>pessimal</a:t>
            </a:r>
            <a:r>
              <a:rPr lang="en-US" sz="6000" dirty="0" smtClean="0"/>
              <a:t> husband.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8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7BB76824-9F76-4ADE-AC6C-0508E1575FA2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87505" y="2886230"/>
            <a:ext cx="8318427" cy="45797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Girls’ suitors get better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and boys’ </a:t>
            </a:r>
            <a:r>
              <a:rPr lang="en-US" sz="5400" dirty="0">
                <a:latin typeface="Comic Sans MS" pitchFamily="66" charset="0"/>
              </a:rPr>
              <a:t>sweethearts </a:t>
            </a:r>
            <a:r>
              <a:rPr lang="en-US" sz="5400" dirty="0"/>
              <a:t>get worse, so girls do better?</a:t>
            </a:r>
            <a:endParaRPr lang="en-US" sz="5400" dirty="0">
              <a:solidFill>
                <a:schemeClr val="hlink"/>
              </a:solidFill>
            </a:endParaRPr>
          </a:p>
          <a:p>
            <a:pPr>
              <a:buNone/>
            </a:pPr>
            <a:endParaRPr lang="en-US" sz="54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051986" y="974904"/>
            <a:ext cx="6953416" cy="1926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or girls?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87D09381-529C-4565-93CC-F0F84618B12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12430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31888"/>
            <a:ext cx="7904163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and boys’ </a:t>
            </a:r>
            <a:r>
              <a:rPr lang="en-US" sz="4800" dirty="0">
                <a:latin typeface="Comic Sans MS" pitchFamily="66" charset="0"/>
              </a:rPr>
              <a:t>sweethearts </a:t>
            </a:r>
            <a:r>
              <a:rPr lang="en-US" sz="4800" dirty="0" smtClean="0">
                <a:latin typeface="Comic Sans MS" pitchFamily="66" charset="0"/>
              </a:rPr>
              <a:t>get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worse</a:t>
            </a:r>
            <a:r>
              <a:rPr lang="en-US" sz="4800" dirty="0">
                <a:latin typeface="Comic Sans MS" pitchFamily="66" charset="0"/>
              </a:rPr>
              <a:t>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87D09381-529C-4565-93CC-F0F84618B121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734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669" y="0"/>
            <a:ext cx="5998566" cy="1095786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Feasible spouses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43603" y="1066942"/>
            <a:ext cx="8347080" cy="47232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and Keith are 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feasible</a:t>
            </a:r>
            <a:r>
              <a:rPr lang="en-US" sz="6000" dirty="0" smtClean="0">
                <a:latin typeface="Comic Sans MS" pitchFamily="66" charset="0"/>
              </a:rPr>
              <a:t> spouses </a:t>
            </a:r>
            <a:r>
              <a:rPr lang="en-US" sz="6000" dirty="0" smtClean="0"/>
              <a:t>when they are married in </a:t>
            </a:r>
            <a:r>
              <a:rPr lang="en-US" sz="6000" dirty="0" smtClean="0">
                <a:solidFill>
                  <a:srgbClr val="0000FF"/>
                </a:solidFill>
              </a:rPr>
              <a:t>some</a:t>
            </a:r>
            <a:r>
              <a:rPr lang="en-US" sz="6000" dirty="0" smtClean="0"/>
              <a:t> set of stable marriages.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8731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580" y="0"/>
            <a:ext cx="5425819" cy="1182951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Optimal spouses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99422" y="1166563"/>
            <a:ext cx="8205787" cy="43396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is </a:t>
            </a:r>
            <a:r>
              <a:rPr lang="en-US" sz="6000" dirty="0" smtClean="0">
                <a:solidFill>
                  <a:srgbClr val="9F009F"/>
                </a:solidFill>
              </a:rPr>
              <a:t>o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ptimal </a:t>
            </a:r>
            <a:r>
              <a:rPr lang="en-US" sz="6000" dirty="0" smtClean="0">
                <a:latin typeface="Comic Sans MS" pitchFamily="66" charset="0"/>
              </a:rPr>
              <a:t>for 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Keith when she is </a:t>
            </a:r>
          </a:p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Keith’s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highest ranked </a:t>
            </a:r>
          </a:p>
          <a:p>
            <a:pPr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feasible </a:t>
            </a:r>
            <a:r>
              <a:rPr lang="en-US" sz="6000" dirty="0" smtClean="0">
                <a:latin typeface="Comic Sans MS" pitchFamily="66" charset="0"/>
              </a:rPr>
              <a:t>spouse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2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49021" y="871648"/>
            <a:ext cx="8581087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In Mating Ritual: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Every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/>
              <a:t>boy marries </a:t>
            </a:r>
            <a:r>
              <a:rPr lang="en-US" sz="6000" dirty="0" smtClean="0"/>
              <a:t>his</a:t>
            </a:r>
            <a:endParaRPr lang="en-US" sz="6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optimal</a:t>
            </a:r>
            <a:r>
              <a:rPr lang="en-US" sz="6000" dirty="0" smtClean="0"/>
              <a:t> wife.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98E15869-363D-4A6A-9DE4-BB4AE5BA2C11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276723"/>
            <a:ext cx="8772010" cy="370412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Follows from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00E5"/>
                </a:solidFill>
              </a:rPr>
              <a:t>Invariant</a:t>
            </a:r>
            <a:endParaRPr lang="en-US" sz="5400" dirty="0" smtClean="0">
              <a:solidFill>
                <a:srgbClr val="0000E5"/>
              </a:solidFill>
            </a:endParaRPr>
          </a:p>
          <a:p>
            <a:pPr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</a:t>
            </a:r>
            <a:r>
              <a:rPr lang="en-US" sz="6600" dirty="0" smtClean="0">
                <a:solidFill>
                  <a:srgbClr val="9F009F"/>
                </a:solidFill>
              </a:rPr>
              <a:t>No girl has rejected a feasible spouse</a:t>
            </a:r>
            <a:endParaRPr lang="en-US" sz="4400" dirty="0" smtClean="0">
              <a:solidFill>
                <a:srgbClr val="9F009F"/>
              </a:solidFill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</p:spTree>
    <p:extLst>
      <p:ext uri="{BB962C8B-B14F-4D97-AF65-F5344CB8AC3E}">
        <p14:creationId xmlns:p14="http://schemas.microsoft.com/office/powerpoint/2010/main" val="173452770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0" y="1021119"/>
            <a:ext cx="9151785" cy="4694399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Assume the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Invariant</a:t>
            </a:r>
            <a:r>
              <a:rPr lang="en-US" sz="4800" dirty="0"/>
              <a:t>.</a:t>
            </a:r>
            <a:endParaRPr lang="en-US" sz="5400" dirty="0" smtClean="0"/>
          </a:p>
          <a:p>
            <a:pPr>
              <a:lnSpc>
                <a:spcPct val="90000"/>
              </a:lnSpc>
              <a:buNone/>
            </a:pPr>
            <a:r>
              <a:rPr lang="en-US" sz="5400" dirty="0"/>
              <a:t> </a:t>
            </a:r>
            <a:r>
              <a:rPr lang="en-US" sz="4800" dirty="0" smtClean="0"/>
              <a:t> Boy’s wife is top-listed girl  on Wedding Day.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optimal.</a:t>
            </a:r>
            <a:fld id="{65CBEB4F-F3B6-4041-8D9E-EBDA5BFD33E8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511" y="0"/>
            <a:ext cx="6309861" cy="1058429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Boys 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>
                <a:solidFill>
                  <a:schemeClr val="tx1"/>
                </a:solidFill>
              </a:rPr>
              <a:t> the Ritual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66941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16488"/>
              </p:ext>
            </p:extLst>
          </p:nvPr>
        </p:nvGraphicFramePr>
        <p:xfrm>
          <a:off x="4279900" y="3568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9900" y="3568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6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578</Words>
  <Application>Microsoft Macintosh PowerPoint</Application>
  <PresentationFormat>On-screen Show (4:3)</PresentationFormat>
  <Paragraphs>156</Paragraphs>
  <Slides>23</Slides>
  <Notes>23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1_6.042 Lecture Template</vt:lpstr>
      <vt:lpstr>Equation</vt:lpstr>
      <vt:lpstr>PowerPoint Presentation</vt:lpstr>
      <vt:lpstr>Mating Ritual</vt:lpstr>
      <vt:lpstr>Mating Ritual</vt:lpstr>
      <vt:lpstr>Mating Ritual</vt:lpstr>
      <vt:lpstr>Feasible spouses</vt:lpstr>
      <vt:lpstr>Optimal spouses</vt:lpstr>
      <vt:lpstr>Boys win the Ritual</vt:lpstr>
      <vt:lpstr>Boys win the Ritual</vt:lpstr>
      <vt:lpstr>Boys win the Ritual</vt:lpstr>
      <vt:lpstr>Boys win the Ritual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Verify the Invariant</vt:lpstr>
      <vt:lpstr>Girls lose the Ritual</vt:lpstr>
      <vt:lpstr>Boys win, Girls lose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1304</cp:revision>
  <cp:lastPrinted>2012-03-19T04:56:16Z</cp:lastPrinted>
  <dcterms:created xsi:type="dcterms:W3CDTF">2011-03-15T21:42:30Z</dcterms:created>
  <dcterms:modified xsi:type="dcterms:W3CDTF">2015-09-30T01:53:11Z</dcterms:modified>
</cp:coreProperties>
</file>