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3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27.bin" ContentType="application/vnd.openxmlformats-officedocument.oleObject"/>
  <Override PartName="/ppt/notesSlides/notesSlide33.xml" ContentType="application/vnd.openxmlformats-officedocument.presentationml.notesSlide+xml"/>
  <Override PartName="/ppt/embeddings/oleObject28.bin" ContentType="application/vnd.openxmlformats-officedocument.oleObject"/>
  <Override PartName="/ppt/notesSlides/notesSlide34.xml" ContentType="application/vnd.openxmlformats-officedocument.presentationml.notesSlide+xml"/>
  <Override PartName="/ppt/embeddings/oleObject29.bin" ContentType="application/vnd.openxmlformats-officedocument.oleObject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53"/>
  </p:notesMasterIdLst>
  <p:handoutMasterIdLst>
    <p:handoutMasterId r:id="rId54"/>
  </p:handoutMasterIdLst>
  <p:sldIdLst>
    <p:sldId id="392" r:id="rId3"/>
    <p:sldId id="425" r:id="rId4"/>
    <p:sldId id="393" r:id="rId5"/>
    <p:sldId id="395" r:id="rId6"/>
    <p:sldId id="405" r:id="rId7"/>
    <p:sldId id="406" r:id="rId8"/>
    <p:sldId id="407" r:id="rId9"/>
    <p:sldId id="404" r:id="rId10"/>
    <p:sldId id="408" r:id="rId11"/>
    <p:sldId id="461" r:id="rId12"/>
    <p:sldId id="410" r:id="rId13"/>
    <p:sldId id="463" r:id="rId14"/>
    <p:sldId id="484" r:id="rId15"/>
    <p:sldId id="412" r:id="rId16"/>
    <p:sldId id="443" r:id="rId17"/>
    <p:sldId id="464" r:id="rId18"/>
    <p:sldId id="474" r:id="rId19"/>
    <p:sldId id="445" r:id="rId20"/>
    <p:sldId id="473" r:id="rId21"/>
    <p:sldId id="446" r:id="rId22"/>
    <p:sldId id="460" r:id="rId23"/>
    <p:sldId id="459" r:id="rId24"/>
    <p:sldId id="467" r:id="rId25"/>
    <p:sldId id="468" r:id="rId26"/>
    <p:sldId id="469" r:id="rId27"/>
    <p:sldId id="470" r:id="rId28"/>
    <p:sldId id="471" r:id="rId29"/>
    <p:sldId id="472" r:id="rId30"/>
    <p:sldId id="447" r:id="rId31"/>
    <p:sldId id="448" r:id="rId32"/>
    <p:sldId id="475" r:id="rId33"/>
    <p:sldId id="485" r:id="rId34"/>
    <p:sldId id="486" r:id="rId35"/>
    <p:sldId id="487" r:id="rId36"/>
    <p:sldId id="449" r:id="rId37"/>
    <p:sldId id="479" r:id="rId38"/>
    <p:sldId id="450" r:id="rId39"/>
    <p:sldId id="480" r:id="rId40"/>
    <p:sldId id="481" r:id="rId41"/>
    <p:sldId id="482" r:id="rId42"/>
    <p:sldId id="483" r:id="rId43"/>
    <p:sldId id="452" r:id="rId44"/>
    <p:sldId id="453" r:id="rId45"/>
    <p:sldId id="454" r:id="rId46"/>
    <p:sldId id="455" r:id="rId47"/>
    <p:sldId id="430" r:id="rId48"/>
    <p:sldId id="431" r:id="rId49"/>
    <p:sldId id="432" r:id="rId50"/>
    <p:sldId id="433" r:id="rId51"/>
    <p:sldId id="427" r:id="rId52"/>
  </p:sldIdLst>
  <p:sldSz cx="9144000" cy="6858000" type="screen4x3"/>
  <p:notesSz cx="7315200" cy="9601200"/>
  <p:custDataLst>
    <p:tags r:id="rId5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20" d="100"/>
          <a:sy n="120" d="100"/>
        </p:scale>
        <p:origin x="-848" y="-80"/>
      </p:cViewPr>
      <p:guideLst>
        <p:guide orient="horz" pos="216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tags" Target="tags/tag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12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13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BDF0A-DE5E-4B9D-B286-7277CA32F52E}" type="slidenum">
              <a:rPr lang="en-US"/>
              <a:pPr/>
              <a:t>2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24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25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26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27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28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51D58-EEA3-473B-80B7-1B3072D9585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C83F79-9AFA-4964-A67B-F3838C6DA33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54544" y="6553200"/>
            <a:ext cx="18894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15</a:t>
            </a:r>
            <a:r>
              <a:rPr lang="en-US" sz="1100" dirty="0" smtClean="0">
                <a:latin typeface="Comic Sans MS" pitchFamily="66" charset="0"/>
              </a:rPr>
              <a:t>, 2013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  <p:sldLayoutId id="2147483665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93413" y="6553200"/>
            <a:ext cx="16505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7.bin"/><Relationship Id="rId9" Type="http://schemas.openxmlformats.org/officeDocument/2006/relationships/oleObject" Target="../embeddings/oleObject8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11.bin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2.emf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1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1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image" Target="../media/image25.png"/><Relationship Id="rId5" Type="http://schemas.openxmlformats.org/officeDocument/2006/relationships/oleObject" Target="../embeddings/oleObject28.bin"/><Relationship Id="rId6" Type="http://schemas.openxmlformats.org/officeDocument/2006/relationships/image" Target="../media/image24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6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r>
              <a:rPr lang="en-US" sz="8800" b="0" smtClean="0"/>
              <a:t/>
            </a:r>
            <a:br>
              <a:rPr lang="en-US" sz="8800" b="0" smtClean="0"/>
            </a:br>
            <a:r>
              <a:rPr lang="en-US" sz="8800" b="0" smtClean="0"/>
              <a:t>Operators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32324" y="6553200"/>
            <a:ext cx="1711677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advTm="10842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4252"/>
            <a:ext cx="7108694" cy="1263956"/>
          </a:xfrm>
        </p:spPr>
        <p:txBody>
          <a:bodyPr/>
          <a:lstStyle/>
          <a:p>
            <a:r>
              <a:rPr lang="en-US" dirty="0" smtClean="0"/>
              <a:t>Evaluation in an Environment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1704973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Example:  Suppose environment,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3600" dirty="0" smtClean="0">
                <a:latin typeface="Comic Sans MS" pitchFamily="66" charset="0"/>
              </a:rPr>
              <a:t>, assigns</a:t>
            </a:r>
          </a:p>
          <a:p>
            <a:pPr algn="ctr"/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 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Truth value of</a:t>
            </a:r>
          </a:p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)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OR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XOR 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r>
              <a:rPr lang="en-US" sz="3600" dirty="0" smtClean="0">
                <a:latin typeface="Comic Sans MS" pitchFamily="66" charset="0"/>
              </a:rPr>
              <a:t>           </a:t>
            </a:r>
          </a:p>
          <a:p>
            <a:pPr algn="l"/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            T </a:t>
            </a:r>
            <a:r>
              <a:rPr lang="en-US" sz="3600" dirty="0" smtClean="0">
                <a:latin typeface="Comic Sans MS" pitchFamily="66" charset="0"/>
              </a:rPr>
              <a:t>        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            F               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2185" y="4021214"/>
            <a:ext cx="498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8527" y="3852345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71800" y="3973390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3648" y="4000695"/>
            <a:ext cx="465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45462" y="4057752"/>
            <a:ext cx="72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6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8399" y="6553200"/>
            <a:ext cx="1805602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5" grpId="1" build="allAtOnce"/>
      <p:bldP spid="5" grpId="2" uiExpand="1" build="allAtOnce"/>
      <p:bldP spid="7" grpId="0"/>
      <p:bldP spid="9" grpId="1"/>
      <p:bldP spid="10" grpId="0"/>
      <p:bldP spid="11" grpId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112" y="377604"/>
            <a:ext cx="3497775" cy="1057299"/>
          </a:xfrm>
        </p:spPr>
        <p:txBody>
          <a:bodyPr/>
          <a:lstStyle/>
          <a:p>
            <a:r>
              <a:rPr lang="en-US" sz="4400" dirty="0" smtClean="0"/>
              <a:t>Equivalence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75557" y="2058671"/>
            <a:ext cx="8409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omic Sans MS" pitchFamily="66" charset="0"/>
              </a:rPr>
              <a:t>Two propositional formulas are  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equivalent</a:t>
            </a:r>
            <a:r>
              <a:rPr lang="en-US" sz="4400" dirty="0" smtClean="0">
                <a:latin typeface="Comic Sans MS" pitchFamily="66" charset="0"/>
              </a:rPr>
              <a:t> </a:t>
            </a:r>
          </a:p>
          <a:p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they have the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same</a:t>
            </a:r>
            <a:r>
              <a:rPr lang="en-US" sz="4400" dirty="0" smtClean="0">
                <a:latin typeface="Comic Sans MS" pitchFamily="66" charset="0"/>
              </a:rPr>
              <a:t> truth value in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all</a:t>
            </a:r>
            <a:r>
              <a:rPr lang="en-US" sz="4400" dirty="0" smtClean="0">
                <a:latin typeface="Comic Sans MS" pitchFamily="66" charset="0"/>
              </a:rPr>
              <a:t> environments.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63045" y="6553200"/>
            <a:ext cx="1780956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11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4000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7338399" y="6553200"/>
            <a:ext cx="18056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propositional logic I.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00768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20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293562"/>
              </p:ext>
            </p:extLst>
          </p:nvPr>
        </p:nvGraphicFramePr>
        <p:xfrm>
          <a:off x="5968219" y="1997224"/>
          <a:ext cx="2043362" cy="79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21" name="Equation" r:id="rId6" imgW="622300" imgH="241300" progId="Equation.DSMT4">
                  <p:embed/>
                </p:oleObj>
              </mc:Choice>
              <mc:Fallback>
                <p:oleObj name="Equation" r:id="rId6" imgW="622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8219" y="1997224"/>
                        <a:ext cx="2043362" cy="79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390644" y="1047750"/>
            <a:ext cx="6673857" cy="973667"/>
            <a:chOff x="1390644" y="1047750"/>
            <a:chExt cx="6673857" cy="973667"/>
          </a:xfrm>
        </p:grpSpPr>
        <p:sp>
          <p:nvSpPr>
            <p:cNvPr id="78" name="TextBox 77"/>
            <p:cNvSpPr txBox="1"/>
            <p:nvPr/>
          </p:nvSpPr>
          <p:spPr>
            <a:xfrm>
              <a:off x="3380987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1309820"/>
                </p:ext>
              </p:extLst>
            </p:nvPr>
          </p:nvGraphicFramePr>
          <p:xfrm>
            <a:off x="5618981" y="1047750"/>
            <a:ext cx="2445520" cy="94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622" name="Equation" r:id="rId8" imgW="622300" imgH="241300" progId="Equation.DSMT4">
                    <p:embed/>
                  </p:oleObj>
                </mc:Choice>
                <mc:Fallback>
                  <p:oleObj name="Equation" r:id="rId8" imgW="6223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18981" y="1047750"/>
                          <a:ext cx="2445520" cy="948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6872242"/>
                </p:ext>
              </p:extLst>
            </p:nvPr>
          </p:nvGraphicFramePr>
          <p:xfrm>
            <a:off x="1390644" y="1056217"/>
            <a:ext cx="19304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623" name="Equation" r:id="rId9" imgW="609600" imgH="304800" progId="Equation.DSMT4">
                    <p:embed/>
                  </p:oleObj>
                </mc:Choice>
                <mc:Fallback>
                  <p:oleObj name="Equation" r:id="rId9" imgW="609600" imgH="304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0644" y="1056217"/>
                          <a:ext cx="1930400" cy="96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2182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4000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7338399" y="6553200"/>
            <a:ext cx="18056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propositional logic I.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404818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65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733297"/>
              </p:ext>
            </p:extLst>
          </p:nvPr>
        </p:nvGraphicFramePr>
        <p:xfrm>
          <a:off x="5968219" y="1997224"/>
          <a:ext cx="2043362" cy="79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66" name="Equation" r:id="rId6" imgW="622300" imgH="241300" progId="Equation.DSMT4">
                  <p:embed/>
                </p:oleObj>
              </mc:Choice>
              <mc:Fallback>
                <p:oleObj name="Equation" r:id="rId6" imgW="622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8219" y="1997224"/>
                        <a:ext cx="2043362" cy="79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390644" y="1047750"/>
            <a:ext cx="6673857" cy="973667"/>
            <a:chOff x="1390644" y="1047750"/>
            <a:chExt cx="6673857" cy="973667"/>
          </a:xfrm>
        </p:grpSpPr>
        <p:sp>
          <p:nvSpPr>
            <p:cNvPr id="78" name="TextBox 77"/>
            <p:cNvSpPr txBox="1"/>
            <p:nvPr/>
          </p:nvSpPr>
          <p:spPr>
            <a:xfrm>
              <a:off x="3380987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2711101"/>
                </p:ext>
              </p:extLst>
            </p:nvPr>
          </p:nvGraphicFramePr>
          <p:xfrm>
            <a:off x="5618981" y="1047750"/>
            <a:ext cx="2445520" cy="94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67" name="Equation" r:id="rId8" imgW="622300" imgH="241300" progId="Equation.DSMT4">
                    <p:embed/>
                  </p:oleObj>
                </mc:Choice>
                <mc:Fallback>
                  <p:oleObj name="Equation" r:id="rId8" imgW="6223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18981" y="1047750"/>
                          <a:ext cx="2445520" cy="948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2459911"/>
                </p:ext>
              </p:extLst>
            </p:nvPr>
          </p:nvGraphicFramePr>
          <p:xfrm>
            <a:off x="1390644" y="1056217"/>
            <a:ext cx="19304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68" name="Equation" r:id="rId9" imgW="609600" imgH="304800" progId="Equation.DSMT4">
                    <p:embed/>
                  </p:oleObj>
                </mc:Choice>
                <mc:Fallback>
                  <p:oleObj name="Equation" r:id="rId9" imgW="609600" imgH="304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0644" y="1056217"/>
                          <a:ext cx="1930400" cy="96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" name="Group 89"/>
          <p:cNvGrpSpPr>
            <a:grpSpLocks/>
          </p:cNvGrpSpPr>
          <p:nvPr/>
        </p:nvGrpSpPr>
        <p:grpSpPr bwMode="auto">
          <a:xfrm>
            <a:off x="2919272" y="2864917"/>
            <a:ext cx="839787" cy="2093913"/>
            <a:chOff x="1707" y="2258"/>
            <a:chExt cx="529" cy="1319"/>
          </a:xfrm>
          <a:solidFill>
            <a:schemeClr val="folHlink">
              <a:alpha val="30000"/>
            </a:schemeClr>
          </a:solidFill>
        </p:grpSpPr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  <a:grpFill/>
          </p:grpSpPr>
          <p:sp>
            <p:nvSpPr>
              <p:cNvPr id="75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76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79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7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6615950" y="2754092"/>
            <a:ext cx="667809" cy="2369971"/>
          </a:xfrm>
          <a:prstGeom prst="rect">
            <a:avLst/>
          </a:prstGeom>
          <a:solidFill>
            <a:schemeClr val="folHlink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413122" y="5312446"/>
            <a:ext cx="6317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Same final column, so equivalent</a:t>
            </a:r>
          </a:p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-- proof by Truth Table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91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IFF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78977"/>
              </p:ext>
            </p:extLst>
          </p:nvPr>
        </p:nvGraphicFramePr>
        <p:xfrm>
          <a:off x="2920237" y="2761013"/>
          <a:ext cx="3259859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9283"/>
                <a:gridCol w="861147"/>
                <a:gridCol w="1609429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P 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  <a:sym typeface="Euclid Symbol"/>
                        </a:rPr>
                        <a:t>IFF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1128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pPr algn="l"/>
            <a:r>
              <a:rPr lang="en-US" sz="3200" dirty="0" smtClean="0">
                <a:latin typeface="Comic Sans MS" pitchFamily="66" charset="0"/>
              </a:rPr>
              <a:t> P and Q have the </a:t>
            </a:r>
            <a:r>
              <a:rPr lang="en-US" sz="3200" i="1" dirty="0" smtClean="0">
                <a:latin typeface="Comic Sans MS" pitchFamily="66" charset="0"/>
              </a:rPr>
              <a:t>same</a:t>
            </a:r>
            <a:r>
              <a:rPr lang="en-US" sz="3200" dirty="0" smtClean="0">
                <a:latin typeface="Comic Sans MS" pitchFamily="66" charset="0"/>
              </a:rPr>
              <a:t> truth value.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3796" y="2201181"/>
            <a:ext cx="42362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IFF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20562" y="658082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92814" y="1633593"/>
            <a:ext cx="8614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some</a:t>
            </a:r>
            <a:r>
              <a:rPr lang="en-US" sz="4800" dirty="0" smtClean="0">
                <a:latin typeface="Comic Sans MS" pitchFamily="66" charset="0"/>
              </a:rPr>
              <a:t> environment</a:t>
            </a:r>
            <a:r>
              <a:rPr lang="en-US" sz="4800" i="1" dirty="0" smtClean="0">
                <a:latin typeface="Comic Sans MS" pitchFamily="66" charset="0"/>
              </a:rPr>
              <a:t>.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all</a:t>
            </a:r>
            <a:r>
              <a:rPr lang="en-US" sz="4800" dirty="0" smtClean="0">
                <a:latin typeface="Comic Sans MS" pitchFamily="66" charset="0"/>
              </a:rPr>
              <a:t> environments.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106" y="1642665"/>
            <a:ext cx="87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P,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(P)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(</a:t>
            </a:r>
            <a:r>
              <a:rPr lang="en-US" sz="4800" dirty="0" smtClean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AND NOT</a:t>
            </a:r>
            <a:r>
              <a:rPr lang="en-US" sz="4800" dirty="0" smtClean="0">
                <a:latin typeface="Comic Sans MS" pitchFamily="66" charset="0"/>
              </a:rPr>
              <a:t>(P))</a:t>
            </a:r>
          </a:p>
          <a:p>
            <a:pPr algn="l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               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OR  </a:t>
            </a:r>
            <a:r>
              <a:rPr lang="en-US" sz="4000" dirty="0">
                <a:solidFill>
                  <a:srgbClr val="0000E5"/>
                </a:solidFill>
                <a:latin typeface="Comic Sans MS" pitchFamily="66" charset="0"/>
              </a:rPr>
              <a:t>NOT</a:t>
            </a:r>
            <a:r>
              <a:rPr lang="en-US" sz="4800" dirty="0">
                <a:latin typeface="Comic Sans MS" pitchFamily="66" charset="0"/>
              </a:rPr>
              <a:t>(P))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8399" y="6553200"/>
            <a:ext cx="1805602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47682" y="4200071"/>
            <a:ext cx="804228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E 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(E) is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8901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106" y="2282381"/>
            <a:ext cx="87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P,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(P)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(</a:t>
            </a:r>
            <a:r>
              <a:rPr lang="en-US" sz="4800" dirty="0" smtClean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AND NOT</a:t>
            </a:r>
            <a:r>
              <a:rPr lang="en-US" sz="4800" dirty="0" smtClean="0">
                <a:latin typeface="Comic Sans MS" pitchFamily="66" charset="0"/>
              </a:rPr>
              <a:t>(P))</a:t>
            </a:r>
          </a:p>
          <a:p>
            <a:pPr algn="l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               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OR  </a:t>
            </a:r>
            <a:r>
              <a:rPr lang="en-US" sz="4000" dirty="0">
                <a:solidFill>
                  <a:srgbClr val="0000E5"/>
                </a:solidFill>
                <a:latin typeface="Comic Sans MS" pitchFamily="66" charset="0"/>
              </a:rPr>
              <a:t>NOT</a:t>
            </a:r>
            <a:r>
              <a:rPr lang="en-US" sz="4800" dirty="0">
                <a:latin typeface="Comic Sans MS" pitchFamily="66" charset="0"/>
              </a:rPr>
              <a:t>(P))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8399" y="6553200"/>
            <a:ext cx="1805602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17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9868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1" y="304799"/>
            <a:ext cx="5248416" cy="1101969"/>
          </a:xfrm>
        </p:spPr>
        <p:txBody>
          <a:bodyPr/>
          <a:lstStyle/>
          <a:p>
            <a:r>
              <a:rPr lang="en-US" sz="3600" dirty="0" smtClean="0"/>
              <a:t>Equivalence &amp; Validity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693500" y="2291127"/>
            <a:ext cx="77826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A formula is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algn="l"/>
            <a:r>
              <a:rPr lang="en-US" sz="6000" dirty="0" smtClean="0">
                <a:latin typeface="Comic Sans MS" pitchFamily="66" charset="0"/>
              </a:rPr>
              <a:t>it is equivalent to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6000" dirty="0" smtClean="0">
                <a:latin typeface="Comic Sans MS" pitchFamily="66" charset="0"/>
              </a:rPr>
              <a:t>. 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1" y="304799"/>
            <a:ext cx="5248416" cy="1101969"/>
          </a:xfrm>
        </p:spPr>
        <p:txBody>
          <a:bodyPr/>
          <a:lstStyle/>
          <a:p>
            <a:r>
              <a:rPr lang="en-US" sz="3600" dirty="0" smtClean="0"/>
              <a:t>Equivalence &amp; Validity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436420" y="2014673"/>
            <a:ext cx="8299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000" dirty="0" smtClean="0">
                <a:latin typeface="Comic Sans MS" pitchFamily="66" charset="0"/>
              </a:rPr>
              <a:t> and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6000" dirty="0" smtClean="0">
                <a:latin typeface="Comic Sans MS" pitchFamily="66" charset="0"/>
              </a:rPr>
              <a:t> are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equivalent</a:t>
            </a:r>
          </a:p>
          <a:p>
            <a:r>
              <a:rPr lang="en-US" sz="6000" dirty="0" smtClean="0">
                <a:latin typeface="Comic Sans MS" pitchFamily="66" charset="0"/>
              </a:rPr>
              <a:t>exactly when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(G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H)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endParaRPr lang="en-US" sz="6000" dirty="0">
              <a:solidFill>
                <a:srgbClr val="0066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19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32031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39774" y="2779494"/>
            <a:ext cx="7186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There are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5 </a:t>
            </a:r>
            <a:r>
              <a:rPr lang="en-US" sz="4400" dirty="0" smtClean="0">
                <a:latin typeface="Comic Sans MS" pitchFamily="66" charset="0"/>
              </a:rPr>
              <a:t>regular solids.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3771900" y="3634589"/>
            <a:ext cx="16002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4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20904" y="2801775"/>
            <a:ext cx="1702191" cy="1641996"/>
            <a:chOff x="3699803" y="2813538"/>
            <a:chExt cx="1702191" cy="1641996"/>
          </a:xfrm>
        </p:grpSpPr>
        <p:sp>
          <p:nvSpPr>
            <p:cNvPr id="13" name="TextBox 12"/>
            <p:cNvSpPr txBox="1"/>
            <p:nvPr/>
          </p:nvSpPr>
          <p:spPr>
            <a:xfrm>
              <a:off x="3699803" y="2813538"/>
              <a:ext cx="529311" cy="76944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  <a:latin typeface="Comic Sans MS" pitchFamily="66" charset="0"/>
                </a:rPr>
                <a:t>6</a:t>
              </a:r>
              <a:endParaRPr lang="en-US" sz="44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80234" name="Text Box 10"/>
            <p:cNvSpPr txBox="1">
              <a:spLocks noChangeArrowheads="1"/>
            </p:cNvSpPr>
            <p:nvPr/>
          </p:nvSpPr>
          <p:spPr bwMode="auto">
            <a:xfrm>
              <a:off x="3719592" y="3686093"/>
              <a:ext cx="1682402" cy="76944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4400" b="1" dirty="0">
                  <a:solidFill>
                    <a:schemeClr val="accent2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(Boolean) Logic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84501" y="1515404"/>
            <a:ext cx="8969122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proposition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either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latin typeface="Comic Sans MS" pitchFamily="66" charset="0"/>
              </a:rPr>
              <a:t> or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False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286044" y="2168769"/>
            <a:ext cx="210506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600" i="1" dirty="0" smtClean="0">
                <a:latin typeface="Comic Sans MS" pitchFamily="66" charset="0"/>
              </a:rPr>
              <a:t>Example:</a:t>
            </a:r>
            <a:endParaRPr lang="en-US" sz="3600" i="1" dirty="0">
              <a:latin typeface="Comic Sans MS" pitchFamily="66" charset="0"/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363415" y="4487593"/>
            <a:ext cx="354740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600" i="1" dirty="0">
                <a:solidFill>
                  <a:schemeClr val="hlink"/>
                </a:solidFill>
                <a:latin typeface="Comic Sans MS" pitchFamily="66" charset="0"/>
              </a:rPr>
              <a:t>Non</a:t>
            </a:r>
            <a:r>
              <a:rPr lang="en-US" sz="3600" i="1" dirty="0">
                <a:latin typeface="Comic Sans MS" pitchFamily="66" charset="0"/>
              </a:rPr>
              <a:t>-examples: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4572000" y="4473795"/>
            <a:ext cx="3654792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Wake up!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Where am I</a:t>
            </a:r>
            <a:r>
              <a:rPr lang="en-US" sz="4400" dirty="0" smtClean="0">
                <a:latin typeface="Comic Sans MS" pitchFamily="66" charset="0"/>
              </a:rPr>
              <a:t>?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It’s 3PM.</a:t>
            </a:r>
            <a:endParaRPr lang="en-US" sz="4400" dirty="0"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66001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0232" grpId="0"/>
      <p:bldP spid="180229" grpId="0"/>
      <p:bldP spid="180230" grpId="0"/>
      <p:bldP spid="18023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Verifying Valid, </a:t>
            </a:r>
            <a:r>
              <a:rPr lang="en-US" sz="4000" dirty="0" err="1" smtClean="0"/>
              <a:t>Satisfiable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60512" y="1485900"/>
            <a:ext cx="795121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Truth table size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doubles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with</a:t>
            </a:r>
          </a:p>
          <a:p>
            <a:pPr algn="l"/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each additional variable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--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exponential growth</a:t>
            </a:r>
            <a:r>
              <a:rPr lang="en-US" sz="4000" dirty="0" smtClean="0">
                <a:latin typeface="Comic Sans MS" pitchFamily="66" charset="0"/>
              </a:rPr>
              <a:t>.  Makes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truth tables impossible when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hundreds of variables.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(In current digital circuits,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millions of variables.)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203" y="304799"/>
            <a:ext cx="7696200" cy="1184953"/>
          </a:xfrm>
        </p:spPr>
        <p:txBody>
          <a:bodyPr/>
          <a:lstStyle/>
          <a:p>
            <a:r>
              <a:rPr lang="en-US" dirty="0" smtClean="0"/>
              <a:t>Efficient Test for </a:t>
            </a:r>
            <a:r>
              <a:rPr lang="en-US" dirty="0" err="1" smtClean="0">
                <a:solidFill>
                  <a:srgbClr val="006600"/>
                </a:solidFill>
              </a:rPr>
              <a:t>Satisfiability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034" y="1842363"/>
            <a:ext cx="846507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P = NP?</a:t>
            </a:r>
            <a:r>
              <a:rPr lang="en-US" sz="4000" dirty="0" smtClean="0">
                <a:latin typeface="Comic Sans MS" pitchFamily="66" charset="0"/>
              </a:rPr>
              <a:t> question is equivalent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asking if there is an “efficient”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(polynomial rather than 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exponential time) procedure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check </a:t>
            </a:r>
            <a:r>
              <a:rPr lang="en-US" sz="4000" dirty="0" err="1" smtClean="0">
                <a:solidFill>
                  <a:srgbClr val="006600"/>
                </a:solidFill>
                <a:latin typeface="Comic Sans MS" pitchFamily="66" charset="0"/>
              </a:rPr>
              <a:t>satisfiability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5" y="6553200"/>
            <a:ext cx="1830249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propositional logic I.</a:t>
            </a:r>
            <a:fld id="{DB6F0ED6-FEF5-4C9C-B1CC-29B47EC66FA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22403" y="246023"/>
            <a:ext cx="5314341" cy="1137484"/>
          </a:xfrm>
        </p:spPr>
        <p:txBody>
          <a:bodyPr/>
          <a:lstStyle/>
          <a:p>
            <a:r>
              <a:rPr lang="en-US" dirty="0" smtClean="0"/>
              <a:t>SAT versus VALID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822" y="1448516"/>
            <a:ext cx="7667534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To check that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G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valid</a:t>
            </a:r>
            <a:r>
              <a:rPr lang="en-US" sz="44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can check that</a:t>
            </a:r>
          </a:p>
          <a:p>
            <a:pPr algn="l"/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(G)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B05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So checking for one is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equally difficult (or easy)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as checking for the other.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730" y="174396"/>
            <a:ext cx="2760569" cy="902925"/>
          </a:xfrm>
        </p:spPr>
        <p:txBody>
          <a:bodyPr/>
          <a:lstStyle/>
          <a:p>
            <a:r>
              <a:rPr lang="en-US" sz="36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IMPLIES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23598"/>
              </p:ext>
            </p:extLst>
          </p:nvPr>
        </p:nvGraphicFramePr>
        <p:xfrm>
          <a:off x="2415343" y="2926081"/>
          <a:ext cx="4955421" cy="35069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1767"/>
                <a:gridCol w="1278458"/>
                <a:gridCol w="2505196"/>
              </a:tblGrid>
              <a:tr h="70279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 pitchFamily="66" charset="0"/>
                        </a:rPr>
                        <a:t>IMPLIES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090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IMPLIES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P is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and Q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6534" y="2212521"/>
            <a:ext cx="5305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IMPLIES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 bwMode="auto">
          <a:xfrm>
            <a:off x="7338399" y="6581001"/>
            <a:ext cx="18056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propositional logic I.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419458" y="4286833"/>
            <a:ext cx="4372985" cy="827608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5316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8400" y="6553200"/>
            <a:ext cx="1805602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24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41849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8400" y="6553200"/>
            <a:ext cx="1805602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8" name="Freeform 7"/>
          <p:cNvSpPr/>
          <p:nvPr/>
        </p:nvSpPr>
        <p:spPr bwMode="auto">
          <a:xfrm>
            <a:off x="7961376" y="2401824"/>
            <a:ext cx="786384" cy="1438656"/>
          </a:xfrm>
          <a:custGeom>
            <a:avLst/>
            <a:gdLst>
              <a:gd name="connsiteX0" fmla="*/ 0 w 786384"/>
              <a:gd name="connsiteY0" fmla="*/ 1438656 h 1438656"/>
              <a:gd name="connsiteX1" fmla="*/ 621792 w 786384"/>
              <a:gd name="connsiteY1" fmla="*/ 975360 h 1438656"/>
              <a:gd name="connsiteX2" fmla="*/ 743712 w 786384"/>
              <a:gd name="connsiteY2" fmla="*/ 365760 h 1438656"/>
              <a:gd name="connsiteX3" fmla="*/ 365760 w 786384"/>
              <a:gd name="connsiteY3" fmla="*/ 0 h 143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384" h="1438656">
                <a:moveTo>
                  <a:pt x="0" y="1438656"/>
                </a:moveTo>
                <a:cubicBezTo>
                  <a:pt x="248920" y="1296416"/>
                  <a:pt x="497840" y="1154176"/>
                  <a:pt x="621792" y="975360"/>
                </a:cubicBezTo>
                <a:cubicBezTo>
                  <a:pt x="745744" y="796544"/>
                  <a:pt x="786384" y="528320"/>
                  <a:pt x="743712" y="365760"/>
                </a:cubicBezTo>
                <a:cubicBezTo>
                  <a:pt x="701040" y="203200"/>
                  <a:pt x="430784" y="65024"/>
                  <a:pt x="36576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324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hypothesis.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8400" y="6553200"/>
            <a:ext cx="1805602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26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958711"/>
      </p:ext>
    </p:extLst>
  </p:cSld>
  <p:clrMapOvr>
    <a:masterClrMapping/>
  </p:clrMapOvr>
  <p:transition xmlns:p14="http://schemas.microsoft.com/office/powerpoint/2010/main" spd="slow" advTm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hypothesis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8400" y="6553200"/>
            <a:ext cx="1805602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6" name="Freeform 5"/>
          <p:cNvSpPr/>
          <p:nvPr/>
        </p:nvSpPr>
        <p:spPr bwMode="auto">
          <a:xfrm>
            <a:off x="908304" y="2609088"/>
            <a:ext cx="3895344" cy="1914144"/>
          </a:xfrm>
          <a:custGeom>
            <a:avLst/>
            <a:gdLst>
              <a:gd name="connsiteX0" fmla="*/ 3895344 w 3895344"/>
              <a:gd name="connsiteY0" fmla="*/ 1828800 h 1914144"/>
              <a:gd name="connsiteX1" fmla="*/ 603504 w 3895344"/>
              <a:gd name="connsiteY1" fmla="*/ 1609344 h 1914144"/>
              <a:gd name="connsiteX2" fmla="*/ 274320 w 3895344"/>
              <a:gd name="connsiteY2" fmla="*/ 0 h 191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5344" h="1914144">
                <a:moveTo>
                  <a:pt x="3895344" y="1828800"/>
                </a:moveTo>
                <a:cubicBezTo>
                  <a:pt x="2551176" y="1871472"/>
                  <a:pt x="1207008" y="1914144"/>
                  <a:pt x="603504" y="1609344"/>
                </a:cubicBezTo>
                <a:cubicBezTo>
                  <a:pt x="0" y="1304544"/>
                  <a:pt x="329184" y="272288"/>
                  <a:pt x="27432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22590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8400" y="6553200"/>
            <a:ext cx="1805602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376" y="1943427"/>
            <a:ext cx="8583141" cy="3139321"/>
          </a:xfrm>
          <a:prstGeom prst="rect">
            <a:avLst/>
          </a:prstGeom>
          <a:noFill/>
          <a:ln w="349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The </a:t>
            </a:r>
            <a:r>
              <a:rPr lang="en-US" sz="4800" i="1" dirty="0" smtClean="0">
                <a:latin typeface="Comic Sans MS" pitchFamily="66" charset="0"/>
              </a:rPr>
              <a:t>whole implication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  <a:r>
              <a:rPr lang="en-US" sz="48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even though both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&amp; hypothesis are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false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97333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050925" y="2292350"/>
          <a:ext cx="65738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43" name="Equation" r:id="rId5" imgW="1346040" imgH="215640" progId="Equation.DSMT4">
                  <p:embed/>
                </p:oleObj>
              </mc:Choice>
              <mc:Fallback>
                <p:oleObj name="Equation" r:id="rId5" imgW="1346040" imgH="215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292350"/>
                        <a:ext cx="6573837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6" name="Object 2"/>
          <p:cNvGraphicFramePr>
            <a:graphicFrameLocks noChangeAspect="1"/>
          </p:cNvGraphicFramePr>
          <p:nvPr/>
        </p:nvGraphicFramePr>
        <p:xfrm>
          <a:off x="1062042" y="2290754"/>
          <a:ext cx="64801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44" name="Equation" r:id="rId7" imgW="1333500" imgH="228600" progId="Equation.DSMT4">
                  <p:embed/>
                </p:oleObj>
              </mc:Choice>
              <mc:Fallback>
                <p:oleObj name="Equation" r:id="rId7" imgW="13335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42" y="2290754"/>
                        <a:ext cx="6480175" cy="1111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453933" y="4292548"/>
            <a:ext cx="8247293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even if a Greek carries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both</a:t>
            </a:r>
          </a:p>
          <a:p>
            <a:pPr algn="ctr">
              <a:defRPr/>
            </a:pP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 Sword and a Javelin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899" y="1538151"/>
            <a:ext cx="8002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Greeks carry Swords or Javelins</a:t>
            </a:r>
            <a:endParaRPr lang="en-US" sz="3200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advTm="88248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08" y="1431462"/>
            <a:ext cx="9021172" cy="4140226"/>
          </a:xfrm>
        </p:spPr>
        <p:txBody>
          <a:bodyPr/>
          <a:lstStyle/>
          <a:p>
            <a:r>
              <a:rPr lang="en-US" sz="4400" dirty="0" smtClean="0"/>
              <a:t>3 Axiom patterns:</a:t>
            </a:r>
            <a:endParaRPr lang="en-US" sz="40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</a:t>
            </a:r>
            <a:endParaRPr lang="en-US" sz="4000" dirty="0" smtClean="0"/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 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</a:t>
            </a:r>
            <a:r>
              <a:rPr lang="en-US" sz="4000" dirty="0" smtClean="0"/>
              <a:t> 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((Q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R))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1 Rule: </a:t>
            </a:r>
            <a:r>
              <a:rPr lang="en-US" sz="4400" dirty="0" smtClean="0">
                <a:solidFill>
                  <a:srgbClr val="BB0FAB"/>
                </a:solidFill>
              </a:rPr>
              <a:t>modus ponens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00" y="1355495"/>
            <a:ext cx="8111330" cy="4124786"/>
          </a:xfrm>
        </p:spPr>
        <p:txBody>
          <a:bodyPr/>
          <a:lstStyle/>
          <a:p>
            <a:pPr marL="0" indent="0"/>
            <a:r>
              <a:rPr lang="en-US" sz="4400" dirty="0" smtClean="0"/>
              <a:t>3 Axiom forms: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	</a:t>
            </a: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	 </a:t>
            </a: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  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One Rule: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150640"/>
              </p:ext>
            </p:extLst>
          </p:nvPr>
        </p:nvGraphicFramePr>
        <p:xfrm>
          <a:off x="702140" y="2048841"/>
          <a:ext cx="2811476" cy="79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95" name="Equation" r:id="rId3" imgW="850900" imgH="241300" progId="Equation.DSMT4">
                  <p:embed/>
                </p:oleObj>
              </mc:Choice>
              <mc:Fallback>
                <p:oleObj name="Equation" r:id="rId3" imgW="850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2140" y="2048841"/>
                        <a:ext cx="2811476" cy="79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220855"/>
              </p:ext>
            </p:extLst>
          </p:nvPr>
        </p:nvGraphicFramePr>
        <p:xfrm>
          <a:off x="5499100" y="42545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96" name="Equation" r:id="rId5" imgW="139700" imgH="215900" progId="Equation.DSMT4">
                  <p:embed/>
                </p:oleObj>
              </mc:Choice>
              <mc:Fallback>
                <p:oleObj name="Equation" r:id="rId5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9100" y="42545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941049"/>
              </p:ext>
            </p:extLst>
          </p:nvPr>
        </p:nvGraphicFramePr>
        <p:xfrm>
          <a:off x="800088" y="2749550"/>
          <a:ext cx="313222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97" name="Equation" r:id="rId7" imgW="901700" imgH="241300" progId="Equation.DSMT4">
                  <p:embed/>
                </p:oleObj>
              </mc:Choice>
              <mc:Fallback>
                <p:oleObj name="Equation" r:id="rId7" imgW="901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0088" y="2749550"/>
                        <a:ext cx="3132221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11499" y="4455584"/>
            <a:ext cx="4085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kern="0" dirty="0">
                <a:solidFill>
                  <a:srgbClr val="BB0FAB"/>
                </a:solidFill>
                <a:latin typeface="Comic Sans MS" pitchFamily="66" charset="0"/>
              </a:rPr>
              <a:t>modus ponens</a:t>
            </a:r>
            <a:endParaRPr lang="en-US" sz="6000" dirty="0" smtClean="0">
              <a:solidFill>
                <a:srgbClr val="BB0FAB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933526"/>
              </p:ext>
            </p:extLst>
          </p:nvPr>
        </p:nvGraphicFramePr>
        <p:xfrm>
          <a:off x="657781" y="3619505"/>
          <a:ext cx="7582582" cy="740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98" name="Equation" r:id="rId9" imgW="2209800" imgH="215900" progId="Equation.DSMT4">
                  <p:embed/>
                </p:oleObj>
              </mc:Choice>
              <mc:Fallback>
                <p:oleObj name="Equation" r:id="rId9" imgW="2209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7781" y="3619505"/>
                        <a:ext cx="7582582" cy="740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00112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B0FAB"/>
                </a:solidFill>
              </a:rPr>
              <a:t>modus ponens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logic I..</a:t>
            </a:r>
            <a:fld id="{A528ADE2-B74F-4D9D-8D04-FB5D781EAB5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171247"/>
              </p:ext>
            </p:extLst>
          </p:nvPr>
        </p:nvGraphicFramePr>
        <p:xfrm>
          <a:off x="1476294" y="2233074"/>
          <a:ext cx="5794456" cy="2429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1181100" imgH="495300" progId="Equation.DSMT4">
                  <p:embed/>
                </p:oleObj>
              </mc:Choice>
              <mc:Fallback>
                <p:oleObj name="Equation" r:id="rId3" imgW="1181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294" y="2233074"/>
                        <a:ext cx="5794456" cy="2429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623414"/>
              </p:ext>
            </p:extLst>
          </p:nvPr>
        </p:nvGraphicFramePr>
        <p:xfrm>
          <a:off x="1505999" y="896409"/>
          <a:ext cx="5658909" cy="33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5" imgW="762000" imgH="457200" progId="Equation.DSMT4">
                  <p:embed/>
                </p:oleObj>
              </mc:Choice>
              <mc:Fallback>
                <p:oleObj name="Equation" r:id="rId5" imgW="76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5999" y="896409"/>
                        <a:ext cx="5658909" cy="33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92701"/>
              </p:ext>
            </p:extLst>
          </p:nvPr>
        </p:nvGraphicFramePr>
        <p:xfrm>
          <a:off x="3384550" y="3429000"/>
          <a:ext cx="203358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7" imgW="444500" imgH="431800" progId="Equation.DSMT4">
                  <p:embed/>
                </p:oleObj>
              </mc:Choice>
              <mc:Fallback>
                <p:oleObj name="Equation" r:id="rId7" imgW="444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4550" y="3429000"/>
                        <a:ext cx="2033588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137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67" y="1371600"/>
            <a:ext cx="8710083" cy="4142318"/>
          </a:xfrm>
        </p:spPr>
        <p:txBody>
          <a:bodyPr/>
          <a:lstStyle/>
          <a:p>
            <a:r>
              <a:rPr lang="en-US" sz="4800" dirty="0" smtClean="0"/>
              <a:t>A </a:t>
            </a:r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rule preserves truth: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/>
              <a:t>true is some environment, </a:t>
            </a:r>
          </a:p>
          <a:p>
            <a:r>
              <a:rPr lang="en-US" sz="5400" dirty="0" smtClean="0"/>
              <a:t>then so is the conclusion.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logic I..</a:t>
            </a:r>
            <a:fld id="{A528ADE2-B74F-4D9D-8D04-FB5D781EAB5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703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26" y="1255186"/>
            <a:ext cx="8096250" cy="4957234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modus ponens</a:t>
            </a:r>
            <a:r>
              <a:rPr lang="en-US" sz="4800" dirty="0" smtClean="0"/>
              <a:t> is sound:</a:t>
            </a:r>
          </a:p>
          <a:p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and </a:t>
            </a:r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/>
              <a:t> must be </a:t>
            </a:r>
            <a:r>
              <a:rPr lang="en-US" sz="5400" dirty="0" smtClean="0">
                <a:solidFill>
                  <a:srgbClr val="008000"/>
                </a:solidFill>
              </a:rPr>
              <a:t>true,</a:t>
            </a:r>
          </a:p>
          <a:p>
            <a:r>
              <a:rPr lang="en-US" sz="5400" dirty="0" smtClean="0"/>
              <a:t>―</a:t>
            </a:r>
            <a:r>
              <a:rPr lang="en-US" sz="5400" dirty="0"/>
              <a:t>by </a:t>
            </a:r>
            <a:r>
              <a:rPr lang="en-US" sz="5400" dirty="0" smtClean="0"/>
              <a:t>truth table.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logic I..</a:t>
            </a:r>
            <a:fld id="{A528ADE2-B74F-4D9D-8D04-FB5D781EAB5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722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r>
              <a:rPr lang="en-US" sz="4400" dirty="0" smtClean="0"/>
              <a:t>Prove formulas by starting with</a:t>
            </a:r>
          </a:p>
          <a:p>
            <a:r>
              <a:rPr lang="en-US" sz="4400" dirty="0" smtClean="0"/>
              <a:t>axioms and repeatedly applying</a:t>
            </a:r>
          </a:p>
          <a:p>
            <a:r>
              <a:rPr lang="en-US" sz="4400" dirty="0" smtClean="0"/>
              <a:t>the inference rule.</a:t>
            </a:r>
          </a:p>
          <a:p>
            <a:r>
              <a:rPr lang="en-US" sz="4400" dirty="0" smtClean="0"/>
              <a:t>For example, to prove:</a:t>
            </a:r>
          </a:p>
          <a:p>
            <a:r>
              <a:rPr lang="en-US" sz="4400" dirty="0" smtClean="0"/>
              <a:t>                </a:t>
            </a:r>
            <a:r>
              <a:rPr lang="en-US" sz="6000" dirty="0" smtClean="0">
                <a:solidFill>
                  <a:srgbClr val="0000FF"/>
                </a:solidFill>
              </a:rPr>
              <a:t>   P→P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95" y="1254858"/>
            <a:ext cx="4607906" cy="12322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5400" dirty="0" smtClean="0"/>
              <a:t>3</a:t>
            </a:r>
            <a:r>
              <a:rPr lang="en-US" sz="5400" baseline="30000" dirty="0" smtClean="0"/>
              <a:t>rd</a:t>
            </a:r>
            <a:r>
              <a:rPr lang="en-US" sz="5400" dirty="0" smtClean="0"/>
              <a:t> axiom:</a:t>
            </a:r>
            <a:endParaRPr lang="en-US" sz="54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547695"/>
              </p:ext>
            </p:extLst>
          </p:nvPr>
        </p:nvGraphicFramePr>
        <p:xfrm>
          <a:off x="300565" y="2767013"/>
          <a:ext cx="8461375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0" name="Equation" r:id="rId3" imgW="1854200" imgH="508000" progId="Equation.3">
                  <p:embed/>
                </p:oleObj>
              </mc:Choice>
              <mc:Fallback>
                <p:oleObj name="Equation" r:id="rId3" imgW="18542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565" y="2767013"/>
                        <a:ext cx="8461375" cy="231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52084" y="5154084"/>
            <a:ext cx="4733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replace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by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942635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694086"/>
              </p:ext>
            </p:extLst>
          </p:nvPr>
        </p:nvGraphicFramePr>
        <p:xfrm>
          <a:off x="303213" y="2697163"/>
          <a:ext cx="8394700" cy="241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06" name="Equation" r:id="rId3" imgW="1854200" imgH="533400" progId="Equation.DSMT4">
                  <p:embed/>
                </p:oleObj>
              </mc:Choice>
              <mc:Fallback>
                <p:oleObj name="Equation" r:id="rId3" imgW="1854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213" y="2697163"/>
                        <a:ext cx="8394700" cy="241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35595" y="1254858"/>
            <a:ext cx="4607906" cy="12322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5400" dirty="0" smtClean="0"/>
              <a:t>3</a:t>
            </a:r>
            <a:r>
              <a:rPr lang="en-US" sz="5400" baseline="30000" dirty="0" smtClean="0"/>
              <a:t>rd</a:t>
            </a:r>
            <a:r>
              <a:rPr lang="en-US" sz="5400" dirty="0" smtClean="0"/>
              <a:t> axiom:</a:t>
            </a:r>
            <a:endParaRPr lang="en-US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1174772" y="5154084"/>
            <a:ext cx="4338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replace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dirty="0" smtClean="0">
                <a:latin typeface="Comic Sans MS" pitchFamily="66" charset="0"/>
              </a:rPr>
              <a:t> by </a:t>
            </a:r>
            <a:endParaRPr lang="en-US" sz="5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048557"/>
              </p:ext>
            </p:extLst>
          </p:nvPr>
        </p:nvGraphicFramePr>
        <p:xfrm>
          <a:off x="5435508" y="5103284"/>
          <a:ext cx="238559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07" name="Equation" r:id="rId5" imgW="546100" imgH="241300" progId="Equation.DSMT4">
                  <p:embed/>
                </p:oleObj>
              </mc:Choice>
              <mc:Fallback>
                <p:oleObj name="Equation" r:id="rId5" imgW="546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508" y="5103284"/>
                        <a:ext cx="2385595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492554"/>
              </p:ext>
            </p:extLst>
          </p:nvPr>
        </p:nvGraphicFramePr>
        <p:xfrm>
          <a:off x="219423" y="2730499"/>
          <a:ext cx="8614837" cy="234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43" name="Equation" r:id="rId3" imgW="1955800" imgH="533400" progId="Equation.DSMT4">
                  <p:embed/>
                </p:oleObj>
              </mc:Choice>
              <mc:Fallback>
                <p:oleObj name="Equation" r:id="rId3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23" y="2730499"/>
                        <a:ext cx="8614837" cy="234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47266" y="2162335"/>
            <a:ext cx="3936402" cy="876913"/>
            <a:chOff x="635598" y="3104247"/>
            <a:chExt cx="3936402" cy="876913"/>
          </a:xfrm>
        </p:grpSpPr>
        <p:sp>
          <p:nvSpPr>
            <p:cNvPr id="8" name="Left Brace 7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5595" y="1254858"/>
            <a:ext cx="4607906" cy="1232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5400" smtClean="0"/>
              <a:t>3</a:t>
            </a:r>
            <a:r>
              <a:rPr lang="en-US" sz="5400" baseline="30000" smtClean="0"/>
              <a:t>rd</a:t>
            </a:r>
            <a:r>
              <a:rPr lang="en-US" sz="5400" smtClean="0"/>
              <a:t> axiom: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54305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734301"/>
              </p:ext>
            </p:extLst>
          </p:nvPr>
        </p:nvGraphicFramePr>
        <p:xfrm>
          <a:off x="219423" y="2730499"/>
          <a:ext cx="8614837" cy="234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66" name="Equation" r:id="rId3" imgW="1955800" imgH="533400" progId="Equation.DSMT4">
                  <p:embed/>
                </p:oleObj>
              </mc:Choice>
              <mc:Fallback>
                <p:oleObj name="Equation" r:id="rId3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23" y="2730499"/>
                        <a:ext cx="8614837" cy="234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47266" y="2162335"/>
            <a:ext cx="3936402" cy="876913"/>
            <a:chOff x="635598" y="3104247"/>
            <a:chExt cx="3936402" cy="876913"/>
          </a:xfrm>
        </p:grpSpPr>
        <p:sp>
          <p:nvSpPr>
            <p:cNvPr id="8" name="Left Brace 7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54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1104855" y="2292350"/>
          <a:ext cx="69453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97" name="Equation" r:id="rId5" imgW="1422360" imgH="215640" progId="Equation.DSMT4">
                  <p:embed/>
                </p:oleObj>
              </mc:Choice>
              <mc:Fallback>
                <p:oleObj name="Equation" r:id="rId5" imgW="142236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855" y="2292350"/>
                        <a:ext cx="6945312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497" name="Object 1"/>
          <p:cNvGraphicFramePr>
            <a:graphicFrameLocks noChangeAspect="1"/>
          </p:cNvGraphicFramePr>
          <p:nvPr/>
        </p:nvGraphicFramePr>
        <p:xfrm>
          <a:off x="1117203" y="2290763"/>
          <a:ext cx="699611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98" name="Equation" r:id="rId7" imgW="1409700" imgH="228600" progId="Equation.DSMT4">
                  <p:embed/>
                </p:oleObj>
              </mc:Choice>
              <mc:Fallback>
                <p:oleObj name="Equation" r:id="rId7" imgW="14097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203" y="2290763"/>
                        <a:ext cx="6996113" cy="11350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545" y="1497919"/>
            <a:ext cx="8918916" cy="90765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800" dirty="0" smtClean="0"/>
              <a:t>Greeks carry Bronze or Copper swords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462541" y="4081463"/>
            <a:ext cx="8218917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Bronze or Copper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but </a:t>
            </a:r>
            <a:r>
              <a:rPr lang="en-US" sz="4400" dirty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not 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both</a:t>
            </a:r>
            <a:endParaRPr lang="en-US" sz="4400" dirty="0">
              <a:solidFill>
                <a:srgbClr val="BB0FAB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advTm="57085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910470"/>
              </p:ext>
            </p:extLst>
          </p:nvPr>
        </p:nvGraphicFramePr>
        <p:xfrm>
          <a:off x="219075" y="2841625"/>
          <a:ext cx="8615363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89" name="Equation" r:id="rId3" imgW="1955800" imgH="482600" progId="Equation.3">
                  <p:embed/>
                </p:oleObj>
              </mc:Choice>
              <mc:Fallback>
                <p:oleObj name="Equation" r:id="rId3" imgW="19558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075" y="2841625"/>
                        <a:ext cx="8615363" cy="212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85206" y="3148758"/>
            <a:ext cx="3936402" cy="876913"/>
            <a:chOff x="635598" y="3104247"/>
            <a:chExt cx="3936402" cy="876913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1)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001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904202"/>
              </p:ext>
            </p:extLst>
          </p:nvPr>
        </p:nvGraphicFramePr>
        <p:xfrm>
          <a:off x="5765513" y="3947052"/>
          <a:ext cx="240506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13" name="Equation" r:id="rId3" imgW="546100" imgH="215900" progId="Equation.DSMT4">
                  <p:embed/>
                </p:oleObj>
              </mc:Choice>
              <mc:Fallback>
                <p:oleObj name="Equation" r:id="rId3" imgW="5461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5513" y="3947052"/>
                        <a:ext cx="2405063" cy="95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23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0"/>
            <a:ext cx="9021172" cy="4885899"/>
          </a:xfrm>
        </p:spPr>
        <p:txBody>
          <a:bodyPr/>
          <a:lstStyle/>
          <a:p>
            <a:r>
              <a:rPr lang="en-US" sz="5400" dirty="0" smtClean="0"/>
              <a:t>The 3 Axioms are all </a:t>
            </a:r>
            <a:r>
              <a:rPr lang="en-US" sz="5400" dirty="0" smtClean="0">
                <a:solidFill>
                  <a:srgbClr val="008000"/>
                </a:solidFill>
              </a:rPr>
              <a:t>valid</a:t>
            </a:r>
          </a:p>
          <a:p>
            <a:r>
              <a:rPr lang="en-US" sz="5400" dirty="0" smtClean="0"/>
              <a:t>(verify by truth table).</a:t>
            </a:r>
          </a:p>
          <a:p>
            <a:r>
              <a:rPr lang="en-US" sz="5400" dirty="0" smtClean="0"/>
              <a:t>We know modus ponens is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sound</a:t>
            </a:r>
            <a:r>
              <a:rPr lang="en-US" sz="54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08" y="4487594"/>
            <a:ext cx="8659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      So </a:t>
            </a:r>
            <a:r>
              <a:rPr lang="en-US" sz="5400" i="1" dirty="0" smtClean="0">
                <a:latin typeface="Comic Sans MS" pitchFamily="66" charset="0"/>
              </a:rPr>
              <a:t>every provable </a:t>
            </a:r>
          </a:p>
          <a:p>
            <a:r>
              <a:rPr lang="en-US" sz="5400" i="1" dirty="0" smtClean="0">
                <a:latin typeface="Comic Sans MS" pitchFamily="66" charset="0"/>
              </a:rPr>
              <a:t>formula</a:t>
            </a:r>
            <a:r>
              <a:rPr lang="en-US" sz="5400" dirty="0" smtClean="0">
                <a:latin typeface="Comic Sans MS" pitchFamily="66" charset="0"/>
              </a:rPr>
              <a:t> is also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 useBgFill="1">
        <p:nvSpPr>
          <p:cNvPr id="17" name="Title 1"/>
          <p:cNvSpPr txBox="1">
            <a:spLocks/>
          </p:cNvSpPr>
          <p:nvPr/>
        </p:nvSpPr>
        <p:spPr bwMode="auto">
          <a:xfrm>
            <a:off x="1429180" y="368518"/>
            <a:ext cx="6794500" cy="1003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’ System is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Sound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444" y="1448974"/>
            <a:ext cx="8216055" cy="5028026"/>
          </a:xfrm>
        </p:spPr>
        <p:txBody>
          <a:bodyPr/>
          <a:lstStyle/>
          <a:p>
            <a:r>
              <a:rPr lang="en-US" sz="4800" dirty="0" smtClean="0"/>
              <a:t>Conversely, </a:t>
            </a:r>
            <a:r>
              <a:rPr lang="en-US" sz="4800" i="1" dirty="0" smtClean="0"/>
              <a:t>every  </a:t>
            </a:r>
            <a:r>
              <a:rPr lang="en-US" sz="4800" dirty="0" smtClean="0">
                <a:solidFill>
                  <a:srgbClr val="008000"/>
                </a:solidFill>
              </a:rPr>
              <a:t>valid</a:t>
            </a:r>
            <a:endParaRPr lang="en-US" sz="4800" i="1" dirty="0" smtClean="0"/>
          </a:p>
          <a:p>
            <a:r>
              <a:rPr lang="en-US" sz="48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NOT</a:t>
            </a:r>
            <a:r>
              <a:rPr lang="en-US" sz="4800" dirty="0" smtClean="0"/>
              <a:t>,</a:t>
            </a:r>
            <a:r>
              <a:rPr lang="en-US" sz="4800" dirty="0" smtClean="0">
                <a:solidFill>
                  <a:srgbClr val="0000FF"/>
                </a:solidFill>
              </a:rPr>
              <a:t>→</a:t>
            </a:r>
            <a:r>
              <a:rPr lang="en-US" sz="4800" dirty="0" smtClean="0"/>
              <a:t>)-formula is </a:t>
            </a:r>
            <a:r>
              <a:rPr lang="en-US" sz="4800" i="1" dirty="0" smtClean="0"/>
              <a:t>provable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System is “</a:t>
            </a:r>
            <a:r>
              <a:rPr lang="en-US" sz="6000" dirty="0" smtClean="0">
                <a:solidFill>
                  <a:srgbClr val="008000"/>
                </a:solidFill>
              </a:rPr>
              <a:t>complete</a:t>
            </a:r>
            <a:r>
              <a:rPr lang="en-US" sz="4800" dirty="0" smtClean="0"/>
              <a:t>”.</a:t>
            </a:r>
          </a:p>
          <a:p>
            <a:r>
              <a:rPr lang="en-US" sz="4000" dirty="0" smtClean="0">
                <a:solidFill>
                  <a:srgbClr val="BB0FAB"/>
                </a:solidFill>
              </a:rPr>
              <a:t>Not hard to verify.  Would take</a:t>
            </a:r>
          </a:p>
          <a:p>
            <a:r>
              <a:rPr lang="en-US" sz="4000" dirty="0" smtClean="0">
                <a:solidFill>
                  <a:srgbClr val="BB0FAB"/>
                </a:solidFill>
              </a:rPr>
              <a:t>a couple of lectures; we omit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999" y="327546"/>
            <a:ext cx="7493001" cy="1039292"/>
          </a:xfrm>
        </p:spPr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System is </a:t>
            </a:r>
            <a:r>
              <a:rPr lang="en-US" sz="3600" dirty="0" smtClean="0">
                <a:solidFill>
                  <a:srgbClr val="008000"/>
                </a:solidFill>
              </a:rPr>
              <a:t>Complete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Soundness &amp; Validity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459546" y="1675812"/>
            <a:ext cx="8226627" cy="342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i="1" dirty="0" smtClean="0">
                <a:latin typeface="Comic Sans MS"/>
                <a:cs typeface="Comic Sans MS"/>
              </a:rPr>
              <a:t>Lemma:</a:t>
            </a:r>
            <a:r>
              <a:rPr lang="en-US" sz="4800" dirty="0" smtClean="0">
                <a:latin typeface="Comic Sans MS"/>
                <a:cs typeface="Comic Sans MS"/>
              </a:rPr>
              <a:t> A r</a:t>
            </a:r>
            <a:r>
              <a:rPr lang="en-US" sz="5400" dirty="0" smtClean="0">
                <a:latin typeface="Comic Sans MS"/>
                <a:cs typeface="Comic Sans MS"/>
              </a:rPr>
              <a:t>ule is sound </a:t>
            </a:r>
            <a:r>
              <a:rPr lang="en-US" sz="5400" dirty="0" err="1" smtClean="0">
                <a:latin typeface="Comic Sans MS"/>
                <a:cs typeface="Comic Sans MS"/>
              </a:rPr>
              <a:t>iff</a:t>
            </a:r>
            <a:endParaRPr lang="en-US" sz="5400" dirty="0" smtClean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AND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{Antecedents}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02" y="363538"/>
            <a:ext cx="7568418" cy="1029164"/>
          </a:xfrm>
        </p:spPr>
        <p:txBody>
          <a:bodyPr/>
          <a:lstStyle/>
          <a:p>
            <a:r>
              <a:rPr lang="en-US" sz="3600" dirty="0" smtClean="0"/>
              <a:t>validity checking still inefficient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97779" y="1855332"/>
            <a:ext cx="8322397" cy="3134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Deduction proofs in general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no better than truth tables. </a:t>
            </a:r>
          </a:p>
          <a:p>
            <a:pPr algn="l"/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</a:rPr>
              <a:t>No efficient method for</a:t>
            </a:r>
          </a:p>
          <a:p>
            <a:pPr algn="l"/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</a:rPr>
              <a:t>verifying validity is known.</a:t>
            </a:r>
            <a:endParaRPr lang="en-US" sz="4800" dirty="0">
              <a:solidFill>
                <a:srgbClr val="CC0099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070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Other Applications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78039" y="3858422"/>
            <a:ext cx="878157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if ((x&gt;0) || (x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  <a:sym typeface="Euclid Symbol"/>
              </a:rPr>
              <a:t>&lt;=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0 &amp;&amp; y&gt;100))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8829" y="3183430"/>
            <a:ext cx="915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6836" y="3206324"/>
            <a:ext cx="133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1820" y="1594561"/>
            <a:ext cx="7464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Java Logical Expressions: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47</a:t>
            </a:fld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302888"/>
              </p:ext>
            </p:extLst>
          </p:nvPr>
        </p:nvGraphicFramePr>
        <p:xfrm>
          <a:off x="3494088" y="1304925"/>
          <a:ext cx="3286125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02" name="Equation" r:id="rId4" imgW="876300" imgH="1130300" progId="Equation.DSMT4">
                  <p:embed/>
                </p:oleObj>
              </mc:Choice>
              <mc:Fallback>
                <p:oleObj name="Equation" r:id="rId4" imgW="876300" imgH="1130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1304925"/>
                        <a:ext cx="3286125" cy="424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4187" y="3436938"/>
            <a:ext cx="30956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3630706" y="3436938"/>
            <a:ext cx="1963270" cy="2143591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77790" y="578223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half adder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6306671"/>
            <a:ext cx="421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from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http://en.wikipedia.org/wiki/Adder_(electronics)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3752" y="6553200"/>
            <a:ext cx="1830249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48</a:t>
            </a:fld>
            <a:endParaRPr lang="en-US" dirty="0" smtClean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78539" y="239328"/>
            <a:ext cx="6785252" cy="1021487"/>
          </a:xfrm>
        </p:spPr>
        <p:txBody>
          <a:bodyPr/>
          <a:lstStyle/>
          <a:p>
            <a:r>
              <a:rPr lang="en-US" sz="4000" dirty="0" smtClean="0"/>
              <a:t>Application:  Digital Logic</a:t>
            </a:r>
            <a:endParaRPr lang="en-US" sz="4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794340"/>
              </p:ext>
            </p:extLst>
          </p:nvPr>
        </p:nvGraphicFramePr>
        <p:xfrm>
          <a:off x="2447925" y="1244600"/>
          <a:ext cx="4300538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3" name="Equation" r:id="rId5" imgW="2349500" imgH="1016000" progId="Equation.DSMT4">
                  <p:embed/>
                </p:oleObj>
              </mc:Choice>
              <mc:Fallback>
                <p:oleObj name="Equation" r:id="rId5" imgW="2349500" imgH="1016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244600"/>
                        <a:ext cx="4300538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3514170"/>
            <a:ext cx="1317812" cy="1344705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" name="Group 50"/>
          <p:cNvGrpSpPr/>
          <p:nvPr/>
        </p:nvGrpSpPr>
        <p:grpSpPr>
          <a:xfrm>
            <a:off x="914399" y="4007228"/>
            <a:ext cx="2299448" cy="1358152"/>
            <a:chOff x="914399" y="3872758"/>
            <a:chExt cx="2299448" cy="1358152"/>
          </a:xfrm>
        </p:grpSpPr>
        <p:sp>
          <p:nvSpPr>
            <p:cNvPr id="15" name="Rectangle 14"/>
            <p:cNvSpPr/>
            <p:nvPr/>
          </p:nvSpPr>
          <p:spPr>
            <a:xfrm>
              <a:off x="1896035" y="3886205"/>
              <a:ext cx="1317812" cy="1344705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914399" y="3872758"/>
              <a:ext cx="968189" cy="523220"/>
              <a:chOff x="914399" y="4975412"/>
              <a:chExt cx="968189" cy="52322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914399" y="4975412"/>
                <a:ext cx="4475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A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  <p:grpSp>
          <p:nvGrpSpPr>
            <p:cNvPr id="4" name="Group 18"/>
            <p:cNvGrpSpPr/>
            <p:nvPr/>
          </p:nvGrpSpPr>
          <p:grpSpPr>
            <a:xfrm>
              <a:off x="918882" y="4616829"/>
              <a:ext cx="968189" cy="523220"/>
              <a:chOff x="914399" y="4988859"/>
              <a:chExt cx="968189" cy="52322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914399" y="4988859"/>
                <a:ext cx="4106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B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</p:grpSp>
      <p:grpSp>
        <p:nvGrpSpPr>
          <p:cNvPr id="5" name="Group 21"/>
          <p:cNvGrpSpPr/>
          <p:nvPr/>
        </p:nvGrpSpPr>
        <p:grpSpPr>
          <a:xfrm>
            <a:off x="3546659" y="3444412"/>
            <a:ext cx="1025341" cy="584775"/>
            <a:chOff x="857247" y="4945995"/>
            <a:chExt cx="1025341" cy="58477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290918" y="5230906"/>
              <a:ext cx="59167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57247" y="4945995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latin typeface="Comic Sans MS" pitchFamily="66" charset="0"/>
                </a:rPr>
                <a:t>c</a:t>
              </a:r>
              <a:r>
                <a:rPr lang="en-US" sz="3200" baseline="-25000" dirty="0" err="1" smtClean="0">
                  <a:latin typeface="Comic Sans MS" pitchFamily="66" charset="0"/>
                </a:rPr>
                <a:t>in</a:t>
              </a:r>
              <a:endParaRPr lang="en-US" sz="3200" baseline="-25000" dirty="0">
                <a:latin typeface="Comic Sans MS" pitchFamily="66" charset="0"/>
              </a:endParaRPr>
            </a:p>
          </p:txBody>
        </p:sp>
      </p:grpSp>
      <p:cxnSp>
        <p:nvCxnSpPr>
          <p:cNvPr id="27" name="Elbow Connector 26"/>
          <p:cNvCxnSpPr/>
          <p:nvPr/>
        </p:nvCxnSpPr>
        <p:spPr>
          <a:xfrm flipV="1">
            <a:off x="3200400" y="4262718"/>
            <a:ext cx="3711388" cy="847170"/>
          </a:xfrm>
          <a:prstGeom prst="bentConnector3">
            <a:avLst>
              <a:gd name="adj1" fmla="val 91576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5921188" y="3886200"/>
            <a:ext cx="963706" cy="7844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5934635" y="3267640"/>
            <a:ext cx="2066365" cy="515471"/>
          </a:xfrm>
          <a:prstGeom prst="bentConnector3">
            <a:avLst>
              <a:gd name="adj1" fmla="val 770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01000" y="299869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d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0800000" flipV="1">
            <a:off x="8032373" y="3777688"/>
            <a:ext cx="854452" cy="59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mic Sans MS" pitchFamily="66" charset="0"/>
              </a:rPr>
              <a:t>c</a:t>
            </a:r>
            <a:r>
              <a:rPr lang="en-US" sz="3200" baseline="-25000" dirty="0" err="1" smtClean="0">
                <a:latin typeface="Comic Sans MS" pitchFamily="66" charset="0"/>
              </a:rPr>
              <a:t>out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42" name="Flowchart: Stored Data 41"/>
          <p:cNvSpPr/>
          <p:nvPr/>
        </p:nvSpPr>
        <p:spPr>
          <a:xfrm rot="10800000">
            <a:off x="6844553" y="3751733"/>
            <a:ext cx="793376" cy="658902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4" name="Straight Arrow Connector 43"/>
          <p:cNvCxnSpPr>
            <a:stCxn id="42" idx="1"/>
            <a:endCxn id="40" idx="3"/>
          </p:cNvCxnSpPr>
          <p:nvPr/>
        </p:nvCxnSpPr>
        <p:spPr>
          <a:xfrm flipV="1">
            <a:off x="7637929" y="4074831"/>
            <a:ext cx="394444" cy="635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77790" y="5782235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full adder</a:t>
            </a:r>
            <a:endParaRPr lang="en-US" sz="3200" dirty="0">
              <a:latin typeface="Comic Sans MS" pitchFamily="66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213847" y="4410635"/>
            <a:ext cx="1358153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0800000" flipV="1">
            <a:off x="3755655" y="4301985"/>
            <a:ext cx="444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800000" flipV="1">
            <a:off x="3779469" y="4989570"/>
            <a:ext cx="444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c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31" name="Slide Number Placeholder 2"/>
          <p:cNvSpPr txBox="1">
            <a:spLocks/>
          </p:cNvSpPr>
          <p:nvPr/>
        </p:nvSpPr>
        <p:spPr bwMode="auto">
          <a:xfrm>
            <a:off x="7259159" y="6540057"/>
            <a:ext cx="18302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propositional logic I.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774446"/>
              </p:ext>
            </p:extLst>
          </p:nvPr>
        </p:nvGraphicFramePr>
        <p:xfrm>
          <a:off x="1941513" y="1076325"/>
          <a:ext cx="5303837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67" name="Equation" r:id="rId4" imgW="3784600" imgH="1295400" progId="Equation.DSMT4">
                  <p:embed/>
                </p:oleObj>
              </mc:Choice>
              <mc:Fallback>
                <p:oleObj name="Equation" r:id="rId4" imgW="3784600" imgH="1295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076325"/>
                        <a:ext cx="5303837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632" y="208417"/>
            <a:ext cx="5053530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31133"/>
              </p:ext>
            </p:extLst>
          </p:nvPr>
        </p:nvGraphicFramePr>
        <p:xfrm>
          <a:off x="2894647" y="2920617"/>
          <a:ext cx="3342376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0691"/>
                <a:gridCol w="928146"/>
                <a:gridCol w="1563539"/>
              </a:tblGrid>
              <a:tr h="65509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OR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29341" y="1039650"/>
            <a:ext cx="7143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The value of (P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r>
              <a:rPr lang="en-US" sz="3600" dirty="0" smtClean="0">
                <a:latin typeface="Comic Sans MS" pitchFamily="66" charset="0"/>
              </a:rPr>
              <a:t> Q)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endParaRPr lang="en-US" sz="3600" dirty="0" smtClean="0">
              <a:latin typeface="Comic Sans MS" pitchFamily="66" charset="0"/>
            </a:endParaRPr>
          </a:p>
          <a:p>
            <a:r>
              <a:rPr lang="en-US" sz="3600" dirty="0" smtClean="0">
                <a:latin typeface="Comic Sans MS" pitchFamily="66" charset="0"/>
              </a:rPr>
              <a:t>  P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T,</a:t>
            </a:r>
            <a:r>
              <a:rPr lang="en-US" sz="3600" dirty="0" smtClean="0">
                <a:latin typeface="Comic Sans MS" pitchFamily="66" charset="0"/>
              </a:rPr>
              <a:t> or Q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i="1" dirty="0" smtClean="0">
                <a:latin typeface="Comic Sans MS" pitchFamily="66" charset="0"/>
              </a:rPr>
              <a:t>both</a:t>
            </a:r>
            <a:r>
              <a:rPr lang="en-US" sz="3600" dirty="0" smtClean="0">
                <a:latin typeface="Comic Sans MS" pitchFamily="66" charset="0"/>
              </a:rPr>
              <a:t> are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T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3951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9" y="6553200"/>
            <a:ext cx="1736323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04845" y="5732980"/>
            <a:ext cx="3513762" cy="698642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2445" y="5465852"/>
            <a:ext cx="2103461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6374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313753" y="6567488"/>
            <a:ext cx="1830249" cy="276999"/>
          </a:xfrm>
          <a:noFill/>
        </p:spPr>
        <p:txBody>
          <a:bodyPr/>
          <a:lstStyle/>
          <a:p>
            <a:r>
              <a:rPr lang="en-US" sz="1200" dirty="0" smtClean="0"/>
              <a:t>propositional logic I.</a:t>
            </a:r>
            <a:fld id="{CBD9AEC5-2546-4473-B982-5733658B7CFB}" type="slidenum">
              <a:rPr lang="en-US" sz="1200" smtClean="0"/>
              <a:pPr/>
              <a:t>50</a:t>
            </a:fld>
            <a:endParaRPr lang="en-US" sz="1200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469" y="1068642"/>
            <a:ext cx="7491455" cy="5026749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96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9600" dirty="0" smtClean="0"/>
              <a:t> 1—3</a:t>
            </a:r>
          </a:p>
          <a:p>
            <a:pPr algn="ctr">
              <a:spcBef>
                <a:spcPts val="1200"/>
              </a:spcBef>
            </a:pPr>
            <a:r>
              <a:rPr lang="en-US" sz="8000" dirty="0" smtClean="0"/>
              <a:t>extra 4 &amp; 5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XOR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3004"/>
              </p:ext>
            </p:extLst>
          </p:nvPr>
        </p:nvGraphicFramePr>
        <p:xfrm>
          <a:off x="2471560" y="2850032"/>
          <a:ext cx="421583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3000"/>
                <a:gridCol w="1170696"/>
                <a:gridCol w="1972135"/>
              </a:tblGrid>
              <a:tr h="685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XOR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6179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XOR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</a:t>
            </a:r>
            <a:r>
              <a:rPr lang="en-US" sz="3200" i="1" dirty="0" smtClean="0">
                <a:latin typeface="Comic Sans MS" pitchFamily="66" charset="0"/>
              </a:rPr>
              <a:t>exactly</a:t>
            </a:r>
            <a:r>
              <a:rPr lang="en-US" sz="3200" dirty="0" smtClean="0">
                <a:latin typeface="Comic Sans MS" pitchFamily="66" charset="0"/>
              </a:rPr>
              <a:t> one of P and Q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4248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XOR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94995"/>
              </p:ext>
            </p:extLst>
          </p:nvPr>
        </p:nvGraphicFramePr>
        <p:xfrm>
          <a:off x="2874115" y="2779391"/>
          <a:ext cx="3765455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2374"/>
                <a:gridCol w="973624"/>
                <a:gridCol w="1899457"/>
              </a:tblGrid>
              <a:tr h="70078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AND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04258" y="1208316"/>
            <a:ext cx="62215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</a:t>
            </a:r>
            <a:r>
              <a:rPr lang="en-US" sz="3200" i="1" dirty="0" smtClean="0">
                <a:latin typeface="Comic Sans MS" pitchFamily="66" charset="0"/>
              </a:rPr>
              <a:t>both</a:t>
            </a:r>
            <a:r>
              <a:rPr lang="en-US" sz="3200" dirty="0" smtClean="0">
                <a:latin typeface="Comic Sans MS" pitchFamily="66" charset="0"/>
              </a:rPr>
              <a:t> P and Q are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7274" y="2212521"/>
            <a:ext cx="4289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28" y="6553200"/>
            <a:ext cx="1736373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95456" y="3459337"/>
            <a:ext cx="3513762" cy="698642"/>
          </a:xfrm>
          <a:prstGeom prst="ellipse">
            <a:avLst/>
          </a:prstGeom>
          <a:solidFill>
            <a:srgbClr val="0066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9365" y="3231613"/>
            <a:ext cx="2242922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248" y="208417"/>
            <a:ext cx="5402851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NOT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15112"/>
              </p:ext>
            </p:extLst>
          </p:nvPr>
        </p:nvGraphicFramePr>
        <p:xfrm>
          <a:off x="3860050" y="3845154"/>
          <a:ext cx="2192130" cy="21031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1511180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NOT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(P)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23912" y="1335743"/>
            <a:ext cx="7696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value of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(P) 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       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>
                <a:latin typeface="Comic Sans MS" pitchFamily="66" charset="0"/>
              </a:rPr>
              <a:t>value </a:t>
            </a:r>
            <a:r>
              <a:rPr lang="en-US" sz="4400" dirty="0" smtClean="0">
                <a:latin typeface="Comic Sans MS" pitchFamily="66" charset="0"/>
              </a:rPr>
              <a:t>of        P 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400" dirty="0" smtClean="0">
                <a:latin typeface="Comic Sans MS" pitchFamily="66" charset="0"/>
              </a:rPr>
              <a:t>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91222" y="2948997"/>
            <a:ext cx="6010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Truth Table for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028" y="363537"/>
            <a:ext cx="5171044" cy="1023474"/>
          </a:xfrm>
        </p:spPr>
        <p:txBody>
          <a:bodyPr/>
          <a:lstStyle/>
          <a:p>
            <a:r>
              <a:rPr lang="en-US" sz="4000" dirty="0" smtClean="0"/>
              <a:t>Truth Assignments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3456" y="1447604"/>
            <a:ext cx="8289854" cy="401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A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truth assignment</a:t>
            </a:r>
            <a:r>
              <a:rPr lang="en-US" sz="3600" dirty="0" smtClean="0">
                <a:latin typeface="Comic Sans MS" pitchFamily="66" charset="0"/>
              </a:rPr>
              <a:t> assigns a value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 to each propositional variable.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Computer scientists call assignment of values to variables an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environment.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If we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know the environment</a:t>
            </a:r>
            <a:r>
              <a:rPr lang="en-US" sz="3600" dirty="0" smtClean="0">
                <a:latin typeface="Comic Sans MS" pitchFamily="66" charset="0"/>
              </a:rPr>
              <a:t>, we can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find the value</a:t>
            </a:r>
            <a:r>
              <a:rPr lang="en-US" sz="3600" dirty="0" smtClean="0">
                <a:latin typeface="Comic Sans MS" pitchFamily="66" charset="0"/>
              </a:rPr>
              <a:t> of a propositional formula.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3|1.5|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20.8|1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3.3|1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23.6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7460</TotalTime>
  <Words>1619</Words>
  <Application>Microsoft Macintosh PowerPoint</Application>
  <PresentationFormat>On-screen Show (4:3)</PresentationFormat>
  <Paragraphs>474</Paragraphs>
  <Slides>50</Slides>
  <Notes>35</Notes>
  <HiddenSlides>42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6.042 Lecture Template</vt:lpstr>
      <vt:lpstr>1_6.042 Lecture Template</vt:lpstr>
      <vt:lpstr>Equation</vt:lpstr>
      <vt:lpstr>Propositional Operators</vt:lpstr>
      <vt:lpstr>Propositional (Boolean) Logic</vt:lpstr>
      <vt:lpstr>English to Math</vt:lpstr>
      <vt:lpstr>English to Math</vt:lpstr>
      <vt:lpstr>Definition of OR</vt:lpstr>
      <vt:lpstr>Definition of XOR</vt:lpstr>
      <vt:lpstr>Definition of AND</vt:lpstr>
      <vt:lpstr>Definition of NOT</vt:lpstr>
      <vt:lpstr>Truth Assignments</vt:lpstr>
      <vt:lpstr>Evaluation in an Environment</vt:lpstr>
      <vt:lpstr>Equivalence</vt:lpstr>
      <vt:lpstr>DeMorgan’s Law</vt:lpstr>
      <vt:lpstr>DeMorgan’s Law</vt:lpstr>
      <vt:lpstr>Definition of IFF</vt:lpstr>
      <vt:lpstr>Satisfiability &amp; Validity </vt:lpstr>
      <vt:lpstr>Satisfiability &amp; Validity </vt:lpstr>
      <vt:lpstr>Satisfiability &amp; Validity </vt:lpstr>
      <vt:lpstr>Equivalence &amp; Validity</vt:lpstr>
      <vt:lpstr>Equivalence &amp; Validity</vt:lpstr>
      <vt:lpstr>Verifying Valid, Satisfiable</vt:lpstr>
      <vt:lpstr>Efficient Test for Satisfiability?</vt:lpstr>
      <vt:lpstr>SAT versus VALID</vt:lpstr>
      <vt:lpstr> IMPLIES</vt:lpstr>
      <vt:lpstr>A True Implication</vt:lpstr>
      <vt:lpstr>A True Implication</vt:lpstr>
      <vt:lpstr>A True Implication</vt:lpstr>
      <vt:lpstr>A True Implication</vt:lpstr>
      <vt:lpstr>A True Implication</vt:lpstr>
      <vt:lpstr>Proving Validity</vt:lpstr>
      <vt:lpstr>Lukasiewicz’ Proof System</vt:lpstr>
      <vt:lpstr>Lukasiewicz’ Proof System</vt:lpstr>
      <vt:lpstr>modus ponens rule</vt:lpstr>
      <vt:lpstr>Soundness</vt:lpstr>
      <vt:lpstr>Soundness</vt:lpstr>
      <vt:lpstr>Lukasiewicz’ Proof System</vt:lpstr>
      <vt:lpstr>A Lukasiewicz’ Proof</vt:lpstr>
      <vt:lpstr>A Lukasiewicz’ Proof</vt:lpstr>
      <vt:lpstr>A Lukasiewicz’ Proof</vt:lpstr>
      <vt:lpstr>A Lukasiewicz’ Proof</vt:lpstr>
      <vt:lpstr>A Lukasiewicz’ Proof</vt:lpstr>
      <vt:lpstr>A Lukasiewicz’ Proof</vt:lpstr>
      <vt:lpstr>Lukasiewicz’ Proof System</vt:lpstr>
      <vt:lpstr>Lukasiewicz’ System is Complete</vt:lpstr>
      <vt:lpstr>Soundness &amp; Validity</vt:lpstr>
      <vt:lpstr>validity checking still inefficient</vt:lpstr>
      <vt:lpstr>Other Applications</vt:lpstr>
      <vt:lpstr>Digital Logic</vt:lpstr>
      <vt:lpstr>Application:  Digital Logic</vt:lpstr>
      <vt:lpstr>Digital Logic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637</cp:revision>
  <cp:lastPrinted>2012-02-13T20:36:27Z</cp:lastPrinted>
  <dcterms:created xsi:type="dcterms:W3CDTF">2011-02-09T15:01:58Z</dcterms:created>
  <dcterms:modified xsi:type="dcterms:W3CDTF">2013-02-15T14:56:10Z</dcterms:modified>
</cp:coreProperties>
</file>