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3" r:id="rId17"/>
    <p:sldId id="804" r:id="rId18"/>
    <p:sldId id="805" r:id="rId19"/>
    <p:sldId id="806" r:id="rId20"/>
    <p:sldId id="834" r:id="rId21"/>
    <p:sldId id="835" r:id="rId22"/>
    <p:sldId id="836" r:id="rId23"/>
    <p:sldId id="837" r:id="rId24"/>
    <p:sldId id="838" r:id="rId25"/>
    <p:sldId id="839" r:id="rId26"/>
    <p:sldId id="840" r:id="rId27"/>
    <p:sldId id="841" r:id="rId28"/>
    <p:sldId id="842" r:id="rId29"/>
    <p:sldId id="843" r:id="rId30"/>
    <p:sldId id="844" r:id="rId31"/>
    <p:sldId id="845" r:id="rId32"/>
    <p:sldId id="846" r:id="rId33"/>
    <p:sldId id="847" r:id="rId34"/>
    <p:sldId id="848" r:id="rId35"/>
    <p:sldId id="849" r:id="rId36"/>
    <p:sldId id="850" r:id="rId37"/>
    <p:sldId id="851" r:id="rId38"/>
    <p:sldId id="852" r:id="rId39"/>
    <p:sldId id="853" r:id="rId40"/>
    <p:sldId id="854" r:id="rId41"/>
    <p:sldId id="855" r:id="rId42"/>
    <p:sldId id="856" r:id="rId43"/>
    <p:sldId id="857" r:id="rId44"/>
    <p:sldId id="858" r:id="rId45"/>
    <p:sldId id="859" r:id="rId46"/>
    <p:sldId id="860" r:id="rId47"/>
    <p:sldId id="861" r:id="rId48"/>
    <p:sldId id="862" r:id="rId49"/>
    <p:sldId id="863" r:id="rId50"/>
    <p:sldId id="864" r:id="rId51"/>
    <p:sldId id="865" r:id="rId52"/>
    <p:sldId id="866" r:id="rId53"/>
    <p:sldId id="867" r:id="rId54"/>
    <p:sldId id="868" r:id="rId55"/>
    <p:sldId id="869" r:id="rId56"/>
    <p:sldId id="870" r:id="rId57"/>
    <p:sldId id="871" r:id="rId58"/>
    <p:sldId id="872" r:id="rId59"/>
  </p:sldIdLst>
  <p:sldSz cx="9144000" cy="6858000" type="screen4x3"/>
  <p:notesSz cx="7315200" cy="9601200"/>
  <p:custDataLst>
    <p:tags r:id="rId6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2384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0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gs" Target="tags/tag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45401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18, 2011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31.wmf"/><Relationship Id="rId8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31.wmf"/><Relationship Id="rId8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31.wmf"/><Relationship Id="rId8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emf"/><Relationship Id="rId12" Type="http://schemas.openxmlformats.org/officeDocument/2006/relationships/image" Target="../media/image53.emf"/><Relationship Id="rId13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7" Type="http://schemas.openxmlformats.org/officeDocument/2006/relationships/image" Target="../media/image48.emf"/><Relationship Id="rId8" Type="http://schemas.openxmlformats.org/officeDocument/2006/relationships/image" Target="../media/image49.emf"/><Relationship Id="rId9" Type="http://schemas.openxmlformats.org/officeDocument/2006/relationships/image" Target="../media/image50.emf"/><Relationship Id="rId10" Type="http://schemas.openxmlformats.org/officeDocument/2006/relationships/image" Target="../media/image51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emf"/><Relationship Id="rId12" Type="http://schemas.openxmlformats.org/officeDocument/2006/relationships/image" Target="../media/image62.emf"/><Relationship Id="rId13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6" Type="http://schemas.openxmlformats.org/officeDocument/2006/relationships/image" Target="../media/image56.emf"/><Relationship Id="rId7" Type="http://schemas.openxmlformats.org/officeDocument/2006/relationships/image" Target="../media/image57.emf"/><Relationship Id="rId8" Type="http://schemas.openxmlformats.org/officeDocument/2006/relationships/image" Target="../media/image58.emf"/><Relationship Id="rId9" Type="http://schemas.openxmlformats.org/officeDocument/2006/relationships/image" Target="../media/image59.emf"/><Relationship Id="rId10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3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4" Type="http://schemas.openxmlformats.org/officeDocument/2006/relationships/image" Target="../media/image65.emf"/><Relationship Id="rId5" Type="http://schemas.openxmlformats.org/officeDocument/2006/relationships/image" Target="../media/image66.emf"/><Relationship Id="rId6" Type="http://schemas.openxmlformats.org/officeDocument/2006/relationships/image" Target="../media/image6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emf"/><Relationship Id="rId5" Type="http://schemas.openxmlformats.org/officeDocument/2006/relationships/image" Target="../media/image67.wmf"/><Relationship Id="rId6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.wmf"/><Relationship Id="rId8" Type="http://schemas.openxmlformats.org/officeDocument/2006/relationships/image" Target="../media/image30.emf"/><Relationship Id="rId9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image" Target="../media/image40.emf"/><Relationship Id="rId13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9" Type="http://schemas.openxmlformats.org/officeDocument/2006/relationships/image" Target="../media/image37.emf"/><Relationship Id="rId10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731963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>
                <a:solidFill>
                  <a:schemeClr val="tx2"/>
                </a:solidFill>
                <a:latin typeface="Comic Sans MS" pitchFamily="66" charset="0"/>
              </a:rPr>
              <a:t>Stable Matching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486025" y="5202238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sz="3200" dirty="0">
                <a:latin typeface="Comic Sans MS" pitchFamily="66" charset="0"/>
              </a:rPr>
              <a:t>	 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sz="3200" dirty="0">
                <a:latin typeface="Comic Sans MS" pitchFamily="66" charset="0"/>
              </a:rPr>
              <a:t>	E</a:t>
            </a:r>
          </a:p>
        </p:txBody>
      </p:sp>
      <p:pic>
        <p:nvPicPr>
          <p:cNvPr id="11278" name="Picture 14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43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5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19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8M.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20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  <p:extLst>
      <p:ext uri="{BB962C8B-B14F-4D97-AF65-F5344CB8AC3E}">
        <p14:creationId xmlns:p14="http://schemas.microsoft.com/office/powerpoint/2010/main" val="299910784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D3E4F8F-AF81-4EA5-A2B2-7885C090B741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8803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A7B380C-F93D-44F2-B7B5-D6607D442191}" type="slidenum">
              <a:rPr lang="en-US" smtClean="0"/>
              <a:pPr/>
              <a:t>22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77956" cy="1416891"/>
            <a:chOff x="4968607" y="2291508"/>
            <a:chExt cx="3777956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656770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r>
                <a:rPr lang="en-US" sz="3200" dirty="0" smtClean="0">
                  <a:latin typeface="Comic Sans MS" pitchFamily="66" charset="0"/>
                </a:rPr>
                <a:t>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1762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870135"/>
            <a:ext cx="1758950" cy="2062162"/>
            <a:chOff x="1905840" y="3870135"/>
            <a:chExt cx="1758950" cy="206216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2087653" y="3881299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2409482" y="4595230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2176783" y="4660565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58F57A3-D5E9-4C0D-8B53-D5CCF6F8BBAC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7266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16A7BE4-5A84-4D5D-AF98-C18DC8FD704E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368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90028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C784AFF-BB15-4810-8501-384A0A77827F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211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295" y="1047251"/>
            <a:ext cx="8876148" cy="563231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boys’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6000" dirty="0" smtClean="0">
                <a:solidFill>
                  <a:srgbClr val="006600"/>
                </a:solidFill>
                <a:ea typeface="Cambria Math"/>
                <a:sym typeface="Euclid Math Two" pitchFamily="18" charset="2"/>
              </a:rPr>
              <a:t>ℕ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-valued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sz="6600" dirty="0" smtClean="0">
                <a:latin typeface="Comic Sans MS" pitchFamily="66" charset="0"/>
              </a:rPr>
              <a:t>So </a:t>
            </a:r>
            <a:r>
              <a:rPr lang="en-US" sz="7600" dirty="0" smtClean="0">
                <a:latin typeface="Cambria Math"/>
                <a:ea typeface="Cambria Math"/>
              </a:rPr>
              <a:t>∃</a:t>
            </a:r>
            <a:r>
              <a:rPr lang="en-US" sz="7000" dirty="0" smtClean="0">
                <a:latin typeface="Cambria Math"/>
                <a:ea typeface="Cambria Math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D09AADC-C2B0-4E22-8643-E1056EDA4218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025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2116400"/>
            <a:ext cx="8874244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0727D7A-B689-4A7B-AD23-AF912CFD69C5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551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91606F5-E697-48BD-AA86-CE9A70A39F20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42446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B3711D7-2607-4210-AFC7-E476BC6402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0916385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45366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sz="4000" i="1" dirty="0">
                <a:latin typeface="Comic Sans MS" pitchFamily="66" charset="0"/>
              </a:rPr>
              <a:t>Proof: </a:t>
            </a:r>
            <a:r>
              <a:rPr lang="en-US" sz="4000" dirty="0">
                <a:latin typeface="Comic Sans MS" pitchFamily="66" charset="0"/>
              </a:rPr>
              <a:t>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 (her favorite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latin typeface="Comic Sans MS" pitchFamily="66" charset="0"/>
              </a:rPr>
              <a:t>that day), and her </a:t>
            </a:r>
            <a:r>
              <a:rPr lang="en-US" sz="4000" dirty="0" smtClean="0"/>
              <a:t>favorites</a:t>
            </a:r>
          </a:p>
          <a:p>
            <a:pPr>
              <a:buNone/>
            </a:pPr>
            <a:r>
              <a:rPr lang="en-US" sz="4000" dirty="0" smtClean="0"/>
              <a:t> never get worse.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6A26FEC-5BC0-4439-ADB6-C85CAB790131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82950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suitor.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)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list.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A975C45-CE44-40F2-B02D-A9036E7F2B87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542073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31947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By 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B -- so they do have a favorite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5B7F1F7-2008-4F73-B249-C81B8CADF558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549" y="4385172"/>
            <a:ext cx="8565416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That is, all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sz="3600" dirty="0" smtClean="0">
                <a:latin typeface="Comic Sans MS" pitchFamily="66" charset="0"/>
              </a:rPr>
              <a:t> are married,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so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</p:spTree>
    <p:extLst>
      <p:ext uri="{BB962C8B-B14F-4D97-AF65-F5344CB8AC3E}">
        <p14:creationId xmlns:p14="http://schemas.microsoft.com/office/powerpoint/2010/main" val="16813040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81289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8782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7D09381-529C-4565-93CC-F0F84618B121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8E15869-363D-4A6A-9DE4-BB4AE5BA2C11}" type="slidenum">
              <a:rPr lang="en-US" smtClean="0"/>
              <a:pPr/>
              <a:t>36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249261" y="1084791"/>
            <a:ext cx="8712245" cy="467225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0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4000" dirty="0" smtClean="0"/>
              <a:t>optimal girl.  So he must have </a:t>
            </a:r>
          </a:p>
          <a:p>
            <a:pPr>
              <a:buFontTx/>
              <a:buNone/>
            </a:pPr>
            <a:r>
              <a:rPr lang="en-US" sz="4000" dirty="0" smtClean="0"/>
              <a:t>crossed off his optimal on some </a:t>
            </a:r>
          </a:p>
          <a:p>
            <a:pPr>
              <a:buFontTx/>
              <a:buNone/>
            </a:pPr>
            <a:r>
              <a:rPr lang="en-US" sz="4000" dirty="0" smtClean="0"/>
              <a:t>earlier  “bad” day.  Consider the 1st </a:t>
            </a:r>
          </a:p>
          <a:p>
            <a:pPr>
              <a:buFontTx/>
              <a:buNone/>
            </a:pPr>
            <a:r>
              <a:rPr lang="en-US" sz="4000" dirty="0" smtClean="0"/>
              <a:t>bad day.</a:t>
            </a:r>
            <a:endParaRPr lang="en-US" sz="36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421597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506" y="1777753"/>
            <a:ext cx="832040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Happens </a:t>
            </a:r>
          </a:p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because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06" y="1163292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On 1st bad day some boy, </a:t>
            </a:r>
            <a:r>
              <a:rPr lang="en-US" sz="3600" dirty="0" smtClean="0">
                <a:solidFill>
                  <a:srgbClr val="0000CC"/>
                </a:solidFill>
              </a:rPr>
              <a:t>Keith</a:t>
            </a:r>
            <a:r>
              <a:rPr lang="en-US" sz="3600" dirty="0" smtClean="0"/>
              <a:t>, crosses </a:t>
            </a:r>
          </a:p>
          <a:p>
            <a:pPr>
              <a:buFontTx/>
              <a:buNone/>
            </a:pPr>
            <a:r>
              <a:rPr lang="en-US" sz="3600" dirty="0" smtClean="0"/>
              <a:t>off his optimal girl, </a:t>
            </a:r>
            <a:r>
              <a:rPr lang="en-US" sz="3600" dirty="0" smtClean="0">
                <a:solidFill>
                  <a:srgbClr val="0000CC"/>
                </a:solidFill>
              </a:rPr>
              <a:t>Nicole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 and is serenading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940701"/>
            <a:ext cx="88979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3046743"/>
            <a:ext cx="80536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another </a:t>
            </a:r>
            <a:r>
              <a:rPr lang="en-US" sz="4000" dirty="0" smtClean="0">
                <a:latin typeface="Comic Sans MS" pitchFamily="66" charset="0"/>
              </a:rPr>
              <a:t>stable marriage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 </a:t>
            </a:r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847" y="4509111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86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7BB76824-9F76-4ADE-AC6C-0508E1575FA2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9ACC12FA-6F6F-4B19-8ECB-8859505F4A8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765501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C77B729E-9E31-475E-9CA5-309411DA903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3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3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4837112" cy="119062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8F9ADA46-464A-400F-B73D-910BCBB9727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7225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79D26E35-00BC-44D4-AD4E-435B82B6597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852610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70" y="5362414"/>
            <a:ext cx="4736914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FEE5B55-4292-4FA8-AE67-B2EB2C03FE5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E815EBE-A80C-4F04-9B8C-61CDAF6F5EB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>
              <a:spcBef>
                <a:spcPts val="2400"/>
              </a:spcBef>
              <a:buFontTx/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5400" dirty="0" smtClean="0"/>
              <a:t>, then</a:t>
            </a:r>
          </a:p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B9B9B79-C8D9-48F2-B6B6-031FF048EA6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9068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660123"/>
            <a:ext cx="7029104" cy="2086253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36988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r>
              <a:rPr lang="en-US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7920758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2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502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1532</Words>
  <Application>Microsoft Macintosh PowerPoint</Application>
  <PresentationFormat>On-screen Show (4:3)</PresentationFormat>
  <Paragraphs>433</Paragraphs>
  <Slides>58</Slides>
  <Notes>53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1_6.042 Lecture Template</vt:lpstr>
      <vt:lpstr>Equation</vt:lpstr>
      <vt:lpstr>Microsoft Equation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PowerPoint Presentation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</vt:lpstr>
      <vt:lpstr>Mating Ritual: girls improve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Hall’s Theorem</vt:lpstr>
      <vt:lpstr>Hall’s Theorem</vt:lpstr>
      <vt:lpstr>PowerPoint Presentation</vt:lpstr>
      <vt:lpstr>PowerPoint Presentation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1234</cp:revision>
  <cp:lastPrinted>2011-10-24T03:00:33Z</cp:lastPrinted>
  <dcterms:created xsi:type="dcterms:W3CDTF">2011-03-15T21:42:30Z</dcterms:created>
  <dcterms:modified xsi:type="dcterms:W3CDTF">2011-10-24T03:01:33Z</dcterms:modified>
</cp:coreProperties>
</file>