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notesSlides/notesSlide11.xml" ContentType="application/vnd.openxmlformats-officedocument.presentationml.notes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wmf" ContentType="image/x-wmf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embeddings/oleObject1.bin" ContentType="application/vnd.openxmlformats-officedocument.oleObject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vml" ContentType="application/vnd.openxmlformats-officedocument.vmlDrawin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18" r:id="rId2"/>
    <p:sldId id="287" r:id="rId3"/>
    <p:sldId id="288" r:id="rId4"/>
    <p:sldId id="289" r:id="rId5"/>
    <p:sldId id="290" r:id="rId6"/>
    <p:sldId id="291" r:id="rId7"/>
    <p:sldId id="297" r:id="rId8"/>
    <p:sldId id="292" r:id="rId9"/>
    <p:sldId id="293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9" r:id="rId24"/>
    <p:sldId id="315" r:id="rId25"/>
    <p:sldId id="295" r:id="rId2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5pPr>
    <a:lvl6pPr marL="22860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6pPr>
    <a:lvl7pPr marL="27432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7pPr>
    <a:lvl8pPr marL="32004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8pPr>
    <a:lvl9pPr marL="36576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DA00D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>
    <p:restoredLeft sz="15620"/>
    <p:restoredTop sz="94660"/>
  </p:normalViewPr>
  <p:slideViewPr>
    <p:cSldViewPr showGuides="1">
      <p:cViewPr varScale="1">
        <p:scale>
          <a:sx n="126" d="100"/>
          <a:sy n="126" d="100"/>
        </p:scale>
        <p:origin x="-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1" Type="http://schemas.openxmlformats.org/officeDocument/2006/relationships/viewProps" Target="viewProps.xml"/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notesMaster" Target="notesMasters/notesMaster1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handoutMaster" Target="handoutMasters/handoutMaster1.xml"/><Relationship Id="rId26" Type="http://schemas.openxmlformats.org/officeDocument/2006/relationships/slide" Target="slides/slide25.xml"/><Relationship Id="rId30" Type="http://schemas.openxmlformats.org/officeDocument/2006/relationships/presProps" Target="presProps.xml"/><Relationship Id="rId11" Type="http://schemas.openxmlformats.org/officeDocument/2006/relationships/slide" Target="slides/slide10.xml"/><Relationship Id="rId29" Type="http://schemas.openxmlformats.org/officeDocument/2006/relationships/printerSettings" Target="printerSettings/printerSettings1.bin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0A3E5407-C198-F24A-AA2B-33032D12CD02}" type="datetimeFigureOut">
              <a:rPr lang="en-US"/>
              <a:pPr>
                <a:defRPr/>
              </a:pPr>
              <a:t>2/28/10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AC9B08DB-53D8-BE41-8681-FFEE4DC3A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50F6D19C-BF79-1548-AF1D-C60072F4F1D7}" type="datetime1">
              <a:rPr lang="en-US"/>
              <a:pPr>
                <a:defRPr/>
              </a:pPr>
              <a:t>2/28/10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D6772EB2-AD79-7D47-805F-3B12195A9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7E67006-4FB5-2D4A-BC36-4AC03BB40118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D93ACF-8A61-E348-8EB8-F679B3A09D7E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18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22B955C-DC3C-F049-997A-C2E38AA12390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19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91A85C1-3099-E44A-A750-E125D11CBF6C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20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45D80FD-EBB4-4247-A2B2-8A58FC1E6C05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22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45D80FD-EBB4-4247-A2B2-8A58FC1E6C05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23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C7C2457-DEE7-7B42-8B28-D8A9AC5D49C0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10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9363C25-7279-4D47-A4A0-620E44FAD481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11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0A02A46-F762-7249-8B33-B713CCA87CEF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12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D0E6537-BADD-AD44-BCF1-DAEFC9347F76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13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CE2A81-245C-BC4A-B594-75CDA3E5C755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14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1E98465-CFD2-E242-8040-01FBD5470CEA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15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7E30F77-F197-4E4E-BFD2-063E4EA6FD33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16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CE69B64-F986-184C-9973-C2E8746596ED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17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 5F.</a:t>
            </a:r>
            <a:fld id="{30A4A1F7-E3CC-FB44-83ED-DB922718AB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  <a:prstGeom prst="rect">
            <a:avLst/>
          </a:prstGeom>
        </p:spPr>
        <p:txBody>
          <a:bodyPr vert="horz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 5F.</a:t>
            </a:r>
            <a:fld id="{0143A0D8-C6CD-4246-87DE-E27485057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Comic Sans MS" pitchFamily="-112" charset="0"/>
                <a:ea typeface="Comic Sans MS" pitchFamily="-112" charset="0"/>
                <a:cs typeface="Comic Sans MS" pitchFamily="-112" charset="0"/>
                <a:sym typeface="Comic Sans MS" pitchFamily="-112" charset="0"/>
              </a:defRPr>
            </a:lvl1pPr>
          </a:lstStyle>
          <a:p>
            <a:pPr>
              <a:defRPr/>
            </a:pPr>
            <a:r>
              <a:rPr lang="en-US"/>
              <a:t>lec 5W.</a:t>
            </a:r>
            <a:fld id="{C729BB93-282F-6041-86E0-01EE82DD7B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Comic Sans MS" pitchFamily="-112" charset="0"/>
                <a:ea typeface="Comic Sans MS" pitchFamily="-112" charset="0"/>
                <a:cs typeface="Comic Sans MS" pitchFamily="-112" charset="0"/>
                <a:sym typeface="Comic Sans MS" pitchFamily="-112" charset="0"/>
              </a:defRPr>
            </a:lvl1pPr>
          </a:lstStyle>
          <a:p>
            <a:pPr>
              <a:defRPr/>
            </a:pPr>
            <a:r>
              <a:rPr lang="en-US"/>
              <a:t>lec 5W.</a:t>
            </a:r>
            <a:fld id="{D59B7D00-E734-084F-B729-BE30F5695D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1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Comic Sans MS" pitchFamily="-112" charset="0"/>
                <a:ea typeface="Comic Sans MS" pitchFamily="-112" charset="0"/>
                <a:cs typeface="Comic Sans MS" pitchFamily="-112" charset="0"/>
                <a:sym typeface="Comic Sans MS" pitchFamily="-112" charset="0"/>
              </a:defRPr>
            </a:lvl1pPr>
          </a:lstStyle>
          <a:p>
            <a:pPr>
              <a:defRPr/>
            </a:pPr>
            <a:r>
              <a:rPr lang="en-US"/>
              <a:t>lec 5W.</a:t>
            </a:r>
            <a:fld id="{B92CBF38-6477-314A-BDF8-0D6E200A2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 5F.</a:t>
            </a:r>
            <a:fld id="{124D9A40-E3EA-E440-B6F6-3F765FF647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 5F.</a:t>
            </a:r>
            <a:fld id="{EACF30E3-5466-784B-9448-F9D726C928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Comic Sans MS" pitchFamily="-112" charset="0"/>
                <a:ea typeface="Comic Sans MS" pitchFamily="-112" charset="0"/>
                <a:cs typeface="Comic Sans MS" pitchFamily="-112" charset="0"/>
                <a:sym typeface="Comic Sans MS" pitchFamily="-112" charset="0"/>
              </a:defRPr>
            </a:lvl1pPr>
          </a:lstStyle>
          <a:p>
            <a:pPr>
              <a:defRPr/>
            </a:pPr>
            <a:r>
              <a:rPr lang="en-US"/>
              <a:t>lec 5W.</a:t>
            </a:r>
            <a:fld id="{F80CC9E6-B2D7-1045-BBA8-6F415C8AE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Comic Sans M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/>
              <a:t> 5F.</a:t>
            </a:r>
            <a:fld id="{341B451B-49FA-5843-A5DB-DAD672474E9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3175000" y="6553200"/>
            <a:ext cx="24892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 smtClean="0">
                <a:latin typeface="Comic Sans MS" pitchFamily="66" charset="0"/>
                <a:sym typeface="Gill Sans" pitchFamily="-112" charset="0"/>
              </a:rPr>
              <a:t>Albert R Meyer, March</a:t>
            </a:r>
            <a:r>
              <a:rPr lang="en-US" sz="1200" baseline="0" dirty="0" smtClean="0">
                <a:latin typeface="Comic Sans MS" pitchFamily="66" charset="0"/>
                <a:sym typeface="Gill Sans" pitchFamily="-112" charset="0"/>
              </a:rPr>
              <a:t> 5</a:t>
            </a:r>
            <a:r>
              <a:rPr lang="en-US" sz="1200" dirty="0" smtClean="0">
                <a:latin typeface="Comic Sans MS" pitchFamily="66" charset="0"/>
                <a:sym typeface="Gill Sans" pitchFamily="-112" charset="0"/>
              </a:rPr>
              <a:t>, 2010</a:t>
            </a:r>
            <a:endParaRPr lang="en-US" sz="1200" dirty="0">
              <a:latin typeface="Comic Sans MS" pitchFamily="66" charset="0"/>
              <a:sym typeface="Gill Sans" pitchFamily="-112" charset="0"/>
            </a:endParaRPr>
          </a:p>
        </p:txBody>
      </p:sp>
      <p:pic>
        <p:nvPicPr>
          <p:cNvPr id="1027" name="Picture 3" descr="license.img"/>
          <p:cNvPicPr>
            <a:picLocks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defRPr>
            </a:lvl1pPr>
          </a:lstStyle>
          <a:p>
            <a:r>
              <a:rPr lang="en-US"/>
              <a:t>lec 5F.</a:t>
            </a:r>
            <a:fld id="{763EF84A-55D0-CF4B-B4C7-6023CED2F63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8" r:id="rId4"/>
    <p:sldLayoutId id="2147483669" r:id="rId5"/>
    <p:sldLayoutId id="2147483664" r:id="rId6"/>
    <p:sldLayoutId id="2147483665" r:id="rId7"/>
    <p:sldLayoutId id="2147483670" r:id="rId8"/>
    <p:sldLayoutId id="2147483666" r:id="rId9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omic Sans MS" pitchFamily="-107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9pPr>
    </p:titleStyle>
    <p:bodyStyle>
      <a:lvl1pPr marL="342900" indent="-342900" algn="l" rtl="0" eaLnBrk="0" fontAlgn="base" hangingPunct="0">
        <a:spcBef>
          <a:spcPts val="1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1pPr>
      <a:lvl2pPr marL="457200" algn="l" rtl="0" eaLnBrk="0" fontAlgn="base" hangingPunct="0">
        <a:spcBef>
          <a:spcPts val="9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2pPr>
      <a:lvl3pPr marL="914400" algn="l" rtl="0" eaLnBrk="0" fontAlgn="base" hangingPunct="0">
        <a:spcBef>
          <a:spcPts val="8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3pPr>
      <a:lvl4pPr marL="1371600" algn="l" rtl="0" eaLnBrk="0" fontAlgn="base" hangingPunct="0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4pPr>
      <a:lvl5pPr marL="1828800" algn="l" rtl="0" eaLnBrk="0" fontAlgn="base" hangingPunct="0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5pPr>
      <a:lvl6pPr marL="22860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6pPr>
      <a:lvl7pPr marL="27432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7pPr>
      <a:lvl8pPr marL="32004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8pPr>
      <a:lvl9pPr marL="36576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465263" y="381000"/>
            <a:ext cx="6315075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-107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Comic Sans MS" pitchFamily="-107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Comic Sans MS" pitchFamily="-107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-107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-107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-107" charset="0"/>
              </a:rPr>
              <a:t>6.042J/18.062J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509588" y="2128838"/>
            <a:ext cx="8148637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6600" b="1">
                <a:solidFill>
                  <a:schemeClr val="tx2"/>
                </a:solidFill>
                <a:latin typeface="Comic Sans MS" pitchFamily="-107" charset="0"/>
              </a:rPr>
              <a:t>State Machines:</a:t>
            </a:r>
            <a:br>
              <a:rPr lang="en-US" sz="6600" b="1">
                <a:solidFill>
                  <a:schemeClr val="tx2"/>
                </a:solidFill>
                <a:latin typeface="Comic Sans MS" pitchFamily="-107" charset="0"/>
              </a:rPr>
            </a:br>
            <a:r>
              <a:rPr lang="en-US" sz="6600" b="1">
                <a:solidFill>
                  <a:schemeClr val="tx2"/>
                </a:solidFill>
                <a:latin typeface="Comic Sans MS" pitchFamily="-107" charset="0"/>
              </a:rPr>
              <a:t>Derived Variables</a:t>
            </a:r>
          </a:p>
        </p:txBody>
      </p:sp>
      <p:sp>
        <p:nvSpPr>
          <p:cNvPr id="1331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C5B0119B-6379-D849-BB84-C5CD70FBAA96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6300" y="157163"/>
            <a:ext cx="4868863" cy="9858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196975"/>
            <a:ext cx="8616950" cy="4470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90000"/>
              </a:lnSpc>
            </a:pPr>
            <a:r>
              <a:rPr lang="en-US" sz="4400" dirty="0" smtClean="0"/>
              <a:t>A </a:t>
            </a:r>
            <a:r>
              <a:rPr lang="en-US" sz="4400" dirty="0" smtClean="0">
                <a:solidFill>
                  <a:srgbClr val="0000CC"/>
                </a:solidFill>
              </a:rPr>
              <a:t>derived variable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0000CC"/>
                </a:solidFill>
              </a:rPr>
              <a:t> v</a:t>
            </a:r>
            <a:r>
              <a:rPr lang="en-US" sz="4400" dirty="0" smtClean="0"/>
              <a:t>, is a function assigning a “value” to each state:</a:t>
            </a:r>
          </a:p>
          <a:p>
            <a:pPr marL="0" indent="0"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4400" i="1" dirty="0" smtClean="0"/>
              <a:t> </a:t>
            </a:r>
            <a:r>
              <a:rPr lang="en-US" sz="4400" dirty="0" smtClean="0">
                <a:solidFill>
                  <a:srgbClr val="0000CC"/>
                </a:solidFill>
              </a:rPr>
              <a:t>v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rgbClr val="006600"/>
                </a:solidFill>
              </a:rPr>
              <a:t> </a:t>
            </a:r>
            <a:r>
              <a:rPr lang="en-US" sz="4400" dirty="0" smtClean="0"/>
              <a:t>States </a:t>
            </a:r>
            <a:r>
              <a:rPr lang="en-US" sz="4400" b="1" dirty="0" smtClean="0">
                <a:sym typeface="Symbol" pitchFamily="-107" charset="2"/>
              </a:rPr>
              <a:t>→</a:t>
            </a:r>
            <a:r>
              <a:rPr lang="en-US" sz="4400" dirty="0" smtClean="0">
                <a:solidFill>
                  <a:srgbClr val="006600"/>
                </a:solidFill>
              </a:rPr>
              <a:t> </a:t>
            </a:r>
            <a:r>
              <a:rPr lang="en-US" sz="4400" dirty="0" smtClean="0">
                <a:solidFill>
                  <a:srgbClr val="0000CC"/>
                </a:solidFill>
              </a:rPr>
              <a:t>Values</a:t>
            </a:r>
            <a:endParaRPr lang="en-US" sz="44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dirty="0" smtClean="0"/>
              <a:t>If </a:t>
            </a:r>
            <a:r>
              <a:rPr lang="en-US" dirty="0" err="1" smtClean="0">
                <a:solidFill>
                  <a:srgbClr val="0000CC"/>
                </a:solidFill>
              </a:rPr>
              <a:t>Vals</a:t>
            </a:r>
            <a:r>
              <a:rPr lang="en-US" dirty="0" smtClean="0"/>
              <a:t> = </a:t>
            </a:r>
            <a:r>
              <a:rPr lang="en-US" sz="5400" b="1" dirty="0" smtClean="0">
                <a:solidFill>
                  <a:srgbClr val="0000CC"/>
                </a:solidFill>
                <a:sym typeface="Euclid Extra" pitchFamily="-107" charset="0"/>
              </a:rPr>
              <a:t></a:t>
            </a:r>
            <a:r>
              <a:rPr lang="en-US" sz="4400" dirty="0" smtClean="0">
                <a:solidFill>
                  <a:srgbClr val="0000CC"/>
                </a:solidFill>
                <a:sym typeface="Euclid Extra" pitchFamily="-107" charset="0"/>
              </a:rPr>
              <a:t>,</a:t>
            </a:r>
            <a:r>
              <a:rPr lang="en-US" sz="4400" dirty="0" smtClean="0">
                <a:sym typeface="Euclid Extra" pitchFamily="-107" charset="0"/>
              </a:rPr>
              <a:t> say </a:t>
            </a:r>
            <a:r>
              <a:rPr lang="en-US" sz="4400" dirty="0" smtClean="0">
                <a:solidFill>
                  <a:srgbClr val="0000CC"/>
                </a:solidFill>
                <a:sym typeface="Euclid Extra" pitchFamily="-107" charset="0"/>
              </a:rPr>
              <a:t>v</a:t>
            </a:r>
            <a:r>
              <a:rPr lang="en-US" sz="4400" i="1" dirty="0" smtClean="0">
                <a:sym typeface="Euclid Extra" pitchFamily="-107" charset="0"/>
              </a:rPr>
              <a:t> </a:t>
            </a:r>
            <a:r>
              <a:rPr lang="en-US" sz="4400" dirty="0" smtClean="0">
                <a:sym typeface="Euclid Extra" pitchFamily="-107" charset="0"/>
              </a:rPr>
              <a:t>is “</a:t>
            </a:r>
            <a:r>
              <a:rPr lang="en-US" dirty="0" smtClean="0"/>
              <a:t> </a:t>
            </a:r>
            <a:r>
              <a:rPr lang="en-US" sz="5400" b="1" dirty="0" smtClean="0">
                <a:solidFill>
                  <a:srgbClr val="0000CC"/>
                </a:solidFill>
                <a:sym typeface="Euclid Extra" pitchFamily="-107" charset="0"/>
              </a:rPr>
              <a:t></a:t>
            </a:r>
            <a:r>
              <a:rPr lang="en-US" sz="4400" dirty="0" smtClean="0">
                <a:sym typeface="Euclid Extra" pitchFamily="-107" charset="0"/>
              </a:rPr>
              <a:t>-valued”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4400" dirty="0" smtClean="0">
                <a:sym typeface="Euclid Extra" pitchFamily="-107" charset="0"/>
              </a:rPr>
              <a:t>or “</a:t>
            </a:r>
            <a:r>
              <a:rPr lang="en-US" sz="4400" dirty="0" smtClean="0">
                <a:solidFill>
                  <a:srgbClr val="0000CC"/>
                </a:solidFill>
                <a:sym typeface="Euclid Extra" pitchFamily="-107" charset="0"/>
              </a:rPr>
              <a:t>nonnegative-integer</a:t>
            </a:r>
            <a:r>
              <a:rPr lang="en-US" sz="4400" dirty="0" smtClean="0">
                <a:sym typeface="Euclid Extra" pitchFamily="-107" charset="0"/>
              </a:rPr>
              <a:t>-valued”</a:t>
            </a:r>
          </a:p>
        </p:txBody>
      </p:sp>
      <p:sp>
        <p:nvSpPr>
          <p:cNvPr id="2355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0375A4B4-37C7-9640-A157-DC767ABD3770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65213"/>
            <a:ext cx="8785225" cy="52292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sz="4800" smtClean="0"/>
              <a:t>Robot on the grid example:</a:t>
            </a:r>
          </a:p>
          <a:p>
            <a:pPr marL="0" indent="0" eaLnBrk="1" hangingPunct="1"/>
            <a:r>
              <a:rPr lang="en-US" sz="4800" smtClean="0"/>
              <a:t>States</a:t>
            </a:r>
            <a:r>
              <a:rPr lang="en-US" sz="4800" i="1" smtClean="0"/>
              <a:t> </a:t>
            </a:r>
            <a:r>
              <a:rPr lang="en-US" sz="4800" smtClean="0"/>
              <a:t>= </a:t>
            </a:r>
            <a:r>
              <a:rPr lang="en-US" sz="5400" smtClean="0">
                <a:solidFill>
                  <a:srgbClr val="0000CC"/>
                </a:solidFill>
                <a:sym typeface="Euclid Extra" pitchFamily="-107" charset="0"/>
              </a:rPr>
              <a:t></a:t>
            </a:r>
            <a:r>
              <a:rPr lang="en-US" sz="5400" baseline="30000" smtClean="0">
                <a:solidFill>
                  <a:srgbClr val="0000CC"/>
                </a:solidFill>
                <a:sym typeface="Euclid Extra" pitchFamily="-107" charset="0"/>
              </a:rPr>
              <a:t>2</a:t>
            </a:r>
            <a:r>
              <a:rPr lang="en-US" sz="5400" smtClean="0">
                <a:sym typeface="Euclid Extra" pitchFamily="-107" charset="0"/>
              </a:rPr>
              <a:t>.</a:t>
            </a:r>
            <a:r>
              <a:rPr lang="en-US" sz="4800" smtClean="0">
                <a:sym typeface="Euclid Extra" pitchFamily="-107" charset="0"/>
              </a:rPr>
              <a:t>   </a:t>
            </a:r>
            <a:r>
              <a:rPr lang="en-US" sz="4400" smtClean="0"/>
              <a:t>Define the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4400" smtClean="0"/>
              <a:t>   sum-value, </a:t>
            </a:r>
            <a:r>
              <a:rPr lang="en-US" sz="4400" smtClean="0">
                <a:solidFill>
                  <a:srgbClr val="0000CC"/>
                </a:solidFill>
                <a:latin typeface="Symbol" pitchFamily="-107" charset="2"/>
                <a:sym typeface="Symbol" pitchFamily="-107" charset="2"/>
              </a:rPr>
              <a:t>σ</a:t>
            </a:r>
            <a:r>
              <a:rPr lang="en-US" sz="4400" smtClean="0"/>
              <a:t>, of a state:</a:t>
            </a:r>
          </a:p>
          <a:p>
            <a:pPr lvl="1" algn="ctr" eaLnBrk="1" hangingPunct="1">
              <a:spcBef>
                <a:spcPct val="0"/>
              </a:spcBef>
              <a:buFont typeface="Times" pitchFamily="-107" charset="0"/>
              <a:buNone/>
            </a:pPr>
            <a:r>
              <a:rPr lang="en-US" sz="6000" smtClean="0">
                <a:solidFill>
                  <a:srgbClr val="0000CC"/>
                </a:solidFill>
                <a:latin typeface="Symbol" pitchFamily="-107" charset="2"/>
                <a:sym typeface="Symbol" pitchFamily="-107" charset="2"/>
              </a:rPr>
              <a:t>σ</a:t>
            </a:r>
            <a:r>
              <a:rPr lang="en-US" sz="6000" smtClean="0">
                <a:sym typeface="Symbol" pitchFamily="-107" charset="2"/>
              </a:rPr>
              <a:t>(</a:t>
            </a:r>
            <a:r>
              <a:rPr lang="en-US" sz="6000" smtClean="0">
                <a:solidFill>
                  <a:srgbClr val="0000FF"/>
                </a:solidFill>
              </a:rPr>
              <a:t>x,y</a:t>
            </a:r>
            <a:r>
              <a:rPr lang="en-US" sz="6000" smtClean="0">
                <a:sym typeface="Symbol" pitchFamily="-107" charset="2"/>
              </a:rPr>
              <a:t>) ::=</a:t>
            </a:r>
            <a:r>
              <a:rPr lang="en-US" sz="6000" smtClean="0">
                <a:solidFill>
                  <a:srgbClr val="0000FF"/>
                </a:solidFill>
                <a:sym typeface="Symbol" pitchFamily="-107" charset="2"/>
              </a:rPr>
              <a:t> x+y</a:t>
            </a:r>
          </a:p>
          <a:p>
            <a:pPr lvl="1" eaLnBrk="1" hangingPunct="1">
              <a:buFont typeface="Times" pitchFamily="-107" charset="0"/>
              <a:buNone/>
            </a:pPr>
            <a:r>
              <a:rPr lang="en-US" sz="4400" smtClean="0">
                <a:sym typeface="Symbol" pitchFamily="-107" charset="2"/>
              </a:rPr>
              <a:t>an </a:t>
            </a:r>
            <a:r>
              <a:rPr lang="en-US" sz="4400" smtClean="0">
                <a:solidFill>
                  <a:srgbClr val="0000CC"/>
                </a:solidFill>
                <a:sym typeface="Euclid Extra" pitchFamily="-107" charset="0"/>
              </a:rPr>
              <a:t></a:t>
            </a:r>
            <a:r>
              <a:rPr lang="en-US" sz="4400" smtClean="0">
                <a:sym typeface="Euclid Extra" pitchFamily="-107" charset="0"/>
              </a:rPr>
              <a:t>-</a:t>
            </a:r>
            <a:r>
              <a:rPr lang="en-US" sz="4400" smtClean="0">
                <a:sym typeface="Symbol" pitchFamily="-107" charset="2"/>
              </a:rPr>
              <a:t>valued derived variable</a:t>
            </a:r>
          </a:p>
        </p:txBody>
      </p:sp>
      <p:sp>
        <p:nvSpPr>
          <p:cNvPr id="2560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CC89F0FB-5E19-AD43-B534-900A8FD8A6F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6300" y="157163"/>
            <a:ext cx="4868863" cy="9858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3063" y="1347788"/>
            <a:ext cx="8458200" cy="41989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sz="4800" smtClean="0"/>
              <a:t>Called </a:t>
            </a:r>
            <a:r>
              <a:rPr lang="en-US" sz="4800" smtClean="0">
                <a:solidFill>
                  <a:srgbClr val="0000CC"/>
                </a:solidFill>
              </a:rPr>
              <a:t>derived</a:t>
            </a:r>
            <a:r>
              <a:rPr lang="en-US" sz="4800" i="1" smtClean="0"/>
              <a:t> </a:t>
            </a:r>
            <a:r>
              <a:rPr lang="en-US" sz="4800" smtClean="0"/>
              <a:t>to distinguish from </a:t>
            </a:r>
            <a:r>
              <a:rPr lang="en-US" sz="4800" smtClean="0">
                <a:solidFill>
                  <a:srgbClr val="008000"/>
                </a:solidFill>
              </a:rPr>
              <a:t>actual</a:t>
            </a:r>
            <a:r>
              <a:rPr lang="en-US" sz="4800" smtClean="0"/>
              <a:t> variables that appear in a program.  </a:t>
            </a:r>
          </a:p>
          <a:p>
            <a:pPr marL="0" indent="0" eaLnBrk="1" hangingPunct="1"/>
            <a:r>
              <a:rPr lang="en-US" sz="4800" smtClean="0"/>
              <a:t>For robot    </a:t>
            </a:r>
            <a:r>
              <a:rPr lang="en-US" sz="4800" smtClean="0">
                <a:solidFill>
                  <a:srgbClr val="008000"/>
                </a:solidFill>
              </a:rPr>
              <a:t>Actual:</a:t>
            </a:r>
            <a:r>
              <a:rPr lang="en-US" sz="4800" smtClean="0">
                <a:solidFill>
                  <a:srgbClr val="0000CC"/>
                </a:solidFill>
              </a:rPr>
              <a:t> x, y</a:t>
            </a:r>
          </a:p>
          <a:p>
            <a:pPr marL="0" indent="0" eaLnBrk="1" hangingPunct="1">
              <a:buFont typeface="Wingdings" pitchFamily="-107" charset="2"/>
              <a:buNone/>
            </a:pPr>
            <a:r>
              <a:rPr lang="en-US" sz="4800" smtClean="0">
                <a:solidFill>
                  <a:srgbClr val="006600"/>
                </a:solidFill>
              </a:rPr>
              <a:t>                   </a:t>
            </a:r>
            <a:r>
              <a:rPr lang="en-US" sz="4800" smtClean="0">
                <a:solidFill>
                  <a:srgbClr val="0000CC"/>
                </a:solidFill>
              </a:rPr>
              <a:t>Derived: </a:t>
            </a:r>
            <a:r>
              <a:rPr lang="en-US" sz="4800" smtClean="0">
                <a:solidFill>
                  <a:srgbClr val="0000CC"/>
                </a:solidFill>
                <a:latin typeface="Symbol" pitchFamily="-107" charset="2"/>
                <a:sym typeface="Symbol" pitchFamily="-107" charset="2"/>
              </a:rPr>
              <a:t>σ</a:t>
            </a:r>
            <a:endParaRPr lang="en-US" sz="4800" smtClean="0">
              <a:solidFill>
                <a:srgbClr val="0000CC"/>
              </a:solidFill>
              <a:sym typeface="Symbol" pitchFamily="-107" charset="2"/>
            </a:endParaRPr>
          </a:p>
        </p:txBody>
      </p:sp>
      <p:sp>
        <p:nvSpPr>
          <p:cNvPr id="27651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016C71DD-1DC7-2842-95E8-F6284F1ECE0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6300" y="157163"/>
            <a:ext cx="4868863" cy="9858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7525" y="1816100"/>
            <a:ext cx="8216900" cy="3284538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ct val="90000"/>
              </a:lnSpc>
              <a:buFont typeface="Times" pitchFamily="-107" charset="0"/>
              <a:buNone/>
            </a:pPr>
            <a:r>
              <a:rPr lang="en-US" sz="4800" smtClean="0"/>
              <a:t>Another derived variable:</a:t>
            </a:r>
          </a:p>
          <a:p>
            <a:pPr lvl="1" algn="ctr" eaLnBrk="1" hangingPunct="1">
              <a:lnSpc>
                <a:spcPct val="90000"/>
              </a:lnSpc>
              <a:buFont typeface="Times" pitchFamily="-107" charset="0"/>
              <a:buNone/>
            </a:pPr>
            <a:r>
              <a:rPr lang="en-US" sz="6000" smtClean="0">
                <a:solidFill>
                  <a:srgbClr val="0000CC"/>
                </a:solidFill>
                <a:sym typeface="Symbol" pitchFamily="-107" charset="2"/>
              </a:rPr>
              <a:t>π</a:t>
            </a:r>
            <a:r>
              <a:rPr lang="en-US" sz="6000" smtClean="0"/>
              <a:t> ::= </a:t>
            </a:r>
            <a:r>
              <a:rPr lang="en-US" sz="6000" smtClean="0">
                <a:solidFill>
                  <a:srgbClr val="0000CC"/>
                </a:solidFill>
                <a:latin typeface="Symbol" pitchFamily="-107" charset="2"/>
                <a:sym typeface="Symbol" pitchFamily="-107" charset="2"/>
              </a:rPr>
              <a:t>σ</a:t>
            </a:r>
            <a:r>
              <a:rPr lang="en-US" sz="6000" smtClean="0"/>
              <a:t> (mod 2)</a:t>
            </a:r>
            <a:endParaRPr lang="en-US" sz="6000" i="1" smtClean="0"/>
          </a:p>
          <a:p>
            <a:pPr lvl="1" algn="ctr" eaLnBrk="1" hangingPunct="1">
              <a:lnSpc>
                <a:spcPct val="90000"/>
              </a:lnSpc>
              <a:buFont typeface="Times" pitchFamily="-107" charset="0"/>
              <a:buNone/>
            </a:pPr>
            <a:r>
              <a:rPr lang="en-US" sz="6000" smtClean="0">
                <a:solidFill>
                  <a:srgbClr val="0000CC"/>
                </a:solidFill>
                <a:sym typeface="Symbol" pitchFamily="-107" charset="2"/>
              </a:rPr>
              <a:t>π</a:t>
            </a:r>
            <a:r>
              <a:rPr lang="en-US" sz="6000" smtClean="0">
                <a:solidFill>
                  <a:srgbClr val="006600"/>
                </a:solidFill>
                <a:sym typeface="Symbol" pitchFamily="-107" charset="2"/>
              </a:rPr>
              <a:t> </a:t>
            </a:r>
            <a:r>
              <a:rPr lang="en-US" sz="6000" smtClean="0">
                <a:sym typeface="Symbol" pitchFamily="-107" charset="2"/>
              </a:rPr>
              <a:t>is</a:t>
            </a:r>
            <a:r>
              <a:rPr lang="en-US" sz="6000" smtClean="0">
                <a:solidFill>
                  <a:srgbClr val="006600"/>
                </a:solidFill>
                <a:sym typeface="Symbol" pitchFamily="-107" charset="2"/>
              </a:rPr>
              <a:t> </a:t>
            </a:r>
            <a:r>
              <a:rPr lang="en-US" sz="6000" smtClean="0"/>
              <a:t>{0,1}-valued</a:t>
            </a:r>
          </a:p>
        </p:txBody>
      </p:sp>
      <p:sp>
        <p:nvSpPr>
          <p:cNvPr id="2969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7AC835DF-A6FD-BC41-9AA4-CF2E4518AD4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6300" y="157163"/>
            <a:ext cx="4868863" cy="9858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9" name="Text Box 3"/>
          <p:cNvSpPr txBox="1">
            <a:spLocks noChangeArrowheads="1"/>
          </p:cNvSpPr>
          <p:nvPr/>
        </p:nvSpPr>
        <p:spPr bwMode="auto">
          <a:xfrm>
            <a:off x="500063" y="1431925"/>
            <a:ext cx="8220075" cy="39703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5400">
                <a:latin typeface="Comic Sans MS" pitchFamily="-107" charset="0"/>
              </a:rPr>
              <a:t>For GCD, have (actual) variables </a:t>
            </a:r>
            <a:r>
              <a:rPr lang="en-US" sz="5400">
                <a:solidFill>
                  <a:srgbClr val="0000CC"/>
                </a:solidFill>
                <a:latin typeface="Comic Sans MS" pitchFamily="-107" charset="0"/>
              </a:rPr>
              <a:t>x</a:t>
            </a:r>
            <a:r>
              <a:rPr lang="en-US" sz="5400">
                <a:latin typeface="Comic Sans MS" pitchFamily="-107" charset="0"/>
              </a:rPr>
              <a:t>, </a:t>
            </a:r>
            <a:r>
              <a:rPr lang="en-US" sz="5400">
                <a:solidFill>
                  <a:srgbClr val="0000CC"/>
                </a:solidFill>
                <a:latin typeface="Comic Sans MS" pitchFamily="-107" charset="0"/>
              </a:rPr>
              <a:t>y</a:t>
            </a:r>
            <a:r>
              <a:rPr lang="en-US" sz="5400">
                <a:latin typeface="Comic Sans MS" pitchFamily="-107" charset="0"/>
              </a:rPr>
              <a:t>.</a:t>
            </a:r>
          </a:p>
          <a:p>
            <a:r>
              <a:rPr lang="en-US" sz="4800">
                <a:latin typeface="Comic Sans MS" pitchFamily="-107" charset="0"/>
              </a:rPr>
              <a:t>Proof of </a:t>
            </a:r>
            <a:r>
              <a:rPr lang="en-US" sz="4800">
                <a:solidFill>
                  <a:srgbClr val="0000FF"/>
                </a:solidFill>
                <a:latin typeface="Comic Sans MS" pitchFamily="-107" charset="0"/>
              </a:rPr>
              <a:t>GCD termination</a:t>
            </a:r>
            <a:r>
              <a:rPr lang="en-US" sz="4800">
                <a:latin typeface="Comic Sans MS" pitchFamily="-107" charset="0"/>
              </a:rPr>
              <a:t>:</a:t>
            </a:r>
          </a:p>
          <a:p>
            <a:r>
              <a:rPr lang="en-US" sz="4800" i="1">
                <a:solidFill>
                  <a:srgbClr val="0066FF"/>
                </a:solidFill>
                <a:latin typeface="Comic Sans MS" pitchFamily="-107" charset="0"/>
              </a:rPr>
              <a:t>  </a:t>
            </a:r>
            <a:r>
              <a:rPr lang="en-US" sz="4800">
                <a:solidFill>
                  <a:srgbClr val="0000CC"/>
                </a:solidFill>
                <a:latin typeface="Comic Sans MS" pitchFamily="-107" charset="0"/>
              </a:rPr>
              <a:t>y</a:t>
            </a:r>
            <a:r>
              <a:rPr lang="en-US" sz="4800">
                <a:latin typeface="Comic Sans MS" pitchFamily="-107" charset="0"/>
              </a:rPr>
              <a:t> is </a:t>
            </a:r>
            <a:r>
              <a:rPr lang="en-US" sz="4800">
                <a:solidFill>
                  <a:srgbClr val="FF00FF"/>
                </a:solidFill>
                <a:latin typeface="Comic Sans MS" pitchFamily="-107" charset="0"/>
              </a:rPr>
              <a:t>strictly decreasing</a:t>
            </a:r>
            <a:r>
              <a:rPr lang="en-US" sz="4800">
                <a:solidFill>
                  <a:srgbClr val="008000"/>
                </a:solidFill>
                <a:latin typeface="Comic Sans MS" pitchFamily="-107" charset="0"/>
              </a:rPr>
              <a:t> </a:t>
            </a:r>
            <a:r>
              <a:rPr lang="en-US" sz="4800">
                <a:latin typeface="Comic Sans MS" pitchFamily="-107" charset="0"/>
              </a:rPr>
              <a:t>&amp;</a:t>
            </a:r>
          </a:p>
          <a:p>
            <a:r>
              <a:rPr lang="en-US" sz="4800">
                <a:latin typeface="Comic Sans MS" pitchFamily="-107" charset="0"/>
              </a:rPr>
              <a:t>   </a:t>
            </a:r>
            <a:r>
              <a:rPr lang="en-US" sz="4800">
                <a:solidFill>
                  <a:srgbClr val="FF00FF"/>
                </a:solidFill>
                <a:latin typeface="Comic Sans MS" pitchFamily="-107" charset="0"/>
              </a:rPr>
              <a:t>natural number-valued</a:t>
            </a:r>
            <a:endParaRPr lang="en-US" sz="6600" i="1">
              <a:latin typeface="Comic Sans MS" pitchFamily="-107" charset="0"/>
            </a:endParaRPr>
          </a:p>
        </p:txBody>
      </p:sp>
      <p:sp>
        <p:nvSpPr>
          <p:cNvPr id="3174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B86B4D74-0793-A147-B19E-27D23AE851F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6300" y="157163"/>
            <a:ext cx="4868863" cy="9858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5113" y="1498600"/>
            <a:ext cx="8650287" cy="38195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800" smtClean="0"/>
              <a:t>Termination followed by</a:t>
            </a:r>
          </a:p>
          <a:p>
            <a:pPr algn="ctr" eaLnBrk="1" hangingPunct="1"/>
            <a:r>
              <a:rPr lang="en-US" sz="4800" smtClean="0">
                <a:solidFill>
                  <a:srgbClr val="008000"/>
                </a:solidFill>
              </a:rPr>
              <a:t>Well Ordering Principle</a:t>
            </a:r>
            <a:r>
              <a:rPr lang="en-US" sz="4800" smtClean="0"/>
              <a:t>:</a:t>
            </a:r>
          </a:p>
          <a:p>
            <a:pPr eaLnBrk="1" hangingPunct="1"/>
            <a:r>
              <a:rPr lang="en-US" sz="4800" i="1" smtClean="0">
                <a:solidFill>
                  <a:srgbClr val="006600"/>
                </a:solidFill>
              </a:rPr>
              <a:t> </a:t>
            </a:r>
            <a:r>
              <a:rPr lang="en-US" sz="4800" smtClean="0">
                <a:solidFill>
                  <a:srgbClr val="0000CC"/>
                </a:solidFill>
              </a:rPr>
              <a:t> y </a:t>
            </a:r>
            <a:r>
              <a:rPr lang="en-US" sz="4800" smtClean="0"/>
              <a:t>must take a </a:t>
            </a:r>
            <a:r>
              <a:rPr lang="en-US" sz="4800" smtClean="0">
                <a:solidFill>
                  <a:srgbClr val="008000"/>
                </a:solidFill>
              </a:rPr>
              <a:t>least value</a:t>
            </a:r>
            <a:r>
              <a:rPr lang="en-US" sz="4800" smtClean="0"/>
              <a:t>.</a:t>
            </a:r>
          </a:p>
          <a:p>
            <a:pPr eaLnBrk="1" hangingPunct="1"/>
            <a:r>
              <a:rPr lang="en-US" sz="4800" smtClean="0"/>
              <a:t>  then the algorithm is stuck</a:t>
            </a:r>
          </a:p>
        </p:txBody>
      </p:sp>
      <p:sp>
        <p:nvSpPr>
          <p:cNvPr id="3379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31DF5D60-4A2F-D349-91A3-4D34FCBF504E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219200" y="2133600"/>
            <a:ext cx="5842000" cy="3276600"/>
            <a:chOff x="1193800" y="2133600"/>
            <a:chExt cx="5842000" cy="3276600"/>
          </a:xfrm>
        </p:grpSpPr>
        <p:sp>
          <p:nvSpPr>
            <p:cNvPr id="35848" name="Line 9"/>
            <p:cNvSpPr>
              <a:spLocks noChangeShapeType="1"/>
            </p:cNvSpPr>
            <p:nvPr/>
          </p:nvSpPr>
          <p:spPr bwMode="auto">
            <a:xfrm flipH="1" flipV="1">
              <a:off x="1879600" y="2438400"/>
              <a:ext cx="73660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49" name="Line 10"/>
            <p:cNvSpPr>
              <a:spLocks noChangeShapeType="1"/>
            </p:cNvSpPr>
            <p:nvPr/>
          </p:nvSpPr>
          <p:spPr bwMode="auto">
            <a:xfrm>
              <a:off x="2641600" y="2667000"/>
              <a:ext cx="660400" cy="863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0" name="Line 11"/>
            <p:cNvSpPr>
              <a:spLocks noChangeShapeType="1"/>
            </p:cNvSpPr>
            <p:nvPr/>
          </p:nvSpPr>
          <p:spPr bwMode="auto">
            <a:xfrm>
              <a:off x="3352800" y="3556000"/>
              <a:ext cx="711200" cy="330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1" name="Line 12"/>
            <p:cNvSpPr>
              <a:spLocks noChangeShapeType="1"/>
            </p:cNvSpPr>
            <p:nvPr/>
          </p:nvSpPr>
          <p:spPr bwMode="auto">
            <a:xfrm>
              <a:off x="4851400" y="4495800"/>
              <a:ext cx="6858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5" name="Line 16"/>
            <p:cNvSpPr>
              <a:spLocks noChangeShapeType="1"/>
            </p:cNvSpPr>
            <p:nvPr/>
          </p:nvSpPr>
          <p:spPr bwMode="auto">
            <a:xfrm flipH="1" flipV="1">
              <a:off x="1193800" y="2133600"/>
              <a:ext cx="660400" cy="279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64" name="Line 25"/>
            <p:cNvSpPr>
              <a:spLocks noChangeShapeType="1"/>
            </p:cNvSpPr>
            <p:nvPr/>
          </p:nvSpPr>
          <p:spPr bwMode="auto">
            <a:xfrm>
              <a:off x="4102100" y="3898900"/>
              <a:ext cx="711200" cy="558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65" name="Line 26"/>
            <p:cNvSpPr>
              <a:spLocks noChangeShapeType="1"/>
            </p:cNvSpPr>
            <p:nvPr/>
          </p:nvSpPr>
          <p:spPr bwMode="auto">
            <a:xfrm>
              <a:off x="5588000" y="4978400"/>
              <a:ext cx="762000" cy="25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66" name="Line 27"/>
            <p:cNvSpPr>
              <a:spLocks noChangeShapeType="1"/>
            </p:cNvSpPr>
            <p:nvPr/>
          </p:nvSpPr>
          <p:spPr bwMode="auto">
            <a:xfrm>
              <a:off x="6324600" y="5232400"/>
              <a:ext cx="711200" cy="177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rgbClr val="FF00FF"/>
                </a:solidFill>
              </a:rPr>
              <a:t>Strictly</a:t>
            </a:r>
            <a:r>
              <a:rPr lang="en-US" smtClean="0"/>
              <a:t> Decreasing Variable</a:t>
            </a:r>
          </a:p>
        </p:txBody>
      </p:sp>
      <p:sp>
        <p:nvSpPr>
          <p:cNvPr id="35844" name="Line 3"/>
          <p:cNvSpPr>
            <a:spLocks noChangeShapeType="1"/>
          </p:cNvSpPr>
          <p:nvPr/>
        </p:nvSpPr>
        <p:spPr bwMode="auto">
          <a:xfrm flipV="1">
            <a:off x="990600" y="17526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 flipV="1">
            <a:off x="762000" y="54102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7375525" y="5048250"/>
            <a:ext cx="1292225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7" charset="0"/>
              </a:rPr>
              <a:t>State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04800" y="1600200"/>
            <a:ext cx="619125" cy="40814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16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12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8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4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0</a:t>
            </a:r>
          </a:p>
        </p:txBody>
      </p:sp>
      <p:graphicFrame>
        <p:nvGraphicFramePr>
          <p:cNvPr id="35842" name="Object 8"/>
          <p:cNvGraphicFramePr>
            <a:graphicFrameLocks noChangeAspect="1"/>
          </p:cNvGraphicFramePr>
          <p:nvPr/>
        </p:nvGraphicFramePr>
        <p:xfrm>
          <a:off x="1027113" y="5540375"/>
          <a:ext cx="6300787" cy="534988"/>
        </p:xfrm>
        <a:graphic>
          <a:graphicData uri="http://schemas.openxmlformats.org/presentationml/2006/ole">
            <p:oleObj spid="_x0000_s35842" name="Equation" r:id="rId4" imgW="7962840" imgH="596880" progId="Equation.DSMT4">
              <p:embed/>
            </p:oleObj>
          </a:graphicData>
        </a:graphic>
      </p:graphicFrame>
      <p:sp>
        <p:nvSpPr>
          <p:cNvPr id="35852" name="Line 13"/>
          <p:cNvSpPr>
            <a:spLocks noChangeShapeType="1"/>
          </p:cNvSpPr>
          <p:nvPr/>
        </p:nvSpPr>
        <p:spPr bwMode="auto">
          <a:xfrm>
            <a:off x="5562600" y="5410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0" name="Line 21"/>
          <p:cNvSpPr>
            <a:spLocks noChangeShapeType="1"/>
          </p:cNvSpPr>
          <p:nvPr/>
        </p:nvSpPr>
        <p:spPr bwMode="auto">
          <a:xfrm flipH="1">
            <a:off x="5562600" y="5410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143000" y="2057400"/>
            <a:ext cx="6045200" cy="3429000"/>
            <a:chOff x="1117600" y="2082800"/>
            <a:chExt cx="6045200" cy="3429000"/>
          </a:xfrm>
        </p:grpSpPr>
        <p:sp>
          <p:nvSpPr>
            <p:cNvPr id="35853" name="Oval 14"/>
            <p:cNvSpPr>
              <a:spLocks noChangeArrowheads="1"/>
            </p:cNvSpPr>
            <p:nvPr/>
          </p:nvSpPr>
          <p:spPr bwMode="auto">
            <a:xfrm>
              <a:off x="1117600" y="2082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54" name="Oval 15"/>
            <p:cNvSpPr>
              <a:spLocks noChangeArrowheads="1"/>
            </p:cNvSpPr>
            <p:nvPr/>
          </p:nvSpPr>
          <p:spPr bwMode="auto">
            <a:xfrm>
              <a:off x="1803400" y="2336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56" name="Oval 17"/>
            <p:cNvSpPr>
              <a:spLocks noChangeArrowheads="1"/>
            </p:cNvSpPr>
            <p:nvPr/>
          </p:nvSpPr>
          <p:spPr bwMode="auto">
            <a:xfrm>
              <a:off x="3276600" y="3454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57" name="Oval 18"/>
            <p:cNvSpPr>
              <a:spLocks noChangeArrowheads="1"/>
            </p:cNvSpPr>
            <p:nvPr/>
          </p:nvSpPr>
          <p:spPr bwMode="auto">
            <a:xfrm>
              <a:off x="4013200" y="3810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58" name="Oval 19"/>
            <p:cNvSpPr>
              <a:spLocks noChangeArrowheads="1"/>
            </p:cNvSpPr>
            <p:nvPr/>
          </p:nvSpPr>
          <p:spPr bwMode="auto">
            <a:xfrm>
              <a:off x="47752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59" name="Oval 20"/>
            <p:cNvSpPr>
              <a:spLocks noChangeArrowheads="1"/>
            </p:cNvSpPr>
            <p:nvPr/>
          </p:nvSpPr>
          <p:spPr bwMode="auto">
            <a:xfrm>
              <a:off x="7010400" y="5359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61" name="Oval 22"/>
            <p:cNvSpPr>
              <a:spLocks noChangeArrowheads="1"/>
            </p:cNvSpPr>
            <p:nvPr/>
          </p:nvSpPr>
          <p:spPr bwMode="auto">
            <a:xfrm>
              <a:off x="2565400" y="259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62" name="Oval 23"/>
            <p:cNvSpPr>
              <a:spLocks noChangeArrowheads="1"/>
            </p:cNvSpPr>
            <p:nvPr/>
          </p:nvSpPr>
          <p:spPr bwMode="auto">
            <a:xfrm>
              <a:off x="5511800" y="4902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63" name="Oval 24"/>
            <p:cNvSpPr>
              <a:spLocks noChangeArrowheads="1"/>
            </p:cNvSpPr>
            <p:nvPr/>
          </p:nvSpPr>
          <p:spPr bwMode="auto">
            <a:xfrm>
              <a:off x="6248400" y="513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</p:grpSp>
      <p:sp>
        <p:nvSpPr>
          <p:cNvPr id="35867" name="Text Box 28"/>
          <p:cNvSpPr txBox="1">
            <a:spLocks noChangeArrowheads="1"/>
          </p:cNvSpPr>
          <p:nvPr/>
        </p:nvSpPr>
        <p:spPr bwMode="auto">
          <a:xfrm>
            <a:off x="4518025" y="1965325"/>
            <a:ext cx="3967163" cy="15700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800">
                <a:solidFill>
                  <a:srgbClr val="008000"/>
                </a:solidFill>
                <a:latin typeface="Comic Sans MS" pitchFamily="-107" charset="0"/>
              </a:rPr>
              <a:t>Goes down at</a:t>
            </a:r>
          </a:p>
          <a:p>
            <a:r>
              <a:rPr lang="en-US" sz="4800">
                <a:solidFill>
                  <a:srgbClr val="008000"/>
                </a:solidFill>
                <a:latin typeface="Comic Sans MS" pitchFamily="-107" charset="0"/>
              </a:rPr>
              <a:t> every step</a:t>
            </a:r>
          </a:p>
        </p:txBody>
      </p:sp>
      <p:sp>
        <p:nvSpPr>
          <p:cNvPr id="358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FB63A0C7-3869-764C-BA16-D24AA9CE76A8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rgbClr val="FF00FF"/>
                </a:solidFill>
              </a:rPr>
              <a:t>Weakly</a:t>
            </a:r>
            <a:r>
              <a:rPr lang="en-US" smtClean="0"/>
              <a:t> Decreasing Variable</a:t>
            </a:r>
          </a:p>
        </p:txBody>
      </p:sp>
      <p:sp>
        <p:nvSpPr>
          <p:cNvPr id="37892" name="Line 3"/>
          <p:cNvSpPr>
            <a:spLocks noChangeShapeType="1"/>
          </p:cNvSpPr>
          <p:nvPr/>
        </p:nvSpPr>
        <p:spPr bwMode="auto">
          <a:xfrm flipV="1">
            <a:off x="990600" y="17526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3" name="Line 4"/>
          <p:cNvSpPr>
            <a:spLocks noChangeShapeType="1"/>
          </p:cNvSpPr>
          <p:nvPr/>
        </p:nvSpPr>
        <p:spPr bwMode="auto">
          <a:xfrm flipV="1">
            <a:off x="762000" y="54102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7375525" y="5048250"/>
            <a:ext cx="1292225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7" charset="0"/>
              </a:rPr>
              <a:t>State</a:t>
            </a:r>
          </a:p>
        </p:txBody>
      </p:sp>
      <p:sp>
        <p:nvSpPr>
          <p:cNvPr id="37899" name="Line 13"/>
          <p:cNvSpPr>
            <a:spLocks noChangeShapeType="1"/>
          </p:cNvSpPr>
          <p:nvPr/>
        </p:nvSpPr>
        <p:spPr bwMode="auto">
          <a:xfrm>
            <a:off x="5562600" y="5410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117600" y="2082800"/>
            <a:ext cx="6070600" cy="3429000"/>
            <a:chOff x="1117600" y="2082800"/>
            <a:chExt cx="6070600" cy="3429000"/>
          </a:xfrm>
        </p:grpSpPr>
        <p:grpSp>
          <p:nvGrpSpPr>
            <p:cNvPr id="33" name="Group 32"/>
            <p:cNvGrpSpPr/>
            <p:nvPr/>
          </p:nvGrpSpPr>
          <p:grpSpPr>
            <a:xfrm>
              <a:off x="1219200" y="2133600"/>
              <a:ext cx="5969000" cy="3378200"/>
              <a:chOff x="1193800" y="2133600"/>
              <a:chExt cx="5969000" cy="3378200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1193800" y="2133600"/>
                <a:ext cx="5969000" cy="3378200"/>
                <a:chOff x="1193800" y="2133600"/>
                <a:chExt cx="5969000" cy="3378200"/>
              </a:xfrm>
            </p:grpSpPr>
            <p:sp>
              <p:nvSpPr>
                <p:cNvPr id="37895" name="Line 9"/>
                <p:cNvSpPr>
                  <a:spLocks noChangeShapeType="1"/>
                </p:cNvSpPr>
                <p:nvPr/>
              </p:nvSpPr>
              <p:spPr bwMode="auto">
                <a:xfrm flipH="1" flipV="1">
                  <a:off x="1879600" y="2438400"/>
                  <a:ext cx="762000" cy="254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897" name="Line 11"/>
                <p:cNvSpPr>
                  <a:spLocks noChangeShapeType="1"/>
                </p:cNvSpPr>
                <p:nvPr/>
              </p:nvSpPr>
              <p:spPr bwMode="auto">
                <a:xfrm>
                  <a:off x="2665413" y="2665413"/>
                  <a:ext cx="685800" cy="0"/>
                </a:xfrm>
                <a:prstGeom prst="line">
                  <a:avLst/>
                </a:prstGeom>
                <a:noFill/>
                <a:ln w="57150">
                  <a:solidFill>
                    <a:srgbClr val="3366FF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1193800" y="2133600"/>
                  <a:ext cx="2235200" cy="619125"/>
                  <a:chOff x="1193800" y="2133600"/>
                  <a:chExt cx="2235200" cy="619125"/>
                </a:xfrm>
              </p:grpSpPr>
              <p:sp>
                <p:nvSpPr>
                  <p:cNvPr id="37902" name="Line 1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93800" y="2133600"/>
                    <a:ext cx="635000" cy="2794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1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803400" y="2336800"/>
                    <a:ext cx="152400" cy="152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3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3276600" y="2600325"/>
                    <a:ext cx="152400" cy="152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8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2565400" y="2590800"/>
                    <a:ext cx="152400" cy="152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3989388" y="3494088"/>
                  <a:ext cx="3173412" cy="2017712"/>
                  <a:chOff x="3989388" y="3494088"/>
                  <a:chExt cx="3173412" cy="2017712"/>
                </a:xfrm>
              </p:grpSpPr>
              <p:sp>
                <p:nvSpPr>
                  <p:cNvPr id="37909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5511800" y="4438650"/>
                    <a:ext cx="152400" cy="152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3989388" y="3494088"/>
                    <a:ext cx="3173412" cy="2017712"/>
                    <a:chOff x="3989388" y="3494088"/>
                    <a:chExt cx="3173412" cy="2017712"/>
                  </a:xfrm>
                </p:grpSpPr>
                <p:sp>
                  <p:nvSpPr>
                    <p:cNvPr id="37904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89388" y="3494088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905" name="Oval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75200" y="44196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906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10400" y="53594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910" name="Oval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24588" y="4424363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32" name="Group 31"/>
              <p:cNvGrpSpPr/>
              <p:nvPr/>
            </p:nvGrpSpPr>
            <p:grpSpPr>
              <a:xfrm>
                <a:off x="3348038" y="2665413"/>
                <a:ext cx="3729037" cy="2779712"/>
                <a:chOff x="3348038" y="2665413"/>
                <a:chExt cx="3729037" cy="2779712"/>
              </a:xfrm>
            </p:grpSpPr>
            <p:sp>
              <p:nvSpPr>
                <p:cNvPr id="37912" name="Line 26"/>
                <p:cNvSpPr>
                  <a:spLocks noChangeShapeType="1"/>
                </p:cNvSpPr>
                <p:nvPr/>
              </p:nvSpPr>
              <p:spPr bwMode="auto">
                <a:xfrm>
                  <a:off x="4911725" y="4516438"/>
                  <a:ext cx="1368425" cy="0"/>
                </a:xfrm>
                <a:prstGeom prst="line">
                  <a:avLst/>
                </a:prstGeom>
                <a:noFill/>
                <a:ln w="57150">
                  <a:solidFill>
                    <a:srgbClr val="3366FF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896" name="Line 10"/>
                <p:cNvSpPr>
                  <a:spLocks noChangeShapeType="1"/>
                </p:cNvSpPr>
                <p:nvPr/>
              </p:nvSpPr>
              <p:spPr bwMode="auto">
                <a:xfrm>
                  <a:off x="3348038" y="2665413"/>
                  <a:ext cx="711200" cy="889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898" name="Line 12"/>
                <p:cNvSpPr>
                  <a:spLocks noChangeShapeType="1"/>
                </p:cNvSpPr>
                <p:nvPr/>
              </p:nvSpPr>
              <p:spPr bwMode="auto">
                <a:xfrm>
                  <a:off x="6315075" y="4521200"/>
                  <a:ext cx="762000" cy="92392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911" name="Line 25"/>
                <p:cNvSpPr>
                  <a:spLocks noChangeShapeType="1"/>
                </p:cNvSpPr>
                <p:nvPr/>
              </p:nvSpPr>
              <p:spPr bwMode="auto">
                <a:xfrm>
                  <a:off x="4076700" y="3605213"/>
                  <a:ext cx="711200" cy="87788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7900" name="Oval 14"/>
            <p:cNvSpPr>
              <a:spLocks noChangeArrowheads="1"/>
            </p:cNvSpPr>
            <p:nvPr/>
          </p:nvSpPr>
          <p:spPr bwMode="auto">
            <a:xfrm>
              <a:off x="1117600" y="2082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907" name="Line 21"/>
          <p:cNvSpPr>
            <a:spLocks noChangeShapeType="1"/>
          </p:cNvSpPr>
          <p:nvPr/>
        </p:nvSpPr>
        <p:spPr bwMode="auto">
          <a:xfrm flipH="1">
            <a:off x="5562600" y="5410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13" name="Text Box 27"/>
          <p:cNvSpPr txBox="1">
            <a:spLocks noChangeArrowheads="1"/>
          </p:cNvSpPr>
          <p:nvPr/>
        </p:nvSpPr>
        <p:spPr bwMode="auto">
          <a:xfrm>
            <a:off x="3695700" y="1465263"/>
            <a:ext cx="5195888" cy="15684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800">
                <a:solidFill>
                  <a:srgbClr val="008000"/>
                </a:solidFill>
                <a:latin typeface="Comic Sans MS" pitchFamily="-107" charset="0"/>
              </a:rPr>
              <a:t>Down </a:t>
            </a:r>
            <a:r>
              <a:rPr lang="en-US" sz="4800">
                <a:solidFill>
                  <a:srgbClr val="FF00FF"/>
                </a:solidFill>
                <a:latin typeface="Comic Sans MS" pitchFamily="-107" charset="0"/>
              </a:rPr>
              <a:t>or constant</a:t>
            </a:r>
            <a:r>
              <a:rPr lang="en-US" sz="4800">
                <a:solidFill>
                  <a:srgbClr val="008000"/>
                </a:solidFill>
                <a:latin typeface="Comic Sans MS" pitchFamily="-107" charset="0"/>
              </a:rPr>
              <a:t> </a:t>
            </a:r>
          </a:p>
          <a:p>
            <a:r>
              <a:rPr lang="en-US" sz="4800">
                <a:solidFill>
                  <a:srgbClr val="008000"/>
                </a:solidFill>
                <a:latin typeface="Comic Sans MS" pitchFamily="-107" charset="0"/>
              </a:rPr>
              <a:t> after each step</a:t>
            </a:r>
          </a:p>
        </p:txBody>
      </p:sp>
      <p:sp>
        <p:nvSpPr>
          <p:cNvPr id="37914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B2F68DBE-D9C0-EE48-9F32-A56476F97700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7915" name="Text Box 7"/>
          <p:cNvSpPr txBox="1">
            <a:spLocks noChangeArrowheads="1"/>
          </p:cNvSpPr>
          <p:nvPr/>
        </p:nvSpPr>
        <p:spPr bwMode="auto">
          <a:xfrm>
            <a:off x="304800" y="1600200"/>
            <a:ext cx="619125" cy="40814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16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12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8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4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0</a:t>
            </a:r>
          </a:p>
        </p:txBody>
      </p:sp>
      <p:graphicFrame>
        <p:nvGraphicFramePr>
          <p:cNvPr id="37890" name="Object 8"/>
          <p:cNvGraphicFramePr>
            <a:graphicFrameLocks noChangeAspect="1"/>
          </p:cNvGraphicFramePr>
          <p:nvPr/>
        </p:nvGraphicFramePr>
        <p:xfrm>
          <a:off x="1027113" y="5540375"/>
          <a:ext cx="6300787" cy="534988"/>
        </p:xfrm>
        <a:graphic>
          <a:graphicData uri="http://schemas.openxmlformats.org/presentationml/2006/ole">
            <p:oleObj spid="_x0000_s37890" name="Equation" r:id="rId4" imgW="7962840" imgH="59688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60500" y="201613"/>
            <a:ext cx="7213600" cy="100171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0" smtClean="0"/>
              <a:t>Diagonal Robot variables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275" y="969963"/>
            <a:ext cx="8796338" cy="5305425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err="1" smtClean="0">
                <a:solidFill>
                  <a:srgbClr val="FF0000"/>
                </a:solidFill>
                <a:sym typeface="Symbol" pitchFamily="18" charset="2"/>
              </a:rPr>
              <a:t>σ</a:t>
            </a:r>
            <a:r>
              <a:rPr lang="en-US" sz="4800" dirty="0" smtClean="0">
                <a:sym typeface="Symbol" pitchFamily="18" charset="2"/>
              </a:rPr>
              <a:t>: up &amp; down all over the place  </a:t>
            </a:r>
          </a:p>
          <a:p>
            <a:pPr eaLnBrk="1" hangingPunct="1">
              <a:defRPr/>
            </a:pPr>
            <a:r>
              <a:rPr lang="en-US" sz="4800" dirty="0" smtClean="0">
                <a:solidFill>
                  <a:schemeClr val="accent2"/>
                </a:solidFill>
                <a:sym typeface="Symbol" pitchFamily="18" charset="2"/>
              </a:rPr>
              <a:t>    </a:t>
            </a:r>
            <a:r>
              <a:rPr lang="en-US" sz="4400" dirty="0" smtClean="0">
                <a:solidFill>
                  <a:srgbClr val="FF0000"/>
                </a:solidFill>
                <a:sym typeface="Symbol" pitchFamily="18" charset="2"/>
              </a:rPr>
              <a:t>neither</a:t>
            </a:r>
            <a:r>
              <a:rPr lang="en-US" sz="44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4400" dirty="0" smtClean="0">
                <a:sym typeface="Symbol" pitchFamily="18" charset="2"/>
              </a:rPr>
              <a:t>increasing</a:t>
            </a:r>
            <a:endParaRPr lang="en-US" sz="4400" dirty="0" smtClean="0">
              <a:solidFill>
                <a:schemeClr val="accent2"/>
              </a:solidFill>
              <a:sym typeface="Symbol" pitchFamily="18" charset="2"/>
            </a:endParaRPr>
          </a:p>
          <a:p>
            <a:pPr marL="0" eaLnBrk="1" hangingPunct="1">
              <a:spcBef>
                <a:spcPts val="0"/>
              </a:spcBef>
              <a:defRPr/>
            </a:pPr>
            <a:r>
              <a:rPr lang="en-US" sz="4400" dirty="0" smtClean="0">
                <a:solidFill>
                  <a:schemeClr val="accent2"/>
                </a:solidFill>
                <a:sym typeface="Symbol" pitchFamily="18" charset="2"/>
              </a:rPr>
              <a:t>    </a:t>
            </a:r>
            <a:r>
              <a:rPr lang="en-US" sz="4400" dirty="0" smtClean="0">
                <a:solidFill>
                  <a:srgbClr val="FF0000"/>
                </a:solidFill>
                <a:sym typeface="Symbol" pitchFamily="18" charset="2"/>
              </a:rPr>
              <a:t>nor</a:t>
            </a:r>
            <a:r>
              <a:rPr lang="en-US" sz="44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4400" dirty="0" smtClean="0">
                <a:sym typeface="Symbol" pitchFamily="18" charset="2"/>
              </a:rPr>
              <a:t>decreasing</a:t>
            </a:r>
          </a:p>
          <a:p>
            <a:pPr eaLnBrk="1" hangingPunct="1">
              <a:spcBef>
                <a:spcPts val="1752"/>
              </a:spcBef>
              <a:defRPr/>
            </a:pPr>
            <a:r>
              <a:rPr lang="en-US" sz="4800" dirty="0" err="1" smtClean="0">
                <a:solidFill>
                  <a:srgbClr val="008000"/>
                </a:solidFill>
                <a:sym typeface="Symbol" pitchFamily="18" charset="2"/>
              </a:rPr>
              <a:t>π</a:t>
            </a:r>
            <a:r>
              <a:rPr lang="en-US" sz="4800" dirty="0" smtClean="0">
                <a:sym typeface="Symbol" pitchFamily="18" charset="2"/>
              </a:rPr>
              <a:t>: is </a:t>
            </a:r>
            <a:r>
              <a:rPr lang="en-US" sz="4800" dirty="0" smtClean="0">
                <a:solidFill>
                  <a:srgbClr val="0000CC"/>
                </a:solidFill>
                <a:sym typeface="Symbol" pitchFamily="18" charset="2"/>
              </a:rPr>
              <a:t>constant</a:t>
            </a:r>
            <a:endParaRPr lang="en-US" sz="4800" dirty="0" smtClean="0">
              <a:sym typeface="Symbol" pitchFamily="18" charset="2"/>
            </a:endParaRPr>
          </a:p>
          <a:p>
            <a:pPr eaLnBrk="1" hangingPunct="1">
              <a:defRPr/>
            </a:pPr>
            <a:r>
              <a:rPr lang="en-US" sz="4800" dirty="0" smtClean="0">
                <a:sym typeface="Symbol" pitchFamily="18" charset="2"/>
              </a:rPr>
              <a:t>    </a:t>
            </a:r>
            <a:r>
              <a:rPr lang="en-US" sz="4800" dirty="0" smtClean="0">
                <a:solidFill>
                  <a:srgbClr val="006600"/>
                </a:solidFill>
                <a:sym typeface="Symbol" pitchFamily="18" charset="2"/>
              </a:rPr>
              <a:t>both </a:t>
            </a:r>
            <a:r>
              <a:rPr lang="en-US" sz="4800" dirty="0" smtClean="0">
                <a:sym typeface="Symbol" pitchFamily="18" charset="2"/>
              </a:rPr>
              <a:t>weakly increasing</a:t>
            </a:r>
            <a:r>
              <a:rPr lang="en-US" sz="4800" dirty="0" smtClean="0">
                <a:solidFill>
                  <a:srgbClr val="006600"/>
                </a:solidFill>
                <a:sym typeface="Symbol" pitchFamily="18" charset="2"/>
              </a:rPr>
              <a:t>  </a:t>
            </a:r>
          </a:p>
          <a:p>
            <a:pPr marL="0" eaLnBrk="1" hangingPunct="1">
              <a:spcBef>
                <a:spcPts val="0"/>
              </a:spcBef>
              <a:defRPr/>
            </a:pPr>
            <a:r>
              <a:rPr lang="en-US" sz="4800" dirty="0" smtClean="0">
                <a:solidFill>
                  <a:srgbClr val="006600"/>
                </a:solidFill>
                <a:sym typeface="Symbol" pitchFamily="18" charset="2"/>
              </a:rPr>
              <a:t>        &amp;  </a:t>
            </a:r>
            <a:r>
              <a:rPr lang="en-US" sz="4800" dirty="0" smtClean="0">
                <a:sym typeface="Symbol" pitchFamily="18" charset="2"/>
              </a:rPr>
              <a:t>weakly decreasing</a:t>
            </a:r>
          </a:p>
        </p:txBody>
      </p:sp>
      <p:sp>
        <p:nvSpPr>
          <p:cNvPr id="3994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A89ABCA7-3753-1D43-8F30-7E45D70FF264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rgbClr val="008000"/>
                </a:solidFill>
              </a:rPr>
              <a:t>Weakly</a:t>
            </a:r>
            <a:r>
              <a:rPr lang="en-US" smtClean="0"/>
              <a:t> Decreasing Variable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0688" y="1241425"/>
            <a:ext cx="8367712" cy="338296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5400" smtClean="0"/>
              <a:t>(We used to call weakly </a:t>
            </a:r>
          </a:p>
          <a:p>
            <a:pPr eaLnBrk="1" hangingPunct="1"/>
            <a:r>
              <a:rPr lang="en-US" sz="5400" smtClean="0"/>
              <a:t>  decreasing variables </a:t>
            </a:r>
          </a:p>
          <a:p>
            <a:pPr eaLnBrk="1" hangingPunct="1"/>
            <a:r>
              <a:rPr lang="en-US" sz="5400" smtClean="0"/>
              <a:t>  “</a:t>
            </a:r>
            <a:r>
              <a:rPr lang="en-US" sz="5400" smtClean="0">
                <a:solidFill>
                  <a:srgbClr val="008000"/>
                </a:solidFill>
              </a:rPr>
              <a:t>nonincreasing</a:t>
            </a:r>
            <a:r>
              <a:rPr lang="en-US" sz="5400" smtClean="0"/>
              <a:t>” variables.)</a:t>
            </a:r>
            <a:endParaRPr lang="en-US" sz="4800" smtClean="0"/>
          </a:p>
        </p:txBody>
      </p:sp>
      <p:sp>
        <p:nvSpPr>
          <p:cNvPr id="4198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80457C85-0FED-A942-BD98-C951AB7BBC8D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rgbClr val="3333CC"/>
                </a:solidFill>
              </a:rPr>
              <a:t>Euclidean Algorithm</a:t>
            </a:r>
            <a:endParaRPr lang="en-US" smtClean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219200" y="990600"/>
            <a:ext cx="6705600" cy="5105400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dirty="0" smtClean="0">
                <a:solidFill>
                  <a:srgbClr val="3333CC"/>
                </a:solidFill>
                <a:sym typeface="Comic Sans MS" pitchFamily="-112" charset="0"/>
              </a:rPr>
              <a:t> </a:t>
            </a:r>
            <a:r>
              <a:rPr lang="en-US" dirty="0">
                <a:solidFill>
                  <a:srgbClr val="3333CC"/>
                </a:solidFill>
                <a:sym typeface="Comic Sans MS" pitchFamily="-112" charset="0"/>
              </a:rPr>
              <a:t>--</a:t>
            </a:r>
            <a:r>
              <a:rPr lang="en-US" dirty="0">
                <a:sym typeface="Comic Sans MS" pitchFamily="-112" charset="0"/>
              </a:rPr>
              <a:t>for</a:t>
            </a:r>
            <a:r>
              <a:rPr lang="en-US" dirty="0">
                <a:solidFill>
                  <a:srgbClr val="3333CC"/>
                </a:solidFill>
                <a:sym typeface="Comic Sans MS" pitchFamily="-112" charset="0"/>
              </a:rPr>
              <a:t> </a:t>
            </a:r>
            <a:r>
              <a:rPr lang="en-US" dirty="0" err="1">
                <a:sym typeface="Comic Sans MS" pitchFamily="-112" charset="0"/>
              </a:rPr>
              <a:t>GCD(a</a:t>
            </a:r>
            <a:r>
              <a:rPr lang="en-US" dirty="0">
                <a:sym typeface="Comic Sans MS" pitchFamily="-112" charset="0"/>
              </a:rPr>
              <a:t>, </a:t>
            </a:r>
            <a:r>
              <a:rPr lang="en-US" dirty="0" err="1">
                <a:sym typeface="Comic Sans MS" pitchFamily="-112" charset="0"/>
              </a:rPr>
              <a:t>b</a:t>
            </a:r>
            <a:r>
              <a:rPr lang="en-US" dirty="0">
                <a:sym typeface="Comic Sans MS" pitchFamily="-112" charset="0"/>
              </a:rPr>
              <a:t>)</a:t>
            </a:r>
          </a:p>
          <a:p>
            <a:pPr marL="742950" indent="-742950" eaLnBrk="1" hangingPunct="1">
              <a:lnSpc>
                <a:spcPct val="90000"/>
              </a:lnSpc>
              <a:spcBef>
                <a:spcPts val="1100"/>
              </a:spcBef>
              <a:buFont typeface="+mj-lt"/>
              <a:buAutoNum type="arabicPeriod"/>
              <a:defRPr/>
            </a:pPr>
            <a:r>
              <a:rPr lang="en-US" sz="4400" dirty="0">
                <a:sym typeface="Comic Sans MS" pitchFamily="-112" charset="0"/>
              </a:rPr>
              <a:t>x </a:t>
            </a:r>
            <a:r>
              <a:rPr lang="en-US" sz="4400" dirty="0" smtClean="0">
                <a:sym typeface="Comic Sans MS" pitchFamily="-112" charset="0"/>
              </a:rPr>
              <a:t>::= </a:t>
            </a:r>
            <a:r>
              <a:rPr lang="en-US" sz="4400" dirty="0">
                <a:sym typeface="Comic Sans MS" pitchFamily="-112" charset="0"/>
              </a:rPr>
              <a:t>a,   y </a:t>
            </a:r>
            <a:r>
              <a:rPr lang="en-US" sz="4400" dirty="0" smtClean="0">
                <a:sym typeface="Comic Sans MS" pitchFamily="-112" charset="0"/>
              </a:rPr>
              <a:t>::= </a:t>
            </a:r>
            <a:r>
              <a:rPr lang="en-US" sz="4400" dirty="0">
                <a:sym typeface="Comic Sans MS" pitchFamily="-112" charset="0"/>
              </a:rPr>
              <a:t>b. </a:t>
            </a:r>
            <a:endParaRPr lang="en-US" dirty="0">
              <a:sym typeface="Comic Sans MS" pitchFamily="-112" charset="0"/>
            </a:endParaRPr>
          </a:p>
          <a:p>
            <a:pPr marL="742950" indent="-742950" eaLnBrk="1" hangingPunct="1">
              <a:lnSpc>
                <a:spcPct val="90000"/>
              </a:lnSpc>
              <a:spcBef>
                <a:spcPts val="1100"/>
              </a:spcBef>
              <a:buFont typeface="+mj-lt"/>
              <a:buAutoNum type="arabicPeriod"/>
              <a:defRPr/>
            </a:pPr>
            <a:r>
              <a:rPr lang="en-US" sz="4400" dirty="0">
                <a:sym typeface="Comic Sans MS" pitchFamily="-112" charset="0"/>
              </a:rPr>
              <a:t>If </a:t>
            </a:r>
            <a:r>
              <a:rPr lang="en-US" sz="4400" dirty="0" err="1">
                <a:sym typeface="Comic Sans MS" pitchFamily="-112" charset="0"/>
              </a:rPr>
              <a:t>y</a:t>
            </a:r>
            <a:r>
              <a:rPr lang="en-US" sz="4400" dirty="0">
                <a:sym typeface="Comic Sans MS" pitchFamily="-112" charset="0"/>
              </a:rPr>
              <a:t> = 0, return </a:t>
            </a:r>
            <a:r>
              <a:rPr lang="en-US" sz="4400" dirty="0" err="1">
                <a:sym typeface="Comic Sans MS" pitchFamily="-112" charset="0"/>
              </a:rPr>
              <a:t>x</a:t>
            </a:r>
            <a:r>
              <a:rPr lang="en-US" sz="4400" dirty="0">
                <a:sym typeface="Comic Sans MS" pitchFamily="-112" charset="0"/>
              </a:rPr>
              <a:t> &amp; terminate; </a:t>
            </a:r>
            <a:endParaRPr lang="en-US" dirty="0">
              <a:sym typeface="Comic Sans MS" pitchFamily="-112" charset="0"/>
            </a:endParaRPr>
          </a:p>
          <a:p>
            <a:pPr marL="742950" indent="-742950" eaLnBrk="1" hangingPunct="1">
              <a:lnSpc>
                <a:spcPct val="90000"/>
              </a:lnSpc>
              <a:spcBef>
                <a:spcPts val="1100"/>
              </a:spcBef>
              <a:buFont typeface="+mj-lt"/>
              <a:buAutoNum type="arabicPeriod"/>
              <a:defRPr/>
            </a:pPr>
            <a:r>
              <a:rPr lang="en-US" sz="4400" dirty="0" smtClean="0">
                <a:sym typeface="Comic Sans MS" pitchFamily="-112" charset="0"/>
              </a:rPr>
              <a:t>else simultaneously:</a:t>
            </a:r>
          </a:p>
          <a:p>
            <a:pPr marL="742950" indent="-742950" eaLnBrk="1" hangingPunct="1">
              <a:lnSpc>
                <a:spcPct val="90000"/>
              </a:lnSpc>
              <a:spcBef>
                <a:spcPts val="1100"/>
              </a:spcBef>
              <a:defRPr/>
            </a:pPr>
            <a:r>
              <a:rPr lang="en-US" dirty="0" smtClean="0">
                <a:sym typeface="Comic Sans MS" pitchFamily="-112" charset="0"/>
              </a:rPr>
              <a:t>       (</a:t>
            </a:r>
            <a:r>
              <a:rPr lang="en-US" dirty="0" err="1" smtClean="0">
                <a:sym typeface="Comic Sans MS" pitchFamily="-112" charset="0"/>
              </a:rPr>
              <a:t>x</a:t>
            </a:r>
            <a:r>
              <a:rPr lang="en-US" dirty="0" smtClean="0">
                <a:sym typeface="Comic Sans MS" pitchFamily="-112" charset="0"/>
              </a:rPr>
              <a:t>, </a:t>
            </a:r>
            <a:r>
              <a:rPr lang="en-US" dirty="0" err="1" smtClean="0">
                <a:sym typeface="Comic Sans MS" pitchFamily="-112" charset="0"/>
              </a:rPr>
              <a:t>y</a:t>
            </a:r>
            <a:r>
              <a:rPr lang="en-US" dirty="0" smtClean="0">
                <a:sym typeface="Comic Sans MS" pitchFamily="-112" charset="0"/>
              </a:rPr>
              <a:t>) := (</a:t>
            </a:r>
            <a:r>
              <a:rPr lang="en-US" dirty="0" err="1" smtClean="0">
                <a:sym typeface="Comic Sans MS" pitchFamily="-112" charset="0"/>
              </a:rPr>
              <a:t>y</a:t>
            </a:r>
            <a:r>
              <a:rPr lang="en-US" dirty="0" smtClean="0">
                <a:sym typeface="Comic Sans MS" pitchFamily="-112" charset="0"/>
              </a:rPr>
              <a:t>, </a:t>
            </a:r>
            <a:r>
              <a:rPr lang="en-US" dirty="0" err="1" smtClean="0">
                <a:sym typeface="Comic Sans MS" pitchFamily="-112" charset="0"/>
              </a:rPr>
              <a:t>rem(x,y</a:t>
            </a:r>
            <a:r>
              <a:rPr lang="en-US" dirty="0" smtClean="0">
                <a:sym typeface="Comic Sans MS" pitchFamily="-112" charset="0"/>
              </a:rPr>
              <a:t>))</a:t>
            </a:r>
          </a:p>
          <a:p>
            <a:pPr marL="742950" indent="-742950" eaLnBrk="1" hangingPunct="1">
              <a:lnSpc>
                <a:spcPct val="90000"/>
              </a:lnSpc>
              <a:spcBef>
                <a:spcPts val="1100"/>
              </a:spcBef>
              <a:buFont typeface="+mj-lt"/>
              <a:buAutoNum type="arabicPeriod" startAt="4"/>
              <a:defRPr/>
            </a:pPr>
            <a:r>
              <a:rPr lang="en-US" dirty="0" smtClean="0">
                <a:sym typeface="Comic Sans MS" pitchFamily="-112" charset="0"/>
              </a:rPr>
              <a:t>Go to step 2.</a:t>
            </a:r>
          </a:p>
        </p:txBody>
      </p:sp>
      <p:pic>
        <p:nvPicPr>
          <p:cNvPr id="153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8153400" y="6553200"/>
            <a:ext cx="990600" cy="304800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/>
              <a:t> 5F.</a:t>
            </a:r>
            <a:fld id="{341B451B-49FA-5843-A5DB-DAD672474E93}" type="slidenum">
              <a:rPr lang="en-US"/>
              <a:pPr/>
              <a:t>2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rgbClr val="008000"/>
                </a:solidFill>
              </a:rPr>
              <a:t>Weakly</a:t>
            </a:r>
            <a:r>
              <a:rPr lang="en-US" smtClean="0"/>
              <a:t> Decreasing Variable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420688" y="1322388"/>
            <a:ext cx="8137525" cy="21018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400"/>
              <a:t>OK terminology but remember:</a:t>
            </a:r>
          </a:p>
          <a:p>
            <a:r>
              <a:rPr lang="en-US" sz="4400">
                <a:solidFill>
                  <a:srgbClr val="008000"/>
                </a:solidFill>
              </a:rPr>
              <a:t>nonincreasing</a:t>
            </a:r>
            <a:r>
              <a:rPr lang="en-US" sz="4400"/>
              <a:t> is</a:t>
            </a:r>
          </a:p>
          <a:p>
            <a:r>
              <a:rPr lang="en-US" sz="4400">
                <a:solidFill>
                  <a:schemeClr val="hlink"/>
                </a:solidFill>
              </a:rPr>
              <a:t>NOT SAME</a:t>
            </a:r>
            <a:r>
              <a:rPr lang="en-US" sz="4400"/>
              <a:t> as “</a:t>
            </a:r>
            <a:r>
              <a:rPr lang="en-US" sz="4400">
                <a:solidFill>
                  <a:schemeClr val="accent2"/>
                </a:solidFill>
              </a:rPr>
              <a:t>not increasing:</a:t>
            </a:r>
            <a:r>
              <a:rPr lang="en-US" sz="4400"/>
              <a:t>”</a:t>
            </a:r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808038" y="3844925"/>
            <a:ext cx="7213600" cy="812800"/>
            <a:chOff x="577" y="2953"/>
            <a:chExt cx="4544" cy="512"/>
          </a:xfrm>
        </p:grpSpPr>
        <p:sp>
          <p:nvSpPr>
            <p:cNvPr id="44038" name="Line 5"/>
            <p:cNvSpPr>
              <a:spLocks noChangeShapeType="1"/>
            </p:cNvSpPr>
            <p:nvPr/>
          </p:nvSpPr>
          <p:spPr bwMode="auto">
            <a:xfrm>
              <a:off x="577" y="3001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39" name="Line 6"/>
            <p:cNvSpPr>
              <a:spLocks noChangeShapeType="1"/>
            </p:cNvSpPr>
            <p:nvPr/>
          </p:nvSpPr>
          <p:spPr bwMode="auto">
            <a:xfrm>
              <a:off x="1089" y="2985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0" name="Line 7"/>
            <p:cNvSpPr>
              <a:spLocks noChangeShapeType="1"/>
            </p:cNvSpPr>
            <p:nvPr/>
          </p:nvSpPr>
          <p:spPr bwMode="auto">
            <a:xfrm>
              <a:off x="1089" y="3449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1" name="Line 8"/>
            <p:cNvSpPr>
              <a:spLocks noChangeShapeType="1"/>
            </p:cNvSpPr>
            <p:nvPr/>
          </p:nvSpPr>
          <p:spPr bwMode="auto">
            <a:xfrm flipV="1">
              <a:off x="1601" y="2985"/>
              <a:ext cx="0" cy="4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2" name="Line 9"/>
            <p:cNvSpPr>
              <a:spLocks noChangeShapeType="1"/>
            </p:cNvSpPr>
            <p:nvPr/>
          </p:nvSpPr>
          <p:spPr bwMode="auto">
            <a:xfrm>
              <a:off x="1601" y="2985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3" name="Line 10"/>
            <p:cNvSpPr>
              <a:spLocks noChangeShapeType="1"/>
            </p:cNvSpPr>
            <p:nvPr/>
          </p:nvSpPr>
          <p:spPr bwMode="auto">
            <a:xfrm>
              <a:off x="2113" y="2985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4" name="Line 11"/>
            <p:cNvSpPr>
              <a:spLocks noChangeShapeType="1"/>
            </p:cNvSpPr>
            <p:nvPr/>
          </p:nvSpPr>
          <p:spPr bwMode="auto">
            <a:xfrm>
              <a:off x="2081" y="3465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5" name="Line 12"/>
            <p:cNvSpPr>
              <a:spLocks noChangeShapeType="1"/>
            </p:cNvSpPr>
            <p:nvPr/>
          </p:nvSpPr>
          <p:spPr bwMode="auto">
            <a:xfrm flipV="1">
              <a:off x="2593" y="2969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6" name="Line 13"/>
            <p:cNvSpPr>
              <a:spLocks noChangeShapeType="1"/>
            </p:cNvSpPr>
            <p:nvPr/>
          </p:nvSpPr>
          <p:spPr bwMode="auto">
            <a:xfrm>
              <a:off x="2577" y="2985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7" name="Line 14"/>
            <p:cNvSpPr>
              <a:spLocks noChangeShapeType="1"/>
            </p:cNvSpPr>
            <p:nvPr/>
          </p:nvSpPr>
          <p:spPr bwMode="auto">
            <a:xfrm>
              <a:off x="3089" y="2969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8" name="Line 15"/>
            <p:cNvSpPr>
              <a:spLocks noChangeShapeType="1"/>
            </p:cNvSpPr>
            <p:nvPr/>
          </p:nvSpPr>
          <p:spPr bwMode="auto">
            <a:xfrm>
              <a:off x="3089" y="3433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9" name="Line 16"/>
            <p:cNvSpPr>
              <a:spLocks noChangeShapeType="1"/>
            </p:cNvSpPr>
            <p:nvPr/>
          </p:nvSpPr>
          <p:spPr bwMode="auto">
            <a:xfrm flipV="1">
              <a:off x="3601" y="2969"/>
              <a:ext cx="0" cy="4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0" name="Line 17"/>
            <p:cNvSpPr>
              <a:spLocks noChangeShapeType="1"/>
            </p:cNvSpPr>
            <p:nvPr/>
          </p:nvSpPr>
          <p:spPr bwMode="auto">
            <a:xfrm>
              <a:off x="3601" y="2969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1" name="Line 18"/>
            <p:cNvSpPr>
              <a:spLocks noChangeShapeType="1"/>
            </p:cNvSpPr>
            <p:nvPr/>
          </p:nvSpPr>
          <p:spPr bwMode="auto">
            <a:xfrm>
              <a:off x="4113" y="2969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2" name="Line 19"/>
            <p:cNvSpPr>
              <a:spLocks noChangeShapeType="1"/>
            </p:cNvSpPr>
            <p:nvPr/>
          </p:nvSpPr>
          <p:spPr bwMode="auto">
            <a:xfrm>
              <a:off x="4081" y="3449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3" name="Line 20"/>
            <p:cNvSpPr>
              <a:spLocks noChangeShapeType="1"/>
            </p:cNvSpPr>
            <p:nvPr/>
          </p:nvSpPr>
          <p:spPr bwMode="auto">
            <a:xfrm flipV="1">
              <a:off x="4593" y="2953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4" name="Line 21"/>
            <p:cNvSpPr>
              <a:spLocks noChangeShapeType="1"/>
            </p:cNvSpPr>
            <p:nvPr/>
          </p:nvSpPr>
          <p:spPr bwMode="auto">
            <a:xfrm>
              <a:off x="4609" y="2953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03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0E38FFC3-2DDF-924D-ABC6-09F777441C77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304800" y="1865313"/>
            <a:ext cx="85344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6600">
                <a:solidFill>
                  <a:schemeClr val="tx2"/>
                </a:solidFill>
                <a:latin typeface="Comic Sans MS" pitchFamily="-107" charset="0"/>
              </a:rPr>
              <a:t>Proving Termination</a:t>
            </a:r>
          </a:p>
          <a:p>
            <a:r>
              <a:rPr lang="en-US" sz="6600">
                <a:solidFill>
                  <a:schemeClr val="tx2"/>
                </a:solidFill>
                <a:latin typeface="Comic Sans MS" pitchFamily="-107" charset="0"/>
              </a:rPr>
              <a:t>using </a:t>
            </a:r>
            <a:r>
              <a:rPr lang="en-US" sz="6600">
                <a:solidFill>
                  <a:srgbClr val="0000CC"/>
                </a:solidFill>
                <a:latin typeface="Comic Sans MS" pitchFamily="-107" charset="0"/>
              </a:rPr>
              <a:t>Well-founded</a:t>
            </a:r>
            <a:r>
              <a:rPr lang="en-US" sz="6600">
                <a:solidFill>
                  <a:schemeClr val="tx2"/>
                </a:solidFill>
                <a:latin typeface="Comic Sans MS" pitchFamily="-107" charset="0"/>
              </a:rPr>
              <a:t> </a:t>
            </a:r>
          </a:p>
          <a:p>
            <a:r>
              <a:rPr lang="en-US" sz="6600">
                <a:solidFill>
                  <a:schemeClr val="tx2"/>
                </a:solidFill>
                <a:latin typeface="Comic Sans MS" pitchFamily="-107" charset="0"/>
              </a:rPr>
              <a:t>Partial Orders</a:t>
            </a:r>
            <a:endParaRPr lang="en-US" sz="9600">
              <a:solidFill>
                <a:schemeClr val="tx2"/>
              </a:solidFill>
              <a:latin typeface="Comic Sans MS" pitchFamily="-107" charset="0"/>
            </a:endParaRPr>
          </a:p>
        </p:txBody>
      </p:sp>
      <p:sp>
        <p:nvSpPr>
          <p:cNvPr id="4608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BF7F1D80-896E-884F-90B7-D4F869BA7F0B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Partial-order valued variables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433388" y="2372142"/>
            <a:ext cx="8350250" cy="212365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 err="1">
                <a:latin typeface="Comic Sans MS" pitchFamily="-107" charset="0"/>
              </a:rPr>
              <a:t>Defs</a:t>
            </a:r>
            <a:r>
              <a:rPr lang="en-US" sz="4400" dirty="0">
                <a:latin typeface="Comic Sans MS" pitchFamily="-107" charset="0"/>
              </a:rPr>
              <a:t> of increasing/decreasing</a:t>
            </a:r>
          </a:p>
          <a:p>
            <a:pPr algn="l"/>
            <a:r>
              <a:rPr lang="en-US" sz="4400" dirty="0">
                <a:latin typeface="Comic Sans MS" pitchFamily="-107" charset="0"/>
              </a:rPr>
              <a:t>variables extend to variables with </a:t>
            </a:r>
            <a:r>
              <a:rPr lang="en-US" sz="4400" dirty="0">
                <a:solidFill>
                  <a:srgbClr val="0000CC"/>
                </a:solidFill>
                <a:latin typeface="Comic Sans MS" pitchFamily="-107" charset="0"/>
              </a:rPr>
              <a:t>partially ordered</a:t>
            </a:r>
            <a:r>
              <a:rPr lang="en-US" sz="4400" dirty="0">
                <a:latin typeface="Comic Sans MS" pitchFamily="-107" charset="0"/>
              </a:rPr>
              <a:t> values</a:t>
            </a:r>
            <a:r>
              <a:rPr lang="en-US" sz="4400" dirty="0" smtClean="0">
                <a:latin typeface="Comic Sans MS" pitchFamily="-107" charset="0"/>
              </a:rPr>
              <a:t>.</a:t>
            </a:r>
            <a:endParaRPr lang="en-US" sz="4400" dirty="0">
              <a:latin typeface="Comic Sans MS" pitchFamily="-107" charset="0"/>
            </a:endParaRPr>
          </a:p>
        </p:txBody>
      </p:sp>
      <p:sp>
        <p:nvSpPr>
          <p:cNvPr id="4710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9872341F-AF97-DF4A-8106-150AA4FFA062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Partial-order valued variables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433388" y="1323975"/>
            <a:ext cx="8350250" cy="415448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latin typeface="Comic Sans MS" pitchFamily="-107" charset="0"/>
              </a:rPr>
              <a:t>Defs of increasing/decreasing</a:t>
            </a:r>
          </a:p>
          <a:p>
            <a:pPr algn="l"/>
            <a:r>
              <a:rPr lang="en-US" sz="4400">
                <a:latin typeface="Comic Sans MS" pitchFamily="-107" charset="0"/>
              </a:rPr>
              <a:t>variables extend to variables with </a:t>
            </a:r>
            <a:r>
              <a:rPr lang="en-US" sz="4400">
                <a:solidFill>
                  <a:srgbClr val="0000CC"/>
                </a:solidFill>
                <a:latin typeface="Comic Sans MS" pitchFamily="-107" charset="0"/>
              </a:rPr>
              <a:t>partially ordered</a:t>
            </a:r>
            <a:r>
              <a:rPr lang="en-US" sz="4400">
                <a:latin typeface="Comic Sans MS" pitchFamily="-107" charset="0"/>
              </a:rPr>
              <a:t> values.</a:t>
            </a:r>
          </a:p>
          <a:p>
            <a:pPr algn="l"/>
            <a:r>
              <a:rPr lang="en-US" sz="4400">
                <a:latin typeface="Comic Sans MS" pitchFamily="-107" charset="0"/>
              </a:rPr>
              <a:t>Can use values in </a:t>
            </a:r>
            <a:r>
              <a:rPr lang="en-US" sz="4400">
                <a:solidFill>
                  <a:srgbClr val="0000CC"/>
                </a:solidFill>
                <a:latin typeface="Comic Sans MS" pitchFamily="-107" charset="0"/>
              </a:rPr>
              <a:t>well-founded </a:t>
            </a:r>
            <a:r>
              <a:rPr lang="en-US" sz="4400">
                <a:latin typeface="Comic Sans MS" pitchFamily="-107" charset="0"/>
              </a:rPr>
              <a:t>partial orders to </a:t>
            </a:r>
            <a:r>
              <a:rPr lang="en-US" sz="4400">
                <a:latin typeface="Comic Sans MS" pitchFamily="-107" charset="0"/>
                <a:sym typeface="Euclid Extra" pitchFamily="-107" charset="0"/>
              </a:rPr>
              <a:t>prove </a:t>
            </a:r>
            <a:r>
              <a:rPr lang="en-US" sz="4400">
                <a:latin typeface="Comic Sans MS" pitchFamily="-107" charset="0"/>
              </a:rPr>
              <a:t>termination.</a:t>
            </a:r>
          </a:p>
        </p:txBody>
      </p:sp>
      <p:sp>
        <p:nvSpPr>
          <p:cNvPr id="4710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9872341F-AF97-DF4A-8106-150AA4FFA062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Well-founded Partial Orders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763000" cy="418147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800" i="1" smtClean="0">
                <a:solidFill>
                  <a:schemeClr val="tx2"/>
                </a:solidFill>
              </a:rPr>
              <a:t>Def.</a:t>
            </a:r>
            <a:r>
              <a:rPr lang="en-US" sz="4800" smtClean="0">
                <a:solidFill>
                  <a:schemeClr val="tx2"/>
                </a:solidFill>
              </a:rPr>
              <a:t> A partial order, </a:t>
            </a:r>
            <a:r>
              <a:rPr lang="en-US" sz="6000" b="1" smtClean="0">
                <a:solidFill>
                  <a:srgbClr val="009900"/>
                </a:solidFill>
                <a:latin typeface="MT Extra" pitchFamily="-107" charset="0"/>
                <a:sym typeface="MT Extra" pitchFamily="-107" charset="0"/>
              </a:rPr>
              <a:t></a:t>
            </a:r>
            <a:r>
              <a:rPr lang="en-US" sz="4800" smtClean="0">
                <a:solidFill>
                  <a:schemeClr val="tx2"/>
                </a:solidFill>
              </a:rPr>
              <a:t>, </a:t>
            </a:r>
          </a:p>
          <a:p>
            <a:r>
              <a:rPr lang="en-US" sz="4800" smtClean="0">
                <a:solidFill>
                  <a:schemeClr val="tx2"/>
                </a:solidFill>
              </a:rPr>
              <a:t> is </a:t>
            </a:r>
            <a:r>
              <a:rPr lang="en-US" sz="4800" smtClean="0">
                <a:solidFill>
                  <a:srgbClr val="0033CC"/>
                </a:solidFill>
              </a:rPr>
              <a:t>well-founded </a:t>
            </a:r>
            <a:r>
              <a:rPr lang="en-US" sz="4800" smtClean="0"/>
              <a:t>iff it has</a:t>
            </a:r>
            <a:endParaRPr lang="en-US" sz="4800" smtClean="0">
              <a:solidFill>
                <a:srgbClr val="0033CC"/>
              </a:solidFill>
            </a:endParaRPr>
          </a:p>
          <a:p>
            <a:r>
              <a:rPr lang="en-US" sz="4400" smtClean="0">
                <a:solidFill>
                  <a:schemeClr val="accent2"/>
                </a:solidFill>
              </a:rPr>
              <a:t> no </a:t>
            </a:r>
            <a:r>
              <a:rPr lang="en-US" sz="4400" smtClean="0"/>
              <a:t>infinite decreasing sequence</a:t>
            </a:r>
          </a:p>
          <a:p>
            <a:pPr algn="ctr"/>
            <a:r>
              <a:rPr lang="en-US" sz="6000" b="1" smtClean="0">
                <a:solidFill>
                  <a:srgbClr val="009900"/>
                </a:solidFill>
                <a:latin typeface="MT Extra" pitchFamily="-107" charset="0"/>
                <a:sym typeface="MT Extra" pitchFamily="-107" charset="0"/>
              </a:rPr>
              <a:t></a:t>
            </a:r>
            <a:r>
              <a:rPr lang="en-US" sz="6000" b="1" smtClean="0">
                <a:solidFill>
                  <a:schemeClr val="accent2"/>
                </a:solidFill>
                <a:latin typeface="MT Extra" pitchFamily="-107" charset="0"/>
                <a:sym typeface="MT Extra" pitchFamily="-107" charset="0"/>
              </a:rPr>
              <a:t></a:t>
            </a:r>
            <a:r>
              <a:rPr lang="en-US" sz="6000" b="1" smtClean="0">
                <a:solidFill>
                  <a:srgbClr val="009900"/>
                </a:solidFill>
                <a:latin typeface="MT Extra" pitchFamily="-107" charset="0"/>
                <a:sym typeface="MT Extra" pitchFamily="-107" charset="0"/>
              </a:rPr>
              <a:t> </a:t>
            </a:r>
            <a:r>
              <a:rPr lang="en-US" sz="6000" smtClean="0">
                <a:solidFill>
                  <a:srgbClr val="0033CC"/>
                </a:solidFill>
              </a:rPr>
              <a:t>p</a:t>
            </a:r>
            <a:r>
              <a:rPr lang="en-US" sz="6000" baseline="-25000" smtClean="0">
                <a:solidFill>
                  <a:srgbClr val="0033CC"/>
                </a:solidFill>
              </a:rPr>
              <a:t>1</a:t>
            </a:r>
            <a:r>
              <a:rPr lang="en-US" sz="6000" smtClean="0">
                <a:solidFill>
                  <a:srgbClr val="0033CC"/>
                </a:solidFill>
              </a:rPr>
              <a:t> </a:t>
            </a:r>
            <a:r>
              <a:rPr lang="en-US" sz="6000" b="1" smtClean="0">
                <a:solidFill>
                  <a:srgbClr val="009900"/>
                </a:solidFill>
                <a:latin typeface="MT Extra" pitchFamily="-107" charset="0"/>
                <a:sym typeface="MT Extra" pitchFamily="-107" charset="0"/>
              </a:rPr>
              <a:t> </a:t>
            </a:r>
            <a:r>
              <a:rPr lang="en-US" sz="6000" b="1" smtClean="0">
                <a:solidFill>
                  <a:schemeClr val="accent2"/>
                </a:solidFill>
                <a:latin typeface="MT Extra" pitchFamily="-107" charset="0"/>
                <a:sym typeface="MT Extra" pitchFamily="-107" charset="0"/>
              </a:rPr>
              <a:t> </a:t>
            </a:r>
            <a:r>
              <a:rPr lang="en-US" sz="6000" b="1" smtClean="0">
                <a:solidFill>
                  <a:srgbClr val="009900"/>
                </a:solidFill>
                <a:latin typeface="MT Extra" pitchFamily="-107" charset="0"/>
                <a:sym typeface="MT Extra" pitchFamily="-107" charset="0"/>
              </a:rPr>
              <a:t></a:t>
            </a:r>
            <a:r>
              <a:rPr lang="en-US" sz="6000" smtClean="0">
                <a:solidFill>
                  <a:srgbClr val="0033CC"/>
                </a:solidFill>
              </a:rPr>
              <a:t> p</a:t>
            </a:r>
            <a:r>
              <a:rPr lang="en-US" sz="6000" baseline="-25000" smtClean="0">
                <a:solidFill>
                  <a:srgbClr val="0033CC"/>
                </a:solidFill>
              </a:rPr>
              <a:t>2</a:t>
            </a:r>
            <a:r>
              <a:rPr lang="en-US" sz="6000" smtClean="0">
                <a:solidFill>
                  <a:srgbClr val="0033CC"/>
                </a:solidFill>
              </a:rPr>
              <a:t> </a:t>
            </a:r>
            <a:r>
              <a:rPr lang="en-US" sz="6000" b="1" smtClean="0">
                <a:solidFill>
                  <a:srgbClr val="009900"/>
                </a:solidFill>
                <a:latin typeface="MT Extra" pitchFamily="-107" charset="0"/>
                <a:sym typeface="MT Extra" pitchFamily="-107" charset="0"/>
              </a:rPr>
              <a:t></a:t>
            </a:r>
            <a:r>
              <a:rPr lang="en-US" sz="6000" b="1" smtClean="0">
                <a:solidFill>
                  <a:srgbClr val="008000"/>
                </a:solidFill>
                <a:latin typeface="MT Extra" pitchFamily="-107" charset="0"/>
                <a:sym typeface="MT Extra" pitchFamily="-107" charset="0"/>
              </a:rPr>
              <a:t> </a:t>
            </a:r>
            <a:r>
              <a:rPr lang="en-US" sz="6000" smtClean="0">
                <a:solidFill>
                  <a:srgbClr val="0033CC"/>
                </a:solidFill>
                <a:sym typeface="MT Extra" pitchFamily="-107" charset="0"/>
              </a:rPr>
              <a:t>p</a:t>
            </a:r>
            <a:r>
              <a:rPr lang="en-US" sz="6000" baseline="-25000" smtClean="0">
                <a:solidFill>
                  <a:srgbClr val="0033CC"/>
                </a:solidFill>
                <a:sym typeface="MT Extra" pitchFamily="-107" charset="0"/>
              </a:rPr>
              <a:t>1</a:t>
            </a:r>
            <a:r>
              <a:rPr lang="en-US" sz="6000" smtClean="0">
                <a:solidFill>
                  <a:srgbClr val="0033CC"/>
                </a:solidFill>
              </a:rPr>
              <a:t> </a:t>
            </a:r>
          </a:p>
        </p:txBody>
      </p:sp>
      <p:sp>
        <p:nvSpPr>
          <p:cNvPr id="4915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CA89311D-00A2-ED47-8ABD-4741E58F9934}" type="slidenum">
              <a:rPr lang="en-US" smtClean="0"/>
              <a:pPr/>
              <a:t>24</a:t>
            </a:fld>
            <a:endParaRPr lang="en-US" smtClean="0"/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381000" y="4343400"/>
            <a:ext cx="79248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5017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685800" y="1385888"/>
            <a:ext cx="7772400" cy="547211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algn="ctr" eaLnBrk="1" hangingPunct="1">
              <a:spcBef>
                <a:spcPct val="0"/>
              </a:spcBef>
            </a:pPr>
            <a:r>
              <a:rPr lang="en-US" sz="11500"/>
              <a:t>Problems</a:t>
            </a:r>
            <a:endParaRPr lang="en-US"/>
          </a:p>
          <a:p>
            <a:pPr marL="304800" indent="-304800" algn="ctr" eaLnBrk="1" hangingPunct="1">
              <a:spcBef>
                <a:spcPts val="1200"/>
              </a:spcBef>
            </a:pPr>
            <a:r>
              <a:rPr lang="en-US" sz="11500"/>
              <a:t>1−3</a:t>
            </a:r>
          </a:p>
        </p:txBody>
      </p:sp>
      <p:pic>
        <p:nvPicPr>
          <p:cNvPr id="5018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8153400" y="6553200"/>
            <a:ext cx="990600" cy="304800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/>
              <a:t> 5F.</a:t>
            </a:r>
            <a:fld id="{341B451B-49FA-5843-A5DB-DAD672474E93}" type="slidenum">
              <a:rPr lang="en-US"/>
              <a:pPr/>
              <a:t>25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correctness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58763" y="1214438"/>
            <a:ext cx="8651875" cy="564356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600"/>
              <a:t>Example: GCD(662,414)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GCD(414, 248)  since rem(662,414) = 248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GCD(248, 166)  since rem(414,248) = 166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GCD(166, 82)    since rem(248,166) =   82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GCD(82, 2)       since rem(166,82)   =     2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GCD(2, 0)         since rem(82,2)       =     0</a:t>
            </a:r>
            <a:endParaRPr lang="en-US"/>
          </a:p>
          <a:p>
            <a:pPr marL="304800" indent="-304800" algn="ctr" eaLnBrk="1" hangingPunct="1"/>
            <a:r>
              <a:rPr lang="en-US">
                <a:solidFill>
                  <a:srgbClr val="3333CC"/>
                </a:solidFill>
              </a:rPr>
              <a:t>return value: 2</a:t>
            </a:r>
          </a:p>
        </p:txBody>
      </p:sp>
      <p:pic>
        <p:nvPicPr>
          <p:cNvPr id="163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8153400" y="6553200"/>
            <a:ext cx="990600" cy="304800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/>
              <a:t> 5F.</a:t>
            </a:r>
            <a:fld id="{341B451B-49FA-5843-A5DB-DAD672474E93}" type="slidenum">
              <a:rPr lang="en-US"/>
              <a:pPr/>
              <a:t>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rgbClr val="008000"/>
                </a:solidFill>
              </a:rPr>
              <a:t>Euclid</a:t>
            </a:r>
            <a:r>
              <a:rPr lang="en-US" smtClean="0"/>
              <a:t> </a:t>
            </a:r>
            <a:r>
              <a:rPr lang="en-US" smtClean="0">
                <a:solidFill>
                  <a:srgbClr val="008000"/>
                </a:solidFill>
              </a:rPr>
              <a:t>Algorithm</a:t>
            </a:r>
            <a:r>
              <a:rPr lang="en-US" smtClean="0"/>
              <a:t> </a:t>
            </a:r>
            <a:r>
              <a:rPr lang="en-US" smtClean="0">
                <a:solidFill>
                  <a:srgbClr val="3333CC"/>
                </a:solidFill>
              </a:rPr>
              <a:t>State Machine</a:t>
            </a:r>
            <a:endParaRPr lang="en-US" smtClean="0"/>
          </a:p>
        </p:txBody>
      </p:sp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79400" y="1460500"/>
            <a:ext cx="8636000" cy="39497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/>
            <a:r>
              <a:rPr lang="en-US" dirty="0" smtClean="0"/>
              <a:t>States ::= </a:t>
            </a:r>
          </a:p>
          <a:p>
            <a:pPr marL="304800" indent="-304800" eaLnBrk="1" hangingPunct="1"/>
            <a:r>
              <a:rPr lang="en-US" dirty="0" smtClean="0"/>
              <a:t>start ::=  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</a:p>
          <a:p>
            <a:pPr marL="304800" indent="-304800" eaLnBrk="1" hangingPunct="1"/>
            <a:r>
              <a:rPr lang="en-US" dirty="0" smtClean="0"/>
              <a:t>state transitions defined by</a:t>
            </a:r>
          </a:p>
          <a:p>
            <a:pPr marL="304800" indent="-304800" algn="ctr" eaLnBrk="1" hangingPunct="1"/>
            <a:r>
              <a:rPr lang="en-US" dirty="0" smtClean="0"/>
              <a:t> (</a:t>
            </a:r>
            <a:r>
              <a:rPr lang="en-US" dirty="0" err="1" smtClean="0"/>
              <a:t>x,y</a:t>
            </a:r>
            <a:r>
              <a:rPr lang="en-US" dirty="0" smtClean="0"/>
              <a:t>) </a:t>
            </a:r>
            <a:r>
              <a:rPr lang="en-US" sz="3600" b="1" dirty="0" smtClean="0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  <a:r>
              <a:rPr lang="en-US" dirty="0" smtClean="0"/>
              <a:t> (y, </a:t>
            </a:r>
            <a:r>
              <a:rPr lang="en-US" dirty="0" err="1" smtClean="0"/>
              <a:t>rem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))   for  y ≠ 0</a:t>
            </a:r>
          </a:p>
        </p:txBody>
      </p:sp>
      <p:pic>
        <p:nvPicPr>
          <p:cNvPr id="174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1524000"/>
            <a:ext cx="16430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8153400" y="6553200"/>
            <a:ext cx="990600" cy="304800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/>
              <a:t> 5F.</a:t>
            </a:r>
            <a:fld id="{341B451B-49FA-5843-A5DB-DAD672474E93}" type="slidenum">
              <a:rPr lang="en-US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4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47109" name="Rectangle 5"/>
          <p:cNvSpPr>
            <a:spLocks/>
          </p:cNvSpPr>
          <p:nvPr/>
        </p:nvSpPr>
        <p:spPr bwMode="auto">
          <a:xfrm>
            <a:off x="206375" y="1447800"/>
            <a:ext cx="8709025" cy="275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preserved invariant </a:t>
            </a:r>
            <a:r>
              <a:rPr lang="en-US" sz="5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P(x,y):</a:t>
            </a:r>
          </a:p>
          <a:p>
            <a:pPr algn="l"/>
            <a:endParaRPr lang="en-US" sz="54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  <a:p>
            <a:r>
              <a:rPr lang="en-US" sz="66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[gcd(a,b) = gcd(x,y)]</a:t>
            </a: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8153400" y="6553200"/>
            <a:ext cx="990600" cy="304800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/>
              <a:t> 5F.</a:t>
            </a:r>
            <a:fld id="{341B451B-49FA-5843-A5DB-DAD672474E93}" type="slidenum">
              <a:rPr lang="en-US"/>
              <a:pPr/>
              <a:t>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4"/>
          <p:cNvSpPr>
            <a:spLocks/>
          </p:cNvSpPr>
          <p:nvPr/>
        </p:nvSpPr>
        <p:spPr bwMode="auto">
          <a:xfrm>
            <a:off x="381000" y="1231900"/>
            <a:ext cx="8331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transitions: (x, y) </a:t>
            </a:r>
            <a:r>
              <a:rPr lang="en-US" sz="4000">
                <a:solidFill>
                  <a:schemeClr val="tx1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→ 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(y, rem(x, y))</a:t>
            </a:r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1336675" y="4248150"/>
            <a:ext cx="64357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x = qy + rem.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any divisor of 2 of these 3</a:t>
            </a:r>
          </a:p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terms divides all 3.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369888" y="2032000"/>
            <a:ext cx="7615237" cy="2246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is preserved because: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gcd(x,y) = gcd(y, rem(x,y))</a:t>
            </a:r>
            <a:endParaRPr lang="en-US" sz="4400">
              <a:solidFill>
                <a:srgbClr val="0000E5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>
              <a:spcBef>
                <a:spcPts val="600"/>
              </a:spcBef>
            </a:pPr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for </a:t>
            </a:r>
            <a:r>
              <a:rPr lang="en-US" sz="48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 </a:t>
            </a:r>
            <a:r>
              <a:rPr lang="en-US" sz="4800">
                <a:solidFill>
                  <a:srgbClr val="0000E5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≠</a:t>
            </a:r>
            <a:r>
              <a:rPr lang="en-US" sz="48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0</a:t>
            </a:r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13716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8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8153400" y="6553200"/>
            <a:ext cx="990600" cy="304800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/>
              <a:t> 5F.</a:t>
            </a:r>
            <a:fld id="{341B451B-49FA-5843-A5DB-DAD672474E93}" type="slidenum">
              <a:rPr lang="en-US"/>
              <a:pPr/>
              <a:t>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 autoUpdateAnimBg="0"/>
      <p:bldP spid="39942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7"/>
          <p:cNvSpPr>
            <a:spLocks/>
          </p:cNvSpPr>
          <p:nvPr/>
        </p:nvSpPr>
        <p:spPr bwMode="auto">
          <a:xfrm>
            <a:off x="13716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20485" name="Rectangle 7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10" name="Rectangle 6"/>
          <p:cNvSpPr>
            <a:spLocks/>
          </p:cNvSpPr>
          <p:nvPr/>
        </p:nvSpPr>
        <p:spPr bwMode="auto">
          <a:xfrm>
            <a:off x="228600" y="1828800"/>
            <a:ext cx="8610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66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</a:t>
            </a:r>
            <a:r>
              <a:rPr lang="en-US" sz="660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600">
                <a:solidFill>
                  <a:srgbClr val="00002E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is</a:t>
            </a:r>
            <a:r>
              <a:rPr lang="en-US" sz="660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true</a:t>
            </a:r>
            <a:r>
              <a:rPr lang="en-US" sz="6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at start:</a:t>
            </a:r>
          </a:p>
          <a:p>
            <a:pPr algn="l"/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 = a , y = b, so</a:t>
            </a:r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 </a:t>
            </a:r>
            <a:r>
              <a:rPr lang="en-US" sz="5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</a:t>
            </a:r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(start) </a:t>
            </a:r>
            <a:r>
              <a:rPr lang="en-US" sz="5400">
                <a:solidFill>
                  <a:schemeClr val="tx1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≡</a:t>
            </a:r>
          </a:p>
          <a:p>
            <a:pPr algn="l"/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</a:t>
            </a:r>
            <a:r>
              <a:rPr lang="en-US" sz="66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[gcd(a,b) = gcd(a,b)]</a:t>
            </a:r>
            <a:endParaRPr lang="en-US" sz="6000">
              <a:solidFill>
                <a:srgbClr val="0000E5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</p:txBody>
      </p:sp>
      <p:sp>
        <p:nvSpPr>
          <p:cNvPr id="7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8153400" y="6553200"/>
            <a:ext cx="990600" cy="304800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/>
              <a:t> 5F.</a:t>
            </a:r>
            <a:fld id="{341B451B-49FA-5843-A5DB-DAD672474E93}" type="slidenum">
              <a:rPr lang="en-US"/>
              <a:pPr/>
              <a:t>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/>
              <a:t>GCD correctness</a:t>
            </a:r>
          </a:p>
        </p:txBody>
      </p:sp>
      <p:pic>
        <p:nvPicPr>
          <p:cNvPr id="21508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Rectangle 5"/>
          <p:cNvSpPr>
            <a:spLocks/>
          </p:cNvSpPr>
          <p:nvPr/>
        </p:nvSpPr>
        <p:spPr bwMode="auto">
          <a:xfrm>
            <a:off x="804863" y="1054100"/>
            <a:ext cx="7532687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Conclusion: on termination</a:t>
            </a:r>
            <a:endParaRPr lang="en-US" sz="48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66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 </a:t>
            </a:r>
            <a:r>
              <a:rPr lang="en-US" sz="6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66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gcd(a,b)</a:t>
            </a:r>
          </a:p>
        </p:txBody>
      </p:sp>
      <p:sp>
        <p:nvSpPr>
          <p:cNvPr id="40966" name="Rectangle 6"/>
          <p:cNvSpPr>
            <a:spLocks/>
          </p:cNvSpPr>
          <p:nvPr/>
        </p:nvSpPr>
        <p:spPr bwMode="auto">
          <a:xfrm>
            <a:off x="241300" y="2916238"/>
            <a:ext cx="83693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 at termination, y = 0, so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 = gcd(x,0) = gcd(x,y) </a:t>
            </a:r>
          </a:p>
        </p:txBody>
      </p:sp>
      <p:sp>
        <p:nvSpPr>
          <p:cNvPr id="40967" name="Rectangle 7"/>
          <p:cNvSpPr>
            <a:spLocks/>
          </p:cNvSpPr>
          <p:nvPr/>
        </p:nvSpPr>
        <p:spPr bwMode="auto">
          <a:xfrm>
            <a:off x="6064250" y="3581400"/>
            <a:ext cx="280035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440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795713" y="4305300"/>
            <a:ext cx="5156200" cy="1181100"/>
            <a:chOff x="0" y="0"/>
            <a:chExt cx="3247" cy="743"/>
          </a:xfrm>
        </p:grpSpPr>
        <p:grpSp>
          <p:nvGrpSpPr>
            <p:cNvPr id="21513" name="Group 9"/>
            <p:cNvGrpSpPr>
              <a:grpSpLocks/>
            </p:cNvGrpSpPr>
            <p:nvPr/>
          </p:nvGrpSpPr>
          <p:grpSpPr bwMode="auto">
            <a:xfrm rot="5400000">
              <a:off x="1544" y="-1448"/>
              <a:ext cx="240" cy="3136"/>
              <a:chOff x="0" y="0"/>
              <a:chExt cx="239" cy="3136"/>
            </a:xfrm>
          </p:grpSpPr>
          <p:sp>
            <p:nvSpPr>
              <p:cNvPr id="21515" name="AutoShape 10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  <a:close/>
                    <a:moveTo>
                      <a:pt x="0" y="0"/>
                    </a:moveTo>
                  </a:path>
                </a:pathLst>
              </a:cu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16" name="AutoShape 11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514" name="Rectangle 12"/>
            <p:cNvSpPr>
              <a:spLocks/>
            </p:cNvSpPr>
            <p:nvPr/>
          </p:nvSpPr>
          <p:spPr bwMode="auto">
            <a:xfrm>
              <a:off x="0" y="207"/>
              <a:ext cx="3247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>
                  <a:solidFill>
                    <a:srgbClr val="008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preserved invariant</a:t>
              </a:r>
            </a:p>
          </p:txBody>
        </p:sp>
      </p:grpSp>
      <p:sp>
        <p:nvSpPr>
          <p:cNvPr id="13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8153400" y="6553200"/>
            <a:ext cx="990600" cy="304800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/>
              <a:t> 5F.</a:t>
            </a:r>
            <a:fld id="{341B451B-49FA-5843-A5DB-DAD672474E93}" type="slidenum">
              <a:rPr lang="en-US"/>
              <a:pPr/>
              <a:t>8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build="p" autoUpdateAnimBg="0"/>
      <p:bldP spid="4096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800"/>
              <a:t>GCD </a:t>
            </a:r>
            <a:r>
              <a:rPr lang="en-US" sz="4800">
                <a:solidFill>
                  <a:srgbClr val="3333CC"/>
                </a:solidFill>
              </a:rPr>
              <a:t>Termination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79400" y="1295400"/>
            <a:ext cx="8661400" cy="5562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5400"/>
              <a:t>y </a:t>
            </a:r>
            <a:r>
              <a:rPr lang="en-US" sz="5400">
                <a:solidFill>
                  <a:srgbClr val="0000E5"/>
                </a:solidFill>
              </a:rPr>
              <a:t>decreases at each step</a:t>
            </a:r>
            <a:endParaRPr lang="en-US"/>
          </a:p>
          <a:p>
            <a:pPr marL="304800" indent="-304800" eaLnBrk="1" hangingPunct="1">
              <a:spcBef>
                <a:spcPts val="1300"/>
              </a:spcBef>
            </a:pPr>
            <a:r>
              <a:rPr lang="en-US" sz="5400"/>
              <a:t>  </a:t>
            </a:r>
            <a:r>
              <a:rPr lang="en-US" sz="5400" b="1">
                <a:solidFill>
                  <a:srgbClr val="0000E5"/>
                </a:solidFill>
              </a:rPr>
              <a:t>    </a:t>
            </a:r>
            <a:r>
              <a:rPr lang="en-US" sz="5400"/>
              <a:t>   (another invariant)</a:t>
            </a:r>
            <a:endParaRPr lang="en-US"/>
          </a:p>
          <a:p>
            <a:pPr marL="304800" indent="-304800" eaLnBrk="1" hangingPunct="1">
              <a:spcBef>
                <a:spcPts val="1300"/>
              </a:spcBef>
            </a:pPr>
            <a:r>
              <a:rPr lang="en-US" sz="5400"/>
              <a:t>Well Ordering implies reaches minimum &amp; stops</a:t>
            </a:r>
          </a:p>
        </p:txBody>
      </p:sp>
      <p:pic>
        <p:nvPicPr>
          <p:cNvPr id="2253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381000" y="2368550"/>
          <a:ext cx="2057400" cy="1060450"/>
        </p:xfrm>
        <a:graphic>
          <a:graphicData uri="http://schemas.openxmlformats.org/presentationml/2006/ole">
            <p:oleObj spid="_x0000_s22530" name="Equation" r:id="rId4" imgW="419100" imgH="215900" progId="Equation.DSMT4">
              <p:embed/>
            </p:oleObj>
          </a:graphicData>
        </a:graphic>
      </p:graphicFrame>
      <p:sp>
        <p:nvSpPr>
          <p:cNvPr id="9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8153400" y="6553200"/>
            <a:ext cx="990600" cy="304800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/>
              <a:t> 5F.</a:t>
            </a:r>
            <a:fld id="{341B451B-49FA-5843-A5DB-DAD672474E93}" type="slidenum">
              <a:rPr lang="en-US"/>
              <a:pPr/>
              <a:t>9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build="p" autoUpdateAnimBg="0"/>
    </p:bldLst>
  </p:timing>
</p:sld>
</file>

<file path=ppt/theme/theme1.xml><?xml version="1.0" encoding="utf-8"?>
<a:theme xmlns:a="http://schemas.openxmlformats.org/drawingml/2006/main" name="Default - Blank">
  <a:themeElements>
    <a:clrScheme name="">
      <a:dk1>
        <a:srgbClr val="000000"/>
      </a:dk1>
      <a:lt1>
        <a:srgbClr val="CCCC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E2E2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Blank">
      <a:majorFont>
        <a:latin typeface="Comic Sans MS"/>
        <a:ea typeface="ヒラギノ明朝 ProN W6"/>
        <a:cs typeface="ヒラギノ明朝 ProN W6"/>
      </a:majorFont>
      <a:minorFont>
        <a:latin typeface="Comic Sans M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Default -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Pages>0</Pages>
  <Words>911</Words>
  <Characters>0</Characters>
  <Application>Microsoft Macintosh PowerPoint</Application>
  <PresentationFormat>On-screen Show (4:3)</PresentationFormat>
  <Lines>0</Lines>
  <Paragraphs>177</Paragraphs>
  <Slides>25</Slides>
  <Notes>14</Notes>
  <HiddenSlides>5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Default - Blank</vt:lpstr>
      <vt:lpstr>Equation</vt:lpstr>
      <vt:lpstr>Slide 1</vt:lpstr>
      <vt:lpstr>Euclidean Algorithm</vt:lpstr>
      <vt:lpstr>GCD correctness</vt:lpstr>
      <vt:lpstr>Euclid Algorithm State Machine</vt:lpstr>
      <vt:lpstr>Slide 5</vt:lpstr>
      <vt:lpstr>Slide 6</vt:lpstr>
      <vt:lpstr>Slide 7</vt:lpstr>
      <vt:lpstr>GCD correctness</vt:lpstr>
      <vt:lpstr>GCD Termination</vt:lpstr>
      <vt:lpstr>Derived Variables</vt:lpstr>
      <vt:lpstr>Derived Variables</vt:lpstr>
      <vt:lpstr>Derived Variables</vt:lpstr>
      <vt:lpstr>Derived Variables</vt:lpstr>
      <vt:lpstr>Derived Variables</vt:lpstr>
      <vt:lpstr>Derived Variables</vt:lpstr>
      <vt:lpstr>Strictly Decreasing Variable</vt:lpstr>
      <vt:lpstr>Weakly Decreasing Variable</vt:lpstr>
      <vt:lpstr>Diagonal Robot variables</vt:lpstr>
      <vt:lpstr>Weakly Decreasing Variable</vt:lpstr>
      <vt:lpstr>Weakly Decreasing Variable</vt:lpstr>
      <vt:lpstr>Slide 21</vt:lpstr>
      <vt:lpstr>Partial-order valued variables</vt:lpstr>
      <vt:lpstr>Partial-order valued variables</vt:lpstr>
      <vt:lpstr>Well-founded Partial Orders</vt:lpstr>
      <vt:lpstr>Team Problems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cel</dc:creator>
  <cp:keywords/>
  <dc:description/>
  <cp:lastModifiedBy>Albert Meyer</cp:lastModifiedBy>
  <cp:revision>12</cp:revision>
  <cp:lastPrinted>2009-10-07T20:03:05Z</cp:lastPrinted>
  <dcterms:created xsi:type="dcterms:W3CDTF">2010-03-01T02:50:25Z</dcterms:created>
  <dcterms:modified xsi:type="dcterms:W3CDTF">2010-03-01T02:52:03Z</dcterms:modified>
</cp:coreProperties>
</file>