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6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8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20"/>
  </p:notesMasterIdLst>
  <p:handoutMasterIdLst>
    <p:handoutMasterId r:id="rId21"/>
  </p:handoutMasterIdLst>
  <p:sldIdLst>
    <p:sldId id="388" r:id="rId2"/>
    <p:sldId id="368" r:id="rId3"/>
    <p:sldId id="369" r:id="rId4"/>
    <p:sldId id="367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E97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35" autoAdjust="0"/>
  </p:normalViewPr>
  <p:slideViewPr>
    <p:cSldViewPr showGuides="1">
      <p:cViewPr varScale="1">
        <p:scale>
          <a:sx n="130" d="100"/>
          <a:sy n="130" d="100"/>
        </p:scale>
        <p:origin x="-1344" y="-104"/>
      </p:cViewPr>
      <p:guideLst>
        <p:guide orient="horz" pos="2160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5C2E4-51F2-4351-AC9C-4FFB4DFC309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90" r:id="rId4"/>
    <p:sldLayoutId id="214748368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0" y="2667000"/>
            <a:ext cx="8629650" cy="1524000"/>
          </a:xfrm>
        </p:spPr>
        <p:txBody>
          <a:bodyPr/>
          <a:lstStyle/>
          <a:p>
            <a:pPr eaLnBrk="1" hangingPunct="1"/>
            <a:r>
              <a:rPr lang="en-US" sz="8000" b="1" dirty="0" smtClean="0"/>
              <a:t>Euler’s Theorem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531750" y="417513"/>
            <a:ext cx="6415463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say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*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= {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,m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,…,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s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}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none of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</a:t>
            </a:r>
          </a:p>
          <a:p>
            <a:pPr algn="ctr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because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cancels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</a:p>
          <a:p>
            <a:pPr>
              <a:defRPr/>
            </a:pP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so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each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endParaRPr lang="en-US" sz="4800" dirty="0" smtClean="0">
              <a:latin typeface="Comic Sans MS"/>
              <a:cs typeface="Comic Sans MS"/>
              <a:sym typeface="Euclid Symbol" pitchFamily="18" charset="2"/>
            </a:endParaRPr>
          </a:p>
          <a:p>
            <a:pPr>
              <a:defRPr/>
            </a:pP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for a unique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2133600" y="1981200"/>
            <a:ext cx="510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k, 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k, …, 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15531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48320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∙∙∙ 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  <a:r>
              <a:rPr lang="en-US" sz="4800" b="1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s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(m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∙∙∙(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now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cancel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the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latin typeface="Comic Sans MS" pitchFamily="66" charset="0"/>
              </a:rPr>
              <a:t>’s</a:t>
            </a:r>
          </a:p>
          <a:p>
            <a:pPr>
              <a:defRPr/>
            </a:pP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066800" y="2133600"/>
            <a:ext cx="2743200" cy="1752599"/>
            <a:chOff x="1066800" y="2133600"/>
            <a:chExt cx="2743200" cy="1752599"/>
          </a:xfrm>
        </p:grpSpPr>
        <p:cxnSp>
          <p:nvCxnSpPr>
            <p:cNvPr id="6" name="Straight Connector 5"/>
            <p:cNvCxnSpPr/>
            <p:nvPr/>
          </p:nvCxnSpPr>
          <p:spPr bwMode="auto">
            <a:xfrm rot="5400000">
              <a:off x="10668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rot="5400000">
              <a:off x="3124200" y="3200399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6200" y="2133600"/>
            <a:ext cx="1905000" cy="1752600"/>
            <a:chOff x="76200" y="2133600"/>
            <a:chExt cx="1905000" cy="1752600"/>
          </a:xfrm>
        </p:grpSpPr>
        <p:cxnSp>
          <p:nvCxnSpPr>
            <p:cNvPr id="7" name="Straight Connector 6"/>
            <p:cNvCxnSpPr/>
            <p:nvPr/>
          </p:nvCxnSpPr>
          <p:spPr bwMode="auto">
            <a:xfrm rot="5400000">
              <a:off x="762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rot="5400000">
              <a:off x="1295400" y="32004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2819400" y="2133600"/>
            <a:ext cx="2895600" cy="1752600"/>
            <a:chOff x="2819400" y="2133600"/>
            <a:chExt cx="2895600" cy="1752600"/>
          </a:xfrm>
        </p:grpSpPr>
        <p:cxnSp>
          <p:nvCxnSpPr>
            <p:cNvPr id="10" name="Straight Connector 9"/>
            <p:cNvCxnSpPr/>
            <p:nvPr/>
          </p:nvCxnSpPr>
          <p:spPr bwMode="auto">
            <a:xfrm rot="5400000">
              <a:off x="28194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5029200" y="32004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52519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1610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 1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(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 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079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1610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 1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  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107233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endParaRPr lang="en-US" sz="36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  <a:p>
            <a:pPr>
              <a:defRPr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1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3684678" y="3124200"/>
            <a:ext cx="88732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2800" dirty="0" err="1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4565" y="4191000"/>
            <a:ext cx="1894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+mj-lt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139427180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D84392B-0D9B-42AA-BA65-FCCCDA49260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2044700" imgH="647700" progId="Equation.3">
                  <p:embed/>
                </p:oleObj>
              </mc:Choice>
              <mc:Fallback>
                <p:oleObj name="Equation" r:id="rId6" imgW="20447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47800"/>
                        <a:ext cx="7974012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99214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D84392B-0D9B-42AA-BA65-FCCCDA49260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77963"/>
                        <a:ext cx="7974012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6493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/>
        </p:nvGraphicFramePr>
        <p:xfrm>
          <a:off x="533400" y="1676400"/>
          <a:ext cx="7924800" cy="2873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4" imgW="2031840" imgH="736560" progId="Equation.DSMT4">
                  <p:embed/>
                </p:oleObj>
              </mc:Choice>
              <mc:Fallback>
                <p:oleObj name="Equation" r:id="rId4" imgW="20318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7924800" cy="287312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D84392B-0D9B-42AA-BA65-FCCCDA49260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6" imgW="126720" imgH="190440" progId="Equation.3">
                  <p:embed/>
                </p:oleObj>
              </mc:Choice>
              <mc:Fallback>
                <p:oleObj name="Equation" r:id="rId6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54489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D84392B-0D9B-42AA-BA65-FCCCDA49260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6" imgW="393480" imgH="342720" progId="Equation.DSMT4">
                  <p:embed/>
                </p:oleObj>
              </mc:Choice>
              <mc:Fallback>
                <p:oleObj name="Equation" r:id="rId6" imgW="393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38484"/>
                        <a:ext cx="1143000" cy="995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8" imgW="1917360" imgH="711000" progId="Equation.3">
                  <p:embed/>
                </p:oleObj>
              </mc:Choice>
              <mc:Fallback>
                <p:oleObj name="Equation" r:id="rId8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920773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21260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A808FFD1-D581-4BF4-B068-1D0FA2A32EF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675" y="1244601"/>
            <a:ext cx="8874125" cy="4089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For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dirty="0" smtClean="0"/>
              <a:t>relatively 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prime</a:t>
            </a:r>
            <a:r>
              <a:rPr lang="en-US" sz="6600" dirty="0" smtClean="0">
                <a:solidFill>
                  <a:srgbClr val="800080"/>
                </a:solidFill>
              </a:rPr>
              <a:t> </a:t>
            </a:r>
            <a:r>
              <a:rPr lang="en-US" sz="6600" dirty="0" smtClean="0"/>
              <a:t>to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6600" dirty="0" smtClean="0"/>
              <a:t>,</a:t>
            </a:r>
          </a:p>
          <a:p>
            <a:pPr eaLnBrk="1" hangingPunct="1">
              <a:buFontTx/>
              <a:buNone/>
              <a:defRPr/>
            </a:pPr>
            <a:r>
              <a:rPr lang="en-US" sz="88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8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8800" baseline="30000" dirty="0" smtClean="0">
                <a:solidFill>
                  <a:schemeClr val="accent1">
                    <a:lumMod val="50000"/>
                  </a:schemeClr>
                </a:solidFill>
              </a:rPr>
              <a:t>(n)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8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 1 (mod n)</a:t>
            </a:r>
          </a:p>
        </p:txBody>
      </p:sp>
      <p:pic>
        <p:nvPicPr>
          <p:cNvPr id="4101" name="Picture 4" descr="eul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473825" y="234950"/>
            <a:ext cx="2070100" cy="3105150"/>
          </a:xfrm>
          <a:noFill/>
        </p:spPr>
      </p:pic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228601" y="3454400"/>
            <a:ext cx="8763000" cy="19558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385030" grpId="1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3023AA39-47D8-49DF-8766-B653A1B18F4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FF"/>
                </a:solidFill>
              </a:rPr>
              <a:t>Fermat’s “Little”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686800" cy="4724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special case:</a:t>
            </a:r>
          </a:p>
          <a:p>
            <a:pPr algn="ctr" eaLnBrk="1" hangingPunct="1">
              <a:buFontTx/>
              <a:buNone/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</a:t>
            </a:r>
            <a:r>
              <a:rPr lang="en-US" sz="6600" b="1" kern="1200" baseline="30000" dirty="0" smtClean="0">
                <a:solidFill>
                  <a:srgbClr val="CCCCFF">
                    <a:lumMod val="50000"/>
                  </a:srgbClr>
                </a:solidFill>
                <a:latin typeface="+mj-lt"/>
                <a:sym typeface="Euclid Symbol"/>
              </a:rPr>
              <a:t>p-1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b="1" dirty="0" smtClean="0">
                <a:solidFill>
                  <a:srgbClr val="3333CC"/>
                </a:solidFill>
                <a:latin typeface="Euclid Symbol" charset="2"/>
              </a:rPr>
              <a:t>≡ </a:t>
            </a:r>
            <a:r>
              <a:rPr lang="en-US" sz="6600" dirty="0" smtClean="0">
                <a:solidFill>
                  <a:srgbClr val="3333CC"/>
                </a:solidFill>
              </a:rPr>
              <a:t>1 (mod p)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for prime</a:t>
            </a:r>
            <a:r>
              <a:rPr lang="en-US" sz="6600" dirty="0" smtClean="0">
                <a:solidFill>
                  <a:srgbClr val="3333CC"/>
                </a:solidFill>
              </a:rPr>
              <a:t> p</a:t>
            </a:r>
          </a:p>
          <a:p>
            <a:pPr eaLnBrk="1" hangingPunct="1"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 </a:t>
            </a:r>
            <a:r>
              <a:rPr lang="en-US" sz="6600" b="1" dirty="0" smtClean="0">
                <a:solidFill>
                  <a:prstClr val="black"/>
                </a:solidFill>
                <a:latin typeface="Euclid Symbol" charset="2"/>
                <a:cs typeface="Euclid Symbol" charset="2"/>
              </a:rPr>
              <a:t>∊ 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</a:rPr>
              <a:t>[1,p)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3130C671-BAFA-40C0-AA12-97E3C8E99BD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220200" cy="4724400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(n) </a:t>
            </a:r>
            <a:r>
              <a:rPr lang="en-US" sz="7200" dirty="0" smtClean="0"/>
              <a:t>::= 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k 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7200" dirty="0">
                <a:solidFill>
                  <a:srgbClr val="0000FF"/>
                </a:solidFill>
              </a:rPr>
              <a:t>[0,n</a:t>
            </a:r>
            <a:r>
              <a:rPr lang="en-US" sz="7200" dirty="0" smtClean="0">
                <a:solidFill>
                  <a:srgbClr val="0000FF"/>
                </a:solidFill>
              </a:rPr>
              <a:t>)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 </a:t>
            </a:r>
            <a:r>
              <a:rPr lang="en-US" sz="7200" dirty="0" err="1" smtClean="0">
                <a:sym typeface="Euclid Symbol" pitchFamily="18" charset="2"/>
              </a:rPr>
              <a:t>s.t.</a:t>
            </a:r>
            <a:endParaRPr lang="en-US" sz="7200" dirty="0" smtClean="0">
              <a:sym typeface="Euclid Symbol" pitchFamily="18" charset="2"/>
            </a:endParaRPr>
          </a:p>
          <a:p>
            <a:pPr algn="ctr">
              <a:defRPr/>
            </a:pPr>
            <a:r>
              <a:rPr lang="en-US" sz="6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 </a:t>
            </a:r>
            <a:r>
              <a:rPr lang="en-US" sz="6200" dirty="0"/>
              <a:t>has a </a:t>
            </a:r>
            <a:r>
              <a:rPr lang="en-US" sz="6200" dirty="0">
                <a:solidFill>
                  <a:schemeClr val="accent1">
                    <a:lumMod val="50000"/>
                  </a:schemeClr>
                </a:solidFill>
              </a:rPr>
              <a:t>(mod n</a:t>
            </a:r>
            <a:r>
              <a:rPr lang="en-US" sz="6200" dirty="0" smtClean="0">
                <a:solidFill>
                  <a:schemeClr val="accent1">
                    <a:lumMod val="50000"/>
                  </a:schemeClr>
                </a:solidFill>
              </a:rPr>
              <a:t>)  </a:t>
            </a:r>
            <a:r>
              <a:rPr lang="en-US" sz="6200" dirty="0" smtClean="0"/>
              <a:t>inverse</a:t>
            </a:r>
            <a:endParaRPr lang="en-US" sz="6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1F6C5DAC-2009-4302-BE3F-4F64B63BF7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8763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54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[1,n)</a:t>
            </a:r>
            <a:r>
              <a:rPr lang="en-US" sz="5400" dirty="0" smtClean="0">
                <a:latin typeface="Comic Sans MS"/>
                <a:cs typeface="Comic Sans MS"/>
                <a:sym typeface="Euclid Symbol" pitchFamily="18" charset="2"/>
              </a:rPr>
              <a:t>|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4"/>
                </a:solidFill>
                <a:latin typeface="+mj-lt"/>
              </a:rPr>
              <a:t>rel</a:t>
            </a:r>
            <a:r>
              <a:rPr lang="en-US" sz="5400" dirty="0" smtClean="0">
                <a:solidFill>
                  <a:schemeClr val="accent4"/>
                </a:solidFill>
                <a:latin typeface="+mj-lt"/>
              </a:rPr>
              <a:t> prime to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+mj-lt"/>
              </a:rPr>
              <a:t>Note: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n* </a:t>
            </a:r>
            <a:r>
              <a:rPr lang="en-US" sz="4800" dirty="0" smtClean="0">
                <a:latin typeface="+mj-lt"/>
                <a:sym typeface="Euclid Symbol"/>
              </a:rPr>
              <a:t>implies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          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m</a:t>
            </a:r>
            <a:r>
              <a:rPr lang="en-US" sz="4800" b="1" dirty="0" err="1" smtClean="0">
                <a:solidFill>
                  <a:srgbClr val="0000CC"/>
                </a:solidFill>
                <a:latin typeface="+mj-lt"/>
                <a:sym typeface="Euclid Symbol"/>
              </a:rPr>
              <a:t>⋅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k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</a:t>
            </a:r>
            <a:r>
              <a:rPr lang="en-US" sz="4800" dirty="0" smtClean="0">
                <a:latin typeface="+mj-lt"/>
                <a:sym typeface="Euclid Symbol"/>
              </a:rPr>
              <a:t>rel. prime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</a:t>
            </a:r>
            <a:r>
              <a:rPr lang="en-US" sz="4800" dirty="0" smtClean="0">
                <a:latin typeface="+mj-lt"/>
                <a:sym typeface="Euclid Symbol"/>
              </a:rPr>
              <a:t>to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n</a:t>
            </a:r>
            <a:endParaRPr lang="en-US" sz="4800" dirty="0" smtClean="0">
              <a:solidFill>
                <a:srgbClr val="0000CC"/>
              </a:solidFill>
              <a:latin typeface="+mj-lt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316308" y="4191000"/>
            <a:ext cx="683709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rem(mk,n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)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*        </a:t>
            </a:r>
          </a:p>
        </p:txBody>
      </p:sp>
    </p:spTree>
    <p:extLst>
      <p:ext uri="{BB962C8B-B14F-4D97-AF65-F5344CB8AC3E}">
        <p14:creationId xmlns:p14="http://schemas.microsoft.com/office/powerpoint/2010/main" val="226168150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Permuting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n*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A7FF40A1-BAF9-47AD-9B94-2540ACEF918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828800"/>
            <a:ext cx="88392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/>
              </a:rPr>
              <a:t>Lemma:</a:t>
            </a:r>
          </a:p>
          <a:p>
            <a:pPr lvl="0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For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,</a:t>
            </a:r>
            <a:r>
              <a:rPr lang="en-US" sz="5400" dirty="0" smtClean="0">
                <a:latin typeface="Comic Sans MS"/>
              </a:rPr>
              <a:t> the mapping</a:t>
            </a:r>
          </a:p>
          <a:p>
            <a:pPr lvl="0" algn="ctr">
              <a:defRPr/>
            </a:pPr>
            <a:r>
              <a:rPr lang="en-US" sz="5400" dirty="0" smtClean="0">
                <a:latin typeface="Comic Sans MS"/>
              </a:rPr>
              <a:t> 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 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 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rem(km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, n)</a:t>
            </a:r>
          </a:p>
          <a:p>
            <a:pPr lvl="0">
              <a:defRPr/>
            </a:pPr>
            <a:r>
              <a:rPr lang="en-US" sz="5400" dirty="0" smtClean="0">
                <a:latin typeface="Comic Sans MS"/>
                <a:sym typeface="Euclid Symbol"/>
              </a:rPr>
              <a:t>is a </a:t>
            </a:r>
            <a:r>
              <a:rPr lang="en-US" sz="5400" dirty="0" err="1" smtClean="0">
                <a:latin typeface="Comic Sans MS"/>
                <a:sym typeface="Euclid Symbol"/>
              </a:rPr>
              <a:t>bijection</a:t>
            </a:r>
            <a:r>
              <a:rPr lang="en-US" sz="5400" dirty="0" smtClean="0">
                <a:latin typeface="Comic Sans MS"/>
                <a:sym typeface="Euclid Symbol"/>
              </a:rPr>
              <a:t> from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r>
              <a:rPr lang="en-US" sz="5400" dirty="0" smtClean="0">
                <a:latin typeface="Comic Sans MS"/>
                <a:sym typeface="Euclid Symbol"/>
              </a:rPr>
              <a:t>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477000" y="6553200"/>
            <a:ext cx="2667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6W.</a:t>
            </a:r>
            <a:fld id="{240449DF-F5E8-4908-A8C5-8B1F7074FE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200" y="4038600"/>
            <a:ext cx="8991600" cy="1219200"/>
            <a:chOff x="76200" y="4038600"/>
            <a:chExt cx="8991600" cy="1219200"/>
          </a:xfrm>
        </p:grpSpPr>
        <p:sp>
          <p:nvSpPr>
            <p:cNvPr id="7" name="Rectangle 6"/>
            <p:cNvSpPr/>
            <p:nvPr/>
          </p:nvSpPr>
          <p:spPr bwMode="auto">
            <a:xfrm>
              <a:off x="76200" y="4038600"/>
              <a:ext cx="8991600" cy="1219200"/>
            </a:xfrm>
            <a:prstGeom prst="rect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 useBgFill="1">
          <p:nvSpPr>
            <p:cNvPr id="3" name="TextBox 2"/>
            <p:cNvSpPr txBox="1"/>
            <p:nvPr/>
          </p:nvSpPr>
          <p:spPr>
            <a:xfrm>
              <a:off x="127718" y="4114800"/>
              <a:ext cx="8888563" cy="9233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5400" dirty="0" err="1">
                  <a:latin typeface="+mj-lt"/>
                </a:rPr>
                <a:t>mult</a:t>
              </a:r>
              <a:r>
                <a:rPr lang="en-US" sz="5400" dirty="0">
                  <a:latin typeface="+mj-lt"/>
                </a:rPr>
                <a:t> by </a:t>
              </a:r>
              <a:r>
                <a:rPr lang="en-US" sz="5400" dirty="0" err="1">
                  <a:solidFill>
                    <a:srgbClr val="0000CC"/>
                  </a:solidFill>
                  <a:latin typeface="+mj-lt"/>
                </a:rPr>
                <a:t>k</a:t>
              </a:r>
              <a:r>
                <a:rPr lang="en-US" sz="5400" b="1" dirty="0" err="1">
                  <a:solidFill>
                    <a:srgbClr val="0000CC"/>
                  </a:solidFill>
                  <a:latin typeface="Euclid Symbol" charset="2"/>
                  <a:cs typeface="Euclid Symbol" charset="2"/>
                </a:rPr>
                <a:t>∈</a:t>
              </a:r>
              <a:r>
                <a:rPr lang="en-US" sz="5400" dirty="0" err="1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5400" dirty="0">
                  <a:solidFill>
                    <a:srgbClr val="0000CC"/>
                  </a:solidFill>
                  <a:latin typeface="+mj-lt"/>
                </a:rPr>
                <a:t>*</a:t>
              </a:r>
              <a:r>
                <a:rPr lang="en-US" sz="5400" dirty="0">
                  <a:latin typeface="+mj-lt"/>
                </a:rPr>
                <a:t>, permutes </a:t>
              </a:r>
              <a:r>
                <a:rPr lang="en-US" sz="5400" dirty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5400" dirty="0" smtClean="0">
                  <a:latin typeface="+mj-lt"/>
                </a:rPr>
                <a:t>*</a:t>
              </a:r>
              <a:endParaRPr lang="en-US" sz="5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15043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40449DF-F5E8-4908-A8C5-8B1F7074FE06}" type="slidenum">
              <a:rPr lang="en-US" smtClean="0"/>
              <a:pPr>
                <a:defRPr/>
              </a:pPr>
              <a:t>7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871430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40449DF-F5E8-4908-A8C5-8B1F7074FE06}" type="slidenum">
              <a:rPr lang="en-US" smtClean="0"/>
              <a:pPr>
                <a:defRPr/>
              </a:pPr>
              <a:t>8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6495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40449DF-F5E8-4908-A8C5-8B1F7074FE06}" type="slidenum">
              <a:rPr lang="en-US" smtClean="0"/>
              <a:pPr>
                <a:defRPr/>
              </a:pPr>
              <a:t>9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10863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562</Words>
  <Application>Microsoft Macintosh PowerPoint</Application>
  <PresentationFormat>On-screen Show (4:3)</PresentationFormat>
  <Paragraphs>152</Paragraphs>
  <Slides>18</Slides>
  <Notes>18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6.042 Lecture Template</vt:lpstr>
      <vt:lpstr>Equation</vt:lpstr>
      <vt:lpstr>Microsoft Equation</vt:lpstr>
      <vt:lpstr>PowerPoint Presentation</vt:lpstr>
      <vt:lpstr>Euler’s Theorem</vt:lpstr>
      <vt:lpstr>Fermat’s “Little” Theorem</vt:lpstr>
      <vt:lpstr>Euler φ function</vt:lpstr>
      <vt:lpstr>Proof of Euler’s Theorem</vt:lpstr>
      <vt:lpstr>Permuting n*</vt:lpstr>
      <vt:lpstr>PowerPoint Presentation</vt:lpstr>
      <vt:lpstr>PowerPoint Presentation</vt:lpstr>
      <vt:lpstr>PowerPoint Presentation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421</cp:revision>
  <cp:lastPrinted>2012-03-07T05:44:24Z</cp:lastPrinted>
  <dcterms:created xsi:type="dcterms:W3CDTF">2011-03-02T01:35:54Z</dcterms:created>
  <dcterms:modified xsi:type="dcterms:W3CDTF">2012-03-07T05:48:31Z</dcterms:modified>
</cp:coreProperties>
</file>