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78" r:id="rId1"/>
  </p:sldMasterIdLst>
  <p:notesMasterIdLst>
    <p:notesMasterId r:id="rId21"/>
  </p:notesMasterIdLst>
  <p:handoutMasterIdLst>
    <p:handoutMasterId r:id="rId22"/>
  </p:handoutMasterIdLst>
  <p:sldIdLst>
    <p:sldId id="388" r:id="rId2"/>
    <p:sldId id="405" r:id="rId3"/>
    <p:sldId id="406" r:id="rId4"/>
    <p:sldId id="404" r:id="rId5"/>
    <p:sldId id="408" r:id="rId6"/>
    <p:sldId id="410" r:id="rId7"/>
    <p:sldId id="413" r:id="rId8"/>
    <p:sldId id="414" r:id="rId9"/>
    <p:sldId id="412" r:id="rId10"/>
    <p:sldId id="395" r:id="rId11"/>
    <p:sldId id="396" r:id="rId12"/>
    <p:sldId id="403" r:id="rId13"/>
    <p:sldId id="398" r:id="rId14"/>
    <p:sldId id="415" r:id="rId15"/>
    <p:sldId id="400" r:id="rId16"/>
    <p:sldId id="401" r:id="rId17"/>
    <p:sldId id="368" r:id="rId18"/>
    <p:sldId id="369" r:id="rId19"/>
    <p:sldId id="367" r:id="rId20"/>
  </p:sldIdLst>
  <p:sldSz cx="9144000" cy="6858000" type="screen4x3"/>
  <p:notesSz cx="9601200" cy="7315200"/>
  <p:custDataLst>
    <p:tags r:id="rId2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E97"/>
    <a:srgbClr val="FF00FF"/>
    <a:srgbClr val="0000CC"/>
    <a:srgbClr val="008000"/>
    <a:srgbClr val="3333FF"/>
    <a:srgbClr val="00A200"/>
    <a:srgbClr val="FF6600"/>
    <a:srgbClr val="DDDDDD"/>
    <a:srgbClr val="FF99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5" autoAdjust="0"/>
  </p:normalViewPr>
  <p:slideViewPr>
    <p:cSldViewPr showGuides="1">
      <p:cViewPr varScale="1">
        <p:scale>
          <a:sx n="130" d="100"/>
          <a:sy n="130" d="100"/>
        </p:scale>
        <p:origin x="-1344" y="-104"/>
      </p:cViewPr>
      <p:guideLst>
        <p:guide orient="horz" pos="2160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B2561754-9252-4ECD-9A71-71CDBBB12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3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B22597B-958D-4520-8A0D-91DE84F8B1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7BF72F-ABC4-4981-8CD9-BA43CDB83B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4273C-015F-4B70-8E84-8F6E88E2765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E9133-7400-49C9-B679-FA67AFDDFC6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E425A-8DDD-405B-8600-5265099004E6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64BEE-C45D-4364-99C5-489573BC527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64BEE-C45D-4364-99C5-489573BC527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AC89A-7AC6-48FB-BCAA-4A76D7D5385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923D9-2B9B-4463-B111-DE85D4573044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5C2E4-51F2-4351-AC9C-4FFB4DFC309A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441DB-10B7-49BC-AB28-04AD0C4CB9E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AF2D8-33E9-49A3-B420-25C9C8989AA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5F.‹#›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092F4601-307B-4C24-B8E1-0927D73A95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7C4E6977-E764-49C2-9B46-F1F7E8372A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662DA84E-2EE0-4520-81DD-FF87E285B2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29" name="Picture 12" descr="board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en-US" dirty="0" err="1" smtClean="0"/>
              <a:t>l</a:t>
            </a:r>
            <a:r>
              <a:rPr lang="en-US" sz="1200" dirty="0" err="1" smtClean="0"/>
              <a:t>ec</a:t>
            </a:r>
            <a:r>
              <a:rPr lang="en-US" sz="1200" dirty="0" smtClean="0"/>
              <a:t> 5F.‹#›</a:t>
            </a:r>
            <a:endParaRPr lang="en-US" sz="1200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3048000" y="6553200"/>
            <a:ext cx="3010006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         March 9, 2012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4" r:id="rId3"/>
    <p:sldLayoutId id="2147483690" r:id="rId4"/>
    <p:sldLayoutId id="2147483685" r:id="rId5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F969F519-7538-4B74-8C91-7BCC0BE33C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85750" y="2667000"/>
            <a:ext cx="8629650" cy="1524000"/>
          </a:xfrm>
        </p:spPr>
        <p:txBody>
          <a:bodyPr/>
          <a:lstStyle/>
          <a:p>
            <a:pPr eaLnBrk="1" hangingPunct="1"/>
            <a:r>
              <a:rPr lang="en-US" sz="8000" b="1" dirty="0" smtClean="0"/>
              <a:t>Euler’s </a:t>
            </a:r>
            <a:r>
              <a:rPr lang="en-US" sz="8000" b="1" dirty="0" smtClean="0"/>
              <a:t>Function</a:t>
            </a:r>
            <a:endParaRPr lang="en-US" sz="8000" b="1" dirty="0" smtClean="0"/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531750" y="417513"/>
            <a:ext cx="6415463" cy="95410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sz="2800" b="1" i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BAD967A3-F968-4CE5-B9C8-0E65E562ACE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52399"/>
            <a:ext cx="5943600" cy="1219201"/>
          </a:xfrm>
        </p:spPr>
        <p:txBody>
          <a:bodyPr/>
          <a:lstStyle/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endParaRPr lang="en-US" sz="7200" b="0" dirty="0" smtClean="0">
              <a:solidFill>
                <a:schemeClr val="tx1"/>
              </a:solidFill>
            </a:endParaRP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76200" y="1600200"/>
            <a:ext cx="8991600" cy="1981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6000" dirty="0">
                <a:latin typeface="Comic Sans MS" pitchFamily="66" charset="0"/>
              </a:rPr>
              <a:t>If </a:t>
            </a:r>
            <a:r>
              <a:rPr lang="en-US" sz="60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6000" dirty="0">
                <a:latin typeface="Comic Sans MS" pitchFamily="66" charset="0"/>
              </a:rPr>
              <a:t> prime,</a:t>
            </a:r>
            <a:r>
              <a:rPr lang="en-US" sz="5400" dirty="0"/>
              <a:t> </a:t>
            </a:r>
            <a:r>
              <a:rPr lang="en-US" sz="6000" dirty="0">
                <a:latin typeface="Comic Sans MS" pitchFamily="66" charset="0"/>
              </a:rPr>
              <a:t>everything</a:t>
            </a:r>
            <a:r>
              <a:rPr lang="en-US" sz="6000" dirty="0" smtClean="0">
                <a:latin typeface="Comic Sans MS" pitchFamily="66" charset="0"/>
              </a:rPr>
              <a:t> in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[1,p) </a:t>
            </a:r>
            <a:r>
              <a:rPr lang="en-US" sz="6000" dirty="0">
                <a:latin typeface="Comic Sans MS" pitchFamily="66" charset="0"/>
              </a:rPr>
              <a:t>is rel. prime to </a:t>
            </a:r>
            <a:r>
              <a:rPr lang="en-US" sz="60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6000" dirty="0">
                <a:latin typeface="Comic Sans MS" pitchFamily="66" charset="0"/>
              </a:rPr>
              <a:t>, so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2057400" y="3754438"/>
            <a:ext cx="5416780" cy="1323439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8000" dirty="0" err="1" smtClean="0">
                <a:solidFill>
                  <a:srgbClr val="3333CC"/>
                </a:solidFill>
                <a:latin typeface="Comic Sans MS" pitchFamily="66" charset="0"/>
              </a:rPr>
              <a:t>(</a:t>
            </a:r>
            <a:r>
              <a:rPr lang="en-US" sz="8000" dirty="0" err="1">
                <a:solidFill>
                  <a:srgbClr val="3333CC"/>
                </a:solidFill>
                <a:latin typeface="Comic Sans MS" pitchFamily="66" charset="0"/>
              </a:rPr>
              <a:t>p</a:t>
            </a:r>
            <a:r>
              <a:rPr lang="en-US" sz="8000" dirty="0">
                <a:solidFill>
                  <a:srgbClr val="3333CC"/>
                </a:solidFill>
                <a:latin typeface="Comic Sans MS" pitchFamily="66" charset="0"/>
              </a:rPr>
              <a:t>) = p – 1</a:t>
            </a: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3942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628CA37F-BEB8-4F06-9290-65883FDFDAD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931" y="993775"/>
            <a:ext cx="2277269" cy="1139825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</a:rPr>
              <a:t>(9)?</a:t>
            </a:r>
          </a:p>
        </p:txBody>
      </p:sp>
      <p:sp>
        <p:nvSpPr>
          <p:cNvPr id="433158" name="Text Box 6"/>
          <p:cNvSpPr txBox="1">
            <a:spLocks noChangeArrowheads="1"/>
          </p:cNvSpPr>
          <p:nvPr/>
        </p:nvSpPr>
        <p:spPr bwMode="auto">
          <a:xfrm>
            <a:off x="609600" y="4876800"/>
            <a:ext cx="7839005" cy="10156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dirty="0">
                <a:latin typeface="Comic Sans MS" pitchFamily="66" charset="0"/>
              </a:rPr>
              <a:t>so,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-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(9/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) = 6</a:t>
            </a:r>
            <a:endParaRPr lang="en-US" sz="60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563204" y="2155210"/>
            <a:ext cx="8047396" cy="249299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9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iff</a:t>
            </a:r>
            <a:endParaRPr lang="en-US" sz="5400" dirty="0" smtClean="0">
              <a:latin typeface="Comic Sans MS" pitchFamily="66" charset="0"/>
            </a:endParaRPr>
          </a:p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5400" dirty="0" smtClean="0">
                <a:latin typeface="Comic Sans MS" pitchFamily="66" charset="0"/>
              </a:rPr>
              <a:t> rel. prime to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3</a:t>
            </a:r>
          </a:p>
          <a:p>
            <a:r>
              <a:rPr lang="en-US" sz="4800" dirty="0" smtClean="0">
                <a:latin typeface="Comic Sans MS" pitchFamily="66" charset="0"/>
              </a:rPr>
              <a:t>3 divides every 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3</a:t>
            </a:r>
            <a:r>
              <a:rPr lang="en-US" sz="4800" dirty="0" smtClean="0">
                <a:latin typeface="Comic Sans MS" pitchFamily="66" charset="0"/>
              </a:rPr>
              <a:t>rd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</a:rPr>
              <a:t> number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1926" y="113407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chemeClr val="accent1">
                    <a:lumMod val="50000"/>
                  </a:schemeClr>
                </a:solidFill>
                <a:latin typeface="Comic Sans MS"/>
              </a:rPr>
              <a:t>0,1,2,3,4,5,6,7,8</a:t>
            </a:r>
            <a:endParaRPr lang="en-US" sz="5400" kern="0" dirty="0">
              <a:solidFill>
                <a:schemeClr val="accent1">
                  <a:lumMod val="50000"/>
                </a:schemeClr>
              </a:solidFill>
              <a:latin typeface="Comic Sans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1926" y="1143000"/>
            <a:ext cx="5420074" cy="92333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609600" lvl="0" indent="-609600" algn="ctr" eaLnBrk="1" hangingPunct="1">
              <a:spcBef>
                <a:spcPct val="20000"/>
              </a:spcBef>
              <a:defRPr/>
            </a:pP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0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,1,2,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3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,4,5,</a:t>
            </a:r>
            <a:r>
              <a:rPr lang="en-US" sz="5400" kern="0" dirty="0" smtClean="0">
                <a:solidFill>
                  <a:srgbClr val="FF0000"/>
                </a:solidFill>
                <a:latin typeface="Comic Sans MS"/>
              </a:rPr>
              <a:t>6</a:t>
            </a:r>
            <a:r>
              <a:rPr lang="en-US" sz="5400" kern="0" dirty="0" smtClean="0">
                <a:solidFill>
                  <a:srgbClr val="008000"/>
                </a:solidFill>
                <a:latin typeface="Comic Sans MS"/>
              </a:rPr>
              <a:t>,7,8</a:t>
            </a:r>
            <a:endParaRPr lang="en-US" sz="5400" kern="0" dirty="0">
              <a:solidFill>
                <a:srgbClr val="008000"/>
              </a:solidFill>
              <a:latin typeface="Comic Sans MS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endParaRPr lang="en-US" sz="72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3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8" grpId="0"/>
      <p:bldP spid="25606" grpId="0" build="allAtOnce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2000" y="1371600"/>
            <a:ext cx="7542449" cy="7571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..,</a:t>
            </a:r>
            <a:r>
              <a:rPr lang="en-US" sz="48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1059454A-2E72-4D2B-8CF4-AC51538C5AA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6628" name="Text Box 7"/>
          <p:cNvSpPr txBox="1">
            <a:spLocks noChangeArrowheads="1"/>
          </p:cNvSpPr>
          <p:nvPr/>
        </p:nvSpPr>
        <p:spPr bwMode="auto">
          <a:xfrm>
            <a:off x="152400" y="2438400"/>
            <a:ext cx="8839200" cy="84023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5400" dirty="0" smtClean="0">
                <a:latin typeface="Comic Sans MS" pitchFamily="66" charset="0"/>
              </a:rPr>
              <a:t> divides every </a:t>
            </a:r>
            <a:r>
              <a:rPr lang="en-US" sz="5400" dirty="0" err="1">
                <a:solidFill>
                  <a:srgbClr val="FF0000"/>
                </a:solidFill>
                <a:latin typeface="Comic Sans MS" pitchFamily="66" charset="0"/>
              </a:rPr>
              <a:t>p</a:t>
            </a:r>
            <a:r>
              <a:rPr lang="en-US" sz="5400" dirty="0" err="1">
                <a:latin typeface="Comic Sans MS" pitchFamily="66" charset="0"/>
              </a:rPr>
              <a:t>th</a:t>
            </a:r>
            <a:r>
              <a:rPr lang="en-US" sz="5400" dirty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00"/>
                </a:solidFill>
                <a:latin typeface="Comic Sans MS" pitchFamily="66" charset="0"/>
              </a:rPr>
              <a:t>number</a:t>
            </a:r>
            <a:endParaRPr lang="en-US" sz="54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1174750" y="4368800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 useBgFill="1">
        <p:nvSpPr>
          <p:cNvPr id="7" name="Rectangle 10"/>
          <p:cNvSpPr>
            <a:spLocks noChangeArrowheads="1"/>
          </p:cNvSpPr>
          <p:nvPr/>
        </p:nvSpPr>
        <p:spPr bwMode="auto">
          <a:xfrm>
            <a:off x="762000" y="1376470"/>
            <a:ext cx="7678705" cy="757130"/>
          </a:xfrm>
          <a:prstGeom prst="rect">
            <a:avLst/>
          </a:prstGeom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0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2p</a:t>
            </a:r>
            <a:r>
              <a:rPr lang="en-US" sz="4800" dirty="0" smtClean="0">
                <a:solidFill>
                  <a:srgbClr val="00A2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4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.</a:t>
            </a:r>
            <a:r>
              <a:rPr lang="en-US" sz="4800" dirty="0" smtClean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.,</a:t>
            </a:r>
            <a:r>
              <a:rPr lang="en-US" sz="48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4800" baseline="30000" dirty="0" err="1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-p</a:t>
            </a:r>
            <a:r>
              <a:rPr lang="en-US" sz="4400" dirty="0">
                <a:solidFill>
                  <a:srgbClr val="087A13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0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...</a:t>
            </a:r>
            <a:r>
              <a:rPr lang="en-US" sz="4400" dirty="0">
                <a:solidFill>
                  <a:srgbClr val="008000"/>
                </a:solidFill>
                <a:latin typeface="Comic Sans MS" pitchFamily="66" charset="0"/>
                <a:sym typeface="Symbol" pitchFamily="18" charset="2"/>
              </a:rPr>
              <a:t>,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p</a:t>
            </a:r>
            <a:r>
              <a:rPr lang="en-US" sz="4800" baseline="30000" dirty="0">
                <a:solidFill>
                  <a:srgbClr val="008000"/>
                </a:solidFill>
                <a:latin typeface="Comic Sans MS" pitchFamily="66" charset="0"/>
              </a:rPr>
              <a:t>k</a:t>
            </a:r>
            <a:r>
              <a:rPr lang="en-US" sz="4800" dirty="0">
                <a:solidFill>
                  <a:srgbClr val="008000"/>
                </a:solidFill>
                <a:latin typeface="Comic Sans MS" pitchFamily="66" charset="0"/>
              </a:rPr>
              <a:t>-1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04800" y="3581400"/>
            <a:ext cx="8582799" cy="193899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6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6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of these</a:t>
            </a:r>
            <a:r>
              <a:rPr lang="en-US" sz="6000" baseline="30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 smtClean="0">
                <a:latin typeface="Comic Sans MS" pitchFamily="66" charset="0"/>
              </a:rPr>
              <a:t>numbers</a:t>
            </a:r>
            <a:endParaRPr lang="en-US" sz="6000" dirty="0">
              <a:latin typeface="Comic Sans MS" pitchFamily="66" charset="0"/>
            </a:endParaRPr>
          </a:p>
          <a:p>
            <a:r>
              <a:rPr lang="en-US" sz="6000" dirty="0" smtClean="0">
                <a:latin typeface="Comic Sans MS" pitchFamily="66" charset="0"/>
              </a:rPr>
              <a:t>are </a:t>
            </a:r>
            <a:r>
              <a:rPr lang="en-US" sz="6000" dirty="0" smtClean="0">
                <a:solidFill>
                  <a:srgbClr val="FF0000"/>
                </a:solidFill>
                <a:latin typeface="Comic Sans MS" pitchFamily="66" charset="0"/>
              </a:rPr>
              <a:t>not</a:t>
            </a:r>
            <a:r>
              <a:rPr lang="en-US" sz="6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6000" dirty="0">
                <a:latin typeface="Comic Sans MS" pitchFamily="66" charset="0"/>
              </a:rPr>
              <a:t>rel. prime to </a:t>
            </a:r>
            <a:r>
              <a:rPr lang="en-US" sz="6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p</a:t>
            </a:r>
            <a:r>
              <a:rPr lang="en-US" sz="6000" baseline="30000" dirty="0" err="1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k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371600" y="152399"/>
            <a:ext cx="59436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6600" b="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6600" b="0" baseline="3000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66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7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990600" y="2790825"/>
            <a:ext cx="7749149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8000" dirty="0" err="1" smtClean="0">
                <a:solidFill>
                  <a:srgbClr val="3333FF"/>
                </a:solidFill>
                <a:latin typeface="Comic Sans MS" pitchFamily="66" charset="0"/>
              </a:rPr>
              <a:t>(</a:t>
            </a:r>
            <a:r>
              <a:rPr lang="en-US" sz="8000" dirty="0" err="1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 err="1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8000" dirty="0">
                <a:solidFill>
                  <a:srgbClr val="3333FF"/>
                </a:solidFill>
                <a:latin typeface="Comic Sans MS" pitchFamily="66" charset="0"/>
              </a:rPr>
              <a:t>) = </a:t>
            </a:r>
            <a:r>
              <a:rPr lang="en-US" sz="8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8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8000" b="1" dirty="0" smtClean="0">
                <a:solidFill>
                  <a:srgbClr val="FF0000"/>
                </a:solidFill>
                <a:latin typeface="Euclid Symbol" charset="2"/>
                <a:cs typeface="Euclid Symbol" charset="2"/>
              </a:rPr>
              <a:t>–</a:t>
            </a:r>
            <a:r>
              <a:rPr lang="en-US" sz="8000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8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8000" dirty="0" err="1" smtClean="0">
                <a:solidFill>
                  <a:srgbClr val="FF0000"/>
                </a:solidFill>
                <a:latin typeface="Comic Sans MS" pitchFamily="66" charset="0"/>
              </a:rPr>
              <a:t>/p</a:t>
            </a:r>
            <a:endParaRPr lang="en-US" sz="80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C87CF356-7DF0-4D58-87B4-D1D77D4EF2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1466671"/>
            <a:ext cx="111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+mj-lt"/>
              </a:rPr>
              <a:t>so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371600" y="152399"/>
            <a:ext cx="59436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6600" b="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6600" b="0" baseline="3000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66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990600" y="2790825"/>
            <a:ext cx="7268415" cy="1323439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8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8000" dirty="0" smtClean="0">
                <a:solidFill>
                  <a:srgbClr val="3333FF"/>
                </a:solidFill>
                <a:latin typeface="Comic Sans MS" pitchFamily="66" charset="0"/>
              </a:rPr>
              <a:t>(</a:t>
            </a:r>
            <a:r>
              <a:rPr lang="en-US" sz="8000" dirty="0" err="1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 err="1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8000" dirty="0">
                <a:solidFill>
                  <a:srgbClr val="3333FF"/>
                </a:solidFill>
                <a:latin typeface="Comic Sans MS" pitchFamily="66" charset="0"/>
              </a:rPr>
              <a:t>) = </a:t>
            </a:r>
            <a:r>
              <a:rPr lang="en-US" sz="8000" dirty="0" err="1" smtClean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 err="1" smtClean="0">
                <a:solidFill>
                  <a:srgbClr val="3333FF"/>
                </a:solidFill>
                <a:latin typeface="Comic Sans MS" pitchFamily="66" charset="0"/>
              </a:rPr>
              <a:t>k</a:t>
            </a:r>
            <a:r>
              <a:rPr lang="en-US" sz="80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8000" b="1" dirty="0">
                <a:solidFill>
                  <a:srgbClr val="0000CC"/>
                </a:solidFill>
                <a:latin typeface="Euclid Symbol" charset="2"/>
                <a:cs typeface="Euclid Symbol" charset="2"/>
              </a:rPr>
              <a:t>–</a:t>
            </a:r>
            <a:r>
              <a:rPr lang="en-US" sz="8000" dirty="0">
                <a:solidFill>
                  <a:srgbClr val="0000CC"/>
                </a:solidFill>
                <a:latin typeface="Comic Sans MS" pitchFamily="66" charset="0"/>
              </a:rPr>
              <a:t> </a:t>
            </a:r>
            <a:r>
              <a:rPr lang="en-US" sz="8000" dirty="0">
                <a:solidFill>
                  <a:srgbClr val="3333FF"/>
                </a:solidFill>
                <a:latin typeface="Comic Sans MS" pitchFamily="66" charset="0"/>
              </a:rPr>
              <a:t>p</a:t>
            </a:r>
            <a:r>
              <a:rPr lang="en-US" sz="8000" baseline="30000" dirty="0">
                <a:solidFill>
                  <a:srgbClr val="3333FF"/>
                </a:solidFill>
                <a:latin typeface="Comic Sans MS" pitchFamily="66" charset="0"/>
              </a:rPr>
              <a:t>k-1</a:t>
            </a:r>
            <a:endParaRPr lang="en-US" sz="8000" baseline="300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C87CF356-7DF0-4D58-87B4-D1D77D4EF2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06536" name="Rectangle 8"/>
          <p:cNvSpPr>
            <a:spLocks noChangeArrowheads="1"/>
          </p:cNvSpPr>
          <p:nvPr/>
        </p:nvSpPr>
        <p:spPr bwMode="auto">
          <a:xfrm>
            <a:off x="990600" y="2514600"/>
            <a:ext cx="7239000" cy="18288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466671"/>
            <a:ext cx="111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latin typeface="+mj-lt"/>
              </a:rPr>
              <a:t>so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371600" y="152399"/>
            <a:ext cx="59436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6600" b="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p</a:t>
            </a:r>
            <a:r>
              <a:rPr lang="en-US" sz="6600" b="0" baseline="30000" dirty="0" err="1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k</a:t>
            </a:r>
            <a:r>
              <a:rPr lang="en-US" sz="6600" b="0" dirty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6600" b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526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AD1D0FF0-6D93-442D-82F5-8BA6A710FDE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295400"/>
            <a:ext cx="8191500" cy="4622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  <a:p>
            <a:pPr marL="609600" indent="-609600" eaLnBrk="1" hangingPunct="1">
              <a:buFontTx/>
              <a:buNone/>
            </a:pPr>
            <a:endParaRPr lang="en-US" sz="3600" dirty="0" smtClean="0">
              <a:latin typeface="Euclid Symbol" charset="2"/>
              <a:sym typeface="Symbol" pitchFamily="18" charset="2"/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296863" y="1077913"/>
            <a:ext cx="8548687" cy="274998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4000" dirty="0" smtClean="0">
                <a:solidFill>
                  <a:srgbClr val="AD0E97"/>
                </a:solidFill>
                <a:latin typeface="Comic Sans MS" pitchFamily="66" charset="0"/>
                <a:sym typeface="Symbol" pitchFamily="18" charset="2"/>
              </a:rPr>
              <a:t>Lemma</a:t>
            </a:r>
            <a:r>
              <a:rPr lang="en-US" sz="4400" dirty="0" smtClean="0">
                <a:solidFill>
                  <a:srgbClr val="AD0E97"/>
                </a:solidFill>
                <a:latin typeface="Euclid Symbol" charset="2"/>
                <a:sym typeface="Symbol" pitchFamily="18" charset="2"/>
              </a:rPr>
              <a:t>:</a:t>
            </a:r>
            <a:endParaRPr lang="en-US" sz="4400" dirty="0">
              <a:solidFill>
                <a:srgbClr val="AD0E97"/>
              </a:solidFill>
              <a:latin typeface="Euclid Symbol" charset="2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5400" dirty="0" smtClean="0">
                <a:latin typeface="Comic Sans MS" pitchFamily="66" charset="0"/>
              </a:rPr>
              <a:t>  For </a:t>
            </a:r>
            <a:r>
              <a:rPr lang="en-US" sz="54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54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, b</a:t>
            </a:r>
            <a:r>
              <a:rPr lang="en-US" sz="5400" dirty="0" smtClean="0">
                <a:solidFill>
                  <a:srgbClr val="3333CC"/>
                </a:solidFill>
                <a:latin typeface="Comic Sans MS" pitchFamily="66" charset="0"/>
              </a:rPr>
              <a:t> </a:t>
            </a:r>
            <a:r>
              <a:rPr lang="en-US" sz="5400" dirty="0">
                <a:solidFill>
                  <a:srgbClr val="AD0E97"/>
                </a:solidFill>
                <a:latin typeface="Comic Sans MS" pitchFamily="66" charset="0"/>
              </a:rPr>
              <a:t>relatively prime,</a:t>
            </a:r>
            <a:endParaRPr lang="en-US" sz="5400" dirty="0" smtClean="0">
              <a:solidFill>
                <a:srgbClr val="AD0E97"/>
              </a:solidFill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) </a:t>
            </a:r>
            <a:r>
              <a:rPr lang="en-US" sz="6600" dirty="0">
                <a:solidFill>
                  <a:srgbClr val="3333CC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685800" y="1828800"/>
            <a:ext cx="8096250" cy="22733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3464" name="Text Box 8"/>
          <p:cNvSpPr txBox="1">
            <a:spLocks noChangeArrowheads="1"/>
          </p:cNvSpPr>
          <p:nvPr/>
        </p:nvSpPr>
        <p:spPr bwMode="auto">
          <a:xfrm>
            <a:off x="533400" y="4343400"/>
            <a:ext cx="8063175" cy="175432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AD0E97"/>
                </a:solidFill>
                <a:latin typeface="Comic Sans MS" pitchFamily="66" charset="0"/>
              </a:rPr>
              <a:t>pf</a:t>
            </a:r>
            <a:r>
              <a:rPr lang="en-US" sz="4400" dirty="0">
                <a:solidFill>
                  <a:srgbClr val="AD0E97"/>
                </a:solidFill>
                <a:latin typeface="Comic Sans MS" pitchFamily="66" charset="0"/>
              </a:rPr>
              <a:t>: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err="1" smtClean="0">
                <a:latin typeface="Comic Sans MS" pitchFamily="66" charset="0"/>
              </a:rPr>
              <a:t>Pset</a:t>
            </a:r>
            <a:r>
              <a:rPr lang="en-US" sz="5400" dirty="0" smtClean="0">
                <a:latin typeface="Comic Sans MS" pitchFamily="66" charset="0"/>
              </a:rPr>
              <a:t> 5.  </a:t>
            </a:r>
            <a:r>
              <a:rPr lang="en-US" sz="5400" dirty="0">
                <a:latin typeface="Comic Sans MS" pitchFamily="66" charset="0"/>
              </a:rPr>
              <a:t>A</a:t>
            </a:r>
            <a:r>
              <a:rPr lang="en-US" sz="5400" dirty="0" smtClean="0">
                <a:latin typeface="Comic Sans MS" pitchFamily="66" charset="0"/>
              </a:rPr>
              <a:t>nother </a:t>
            </a:r>
          </a:p>
          <a:p>
            <a:r>
              <a:rPr lang="en-US" sz="5400" dirty="0" smtClean="0">
                <a:latin typeface="Comic Sans MS" pitchFamily="66" charset="0"/>
              </a:rPr>
              <a:t>way later by “counting.”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371600" y="152399"/>
            <a:ext cx="6400800" cy="121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dirty="0" smtClean="0"/>
              <a:t>Calculating</a:t>
            </a:r>
            <a:r>
              <a:rPr lang="en-US" sz="4400" dirty="0" smtClean="0"/>
              <a:t>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b="0" dirty="0" smtClean="0">
                <a:solidFill>
                  <a:schemeClr val="tx1"/>
                </a:solidFill>
                <a:sym typeface="Euclid Symbol" pitchFamily="18" charset="2"/>
              </a:rPr>
              <a:t>(</a:t>
            </a:r>
            <a:r>
              <a:rPr lang="en-US" sz="66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a</a:t>
            </a:r>
            <a:r>
              <a:rPr lang="en-US" sz="6600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0" dirty="0" err="1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b</a:t>
            </a:r>
            <a:r>
              <a:rPr lang="en-US" sz="6600" b="0" dirty="0" smtClean="0">
                <a:solidFill>
                  <a:schemeClr val="tx1"/>
                </a:solidFill>
                <a:sym typeface="Euclid Symbol" pitchFamily="18" charset="2"/>
              </a:rPr>
              <a:t>)</a:t>
            </a:r>
            <a:endParaRPr lang="en-US" sz="6600" b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3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 uiExpand="1" build="p"/>
      <p:bldP spid="403463" grpId="0" animBg="1"/>
      <p:bldP spid="4034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AD1D0FF0-6D93-442D-82F5-8BA6A710FDE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Calculating </a:t>
            </a:r>
            <a:r>
              <a:rPr lang="en-US" sz="54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b="0" dirty="0" err="1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b="0" dirty="0" err="1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b="0" dirty="0" smtClean="0">
              <a:solidFill>
                <a:schemeClr val="tx1"/>
              </a:solidFill>
            </a:endParaRPr>
          </a:p>
        </p:txBody>
      </p:sp>
      <p:sp>
        <p:nvSpPr>
          <p:cNvPr id="403461" name="Text Box 5"/>
          <p:cNvSpPr txBox="1">
            <a:spLocks noChangeArrowheads="1"/>
          </p:cNvSpPr>
          <p:nvPr/>
        </p:nvSpPr>
        <p:spPr bwMode="auto">
          <a:xfrm>
            <a:off x="533400" y="1219200"/>
            <a:ext cx="8008937" cy="4375044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rgbClr val="FF00FF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</a:rPr>
              <a:t>(12)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</a:t>
            </a: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(4)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  =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(3 - 1)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- 2</a:t>
            </a:r>
            <a:r>
              <a:rPr lang="en-US" sz="6600" baseline="30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2-1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66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2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⋅(4 - 2) </a:t>
            </a:r>
            <a:r>
              <a:rPr lang="en-US" sz="6600" b="1" dirty="0">
                <a:solidFill>
                  <a:schemeClr val="accent5">
                    <a:lumMod val="50000"/>
                  </a:schemeClr>
                </a:solidFill>
                <a:sym typeface="Euclid Symbol"/>
              </a:rPr>
              <a:t>=</a:t>
            </a:r>
            <a:r>
              <a:rPr lang="en-US" sz="66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sz="6600" dirty="0" smtClean="0">
                <a:solidFill>
                  <a:srgbClr val="FF00FF"/>
                </a:solidFill>
                <a:latin typeface="Comic Sans MS" pitchFamily="66" charset="0"/>
                <a:sym typeface="Euclid Symbol" pitchFamily="18" charset="2"/>
              </a:rPr>
              <a:t>4</a:t>
            </a:r>
            <a:endParaRPr lang="en-US" sz="6600" dirty="0">
              <a:solidFill>
                <a:srgbClr val="FF00FF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3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3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3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A808FFD1-D581-4BF4-B068-1D0FA2A32EF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3675" y="1244601"/>
            <a:ext cx="8874125" cy="4089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For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6600" dirty="0" smtClean="0">
                <a:solidFill>
                  <a:srgbClr val="3333CC"/>
                </a:solidFill>
              </a:rPr>
              <a:t> </a:t>
            </a:r>
            <a:r>
              <a:rPr lang="en-US" sz="6600" dirty="0" smtClean="0"/>
              <a:t>relatively 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prime</a:t>
            </a:r>
            <a:r>
              <a:rPr lang="en-US" sz="6600" dirty="0" smtClean="0">
                <a:solidFill>
                  <a:srgbClr val="800080"/>
                </a:solidFill>
              </a:rPr>
              <a:t> </a:t>
            </a:r>
            <a:r>
              <a:rPr lang="en-US" sz="6600" dirty="0" smtClean="0"/>
              <a:t>to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6600" dirty="0" smtClean="0"/>
              <a:t>,</a:t>
            </a:r>
          </a:p>
          <a:p>
            <a:pPr eaLnBrk="1" hangingPunct="1">
              <a:buFontTx/>
              <a:buNone/>
              <a:defRPr/>
            </a:pPr>
            <a:r>
              <a:rPr lang="en-US" sz="8800" dirty="0" err="1" smtClean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sz="8800" b="1" baseline="30000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8800" baseline="30000" dirty="0" smtClean="0">
                <a:solidFill>
                  <a:schemeClr val="accent1">
                    <a:lumMod val="50000"/>
                  </a:schemeClr>
                </a:solidFill>
              </a:rPr>
              <a:t>(n)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88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≡</a:t>
            </a:r>
            <a:r>
              <a:rPr lang="en-US" sz="8800" dirty="0" smtClean="0">
                <a:solidFill>
                  <a:schemeClr val="accent1">
                    <a:lumMod val="50000"/>
                  </a:schemeClr>
                </a:solidFill>
              </a:rPr>
              <a:t> 1 (mod n)</a:t>
            </a:r>
          </a:p>
        </p:txBody>
      </p:sp>
      <p:pic>
        <p:nvPicPr>
          <p:cNvPr id="4101" name="Picture 4" descr="eul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6473825" y="234950"/>
            <a:ext cx="2070100" cy="3105150"/>
          </a:xfrm>
          <a:noFill/>
        </p:spPr>
      </p:pic>
      <p:sp>
        <p:nvSpPr>
          <p:cNvPr id="385030" name="Rectangle 6"/>
          <p:cNvSpPr>
            <a:spLocks noChangeArrowheads="1"/>
          </p:cNvSpPr>
          <p:nvPr/>
        </p:nvSpPr>
        <p:spPr bwMode="auto">
          <a:xfrm>
            <a:off x="228601" y="3454400"/>
            <a:ext cx="8763000" cy="195580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xmlns:p14="http://schemas.microsoft.com/office/powerpoint/2010/main" spd="slow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50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385030" grpId="1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3023AA39-47D8-49DF-8766-B653A1B18F4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FF00FF"/>
                </a:solidFill>
              </a:rPr>
              <a:t>Fermat’s “Little” Theorem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066800"/>
            <a:ext cx="8686800" cy="4724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6600" dirty="0" smtClean="0"/>
              <a:t>special case:</a:t>
            </a:r>
          </a:p>
          <a:p>
            <a:pPr algn="ctr" eaLnBrk="1" hangingPunct="1">
              <a:buFontTx/>
              <a:buNone/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</a:t>
            </a:r>
            <a:r>
              <a:rPr lang="en-US" sz="6600" b="1" kern="1200" baseline="30000" dirty="0" smtClean="0">
                <a:solidFill>
                  <a:srgbClr val="CCCCFF">
                    <a:lumMod val="50000"/>
                  </a:srgbClr>
                </a:solidFill>
                <a:latin typeface="+mj-lt"/>
                <a:sym typeface="Euclid Symbol"/>
              </a:rPr>
              <a:t>p-1</a:t>
            </a:r>
            <a:r>
              <a:rPr lang="en-US" sz="6600" dirty="0" smtClean="0">
                <a:solidFill>
                  <a:srgbClr val="3333CC"/>
                </a:solidFill>
              </a:rPr>
              <a:t> </a:t>
            </a:r>
            <a:r>
              <a:rPr lang="en-US" sz="6600" b="1" dirty="0" smtClean="0">
                <a:solidFill>
                  <a:srgbClr val="3333CC"/>
                </a:solidFill>
                <a:latin typeface="Euclid Symbol" charset="2"/>
              </a:rPr>
              <a:t>≡ </a:t>
            </a:r>
            <a:r>
              <a:rPr lang="en-US" sz="6600" dirty="0" smtClean="0">
                <a:solidFill>
                  <a:srgbClr val="3333CC"/>
                </a:solidFill>
              </a:rPr>
              <a:t>1 (mod p)</a:t>
            </a:r>
          </a:p>
          <a:p>
            <a:pPr eaLnBrk="1" hangingPunct="1">
              <a:buFontTx/>
              <a:buNone/>
              <a:defRPr/>
            </a:pPr>
            <a:r>
              <a:rPr lang="en-US" sz="6600" dirty="0" smtClean="0"/>
              <a:t>for prime</a:t>
            </a:r>
            <a:r>
              <a:rPr lang="en-US" sz="6600" dirty="0" smtClean="0">
                <a:solidFill>
                  <a:srgbClr val="3333CC"/>
                </a:solidFill>
              </a:rPr>
              <a:t> p</a:t>
            </a:r>
          </a:p>
          <a:p>
            <a:pPr eaLnBrk="1" hangingPunct="1">
              <a:defRPr/>
            </a:pPr>
            <a:r>
              <a:rPr lang="en-US" sz="6600" dirty="0" smtClean="0">
                <a:solidFill>
                  <a:srgbClr val="3333CC"/>
                </a:solidFill>
              </a:rPr>
              <a:t>k </a:t>
            </a:r>
            <a:r>
              <a:rPr lang="en-US" sz="6600" b="1" dirty="0" smtClean="0">
                <a:solidFill>
                  <a:prstClr val="black"/>
                </a:solidFill>
                <a:latin typeface="Euclid Symbol" charset="2"/>
                <a:cs typeface="Euclid Symbol" charset="2"/>
              </a:rPr>
              <a:t>∊ 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</a:rPr>
              <a:t>[1,p)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3130C671-BAFA-40C0-AA12-97E3C8E99BD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220200" cy="4724400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(n) </a:t>
            </a:r>
            <a:r>
              <a:rPr lang="en-US" sz="7200" dirty="0" smtClean="0"/>
              <a:t>::= 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k </a:t>
            </a:r>
            <a:r>
              <a:rPr lang="en-US" sz="7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</a:t>
            </a:r>
            <a:r>
              <a:rPr lang="en-US" sz="7200" dirty="0">
                <a:solidFill>
                  <a:srgbClr val="0000FF"/>
                </a:solidFill>
              </a:rPr>
              <a:t>[0,n</a:t>
            </a:r>
            <a:r>
              <a:rPr lang="en-US" sz="7200" dirty="0" smtClean="0">
                <a:solidFill>
                  <a:srgbClr val="0000FF"/>
                </a:solidFill>
              </a:rPr>
              <a:t>)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 </a:t>
            </a:r>
            <a:r>
              <a:rPr lang="en-US" sz="7200" dirty="0" err="1" smtClean="0">
                <a:sym typeface="Euclid Symbol" pitchFamily="18" charset="2"/>
              </a:rPr>
              <a:t>s.t.</a:t>
            </a:r>
            <a:endParaRPr lang="en-US" sz="7200" dirty="0" smtClean="0">
              <a:sym typeface="Euclid Symbol" pitchFamily="18" charset="2"/>
            </a:endParaRPr>
          </a:p>
          <a:p>
            <a:pPr algn="ctr">
              <a:defRPr/>
            </a:pPr>
            <a:r>
              <a:rPr lang="en-US" sz="6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 </a:t>
            </a:r>
            <a:r>
              <a:rPr lang="en-US" sz="6200" dirty="0"/>
              <a:t>has a </a:t>
            </a:r>
            <a:r>
              <a:rPr lang="en-US" sz="6200" dirty="0">
                <a:solidFill>
                  <a:schemeClr val="accent1">
                    <a:lumMod val="50000"/>
                  </a:schemeClr>
                </a:solidFill>
              </a:rPr>
              <a:t>(mod n</a:t>
            </a:r>
            <a:r>
              <a:rPr lang="en-US" sz="6200" dirty="0" smtClean="0">
                <a:solidFill>
                  <a:schemeClr val="accent1">
                    <a:lumMod val="50000"/>
                  </a:schemeClr>
                </a:solidFill>
              </a:rPr>
              <a:t>)  </a:t>
            </a:r>
            <a:r>
              <a:rPr lang="en-US" sz="6200" dirty="0" smtClean="0"/>
              <a:t>inverse</a:t>
            </a:r>
            <a:endParaRPr lang="en-US" sz="6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3130C671-BAFA-40C0-AA12-97E3C8E99BD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92" y="1981200"/>
            <a:ext cx="8843108" cy="2819400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(n) </a:t>
            </a:r>
            <a:r>
              <a:rPr lang="en-US" sz="7200" dirty="0" smtClean="0"/>
              <a:t>::= 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k</a:t>
            </a:r>
            <a:r>
              <a:rPr lang="en-US" sz="7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0,1 …,n-1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err="1" smtClean="0">
                <a:cs typeface="Courier New" pitchFamily="49" charset="0"/>
                <a:sym typeface="Euclid Symbol" pitchFamily="18" charset="2"/>
              </a:rPr>
              <a:t>s.t.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k </a:t>
            </a:r>
            <a:r>
              <a:rPr lang="en-US" sz="7200" dirty="0" smtClean="0">
                <a:cs typeface="Courier New" pitchFamily="49" charset="0"/>
                <a:sym typeface="Euclid Symbol" pitchFamily="18" charset="2"/>
              </a:rPr>
              <a:t>rel. prime to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n</a:t>
            </a:r>
          </a:p>
        </p:txBody>
      </p:sp>
      <p:sp useBgFill="1">
        <p:nvSpPr>
          <p:cNvPr id="8" name="TextBox 7"/>
          <p:cNvSpPr txBox="1"/>
          <p:nvPr/>
        </p:nvSpPr>
        <p:spPr>
          <a:xfrm>
            <a:off x="5791200" y="1981200"/>
            <a:ext cx="3200400" cy="1219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7200" baseline="-25000" dirty="0" smtClean="0">
                <a:solidFill>
                  <a:srgbClr val="0000FF"/>
                </a:solidFill>
                <a:latin typeface="+mj-lt"/>
              </a:rPr>
              <a:t> </a:t>
            </a:r>
            <a:r>
              <a:rPr lang="en-US" sz="7200" dirty="0" smtClean="0">
                <a:solidFill>
                  <a:srgbClr val="0000FF"/>
                </a:solidFill>
                <a:latin typeface="+mj-lt"/>
              </a:rPr>
              <a:t>[0,n)   </a:t>
            </a:r>
          </a:p>
        </p:txBody>
      </p:sp>
    </p:spTree>
    <p:extLst>
      <p:ext uri="{BB962C8B-B14F-4D97-AF65-F5344CB8AC3E}">
        <p14:creationId xmlns:p14="http://schemas.microsoft.com/office/powerpoint/2010/main" val="2473262037"/>
      </p:ext>
    </p:ext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3130C671-BAFA-40C0-AA12-97E3C8E99BD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492" y="1981200"/>
            <a:ext cx="8843108" cy="28194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72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(n) </a:t>
            </a:r>
            <a:r>
              <a:rPr lang="en-US" sz="7200" dirty="0" smtClean="0"/>
              <a:t>::= #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</a:rPr>
              <a:t> k</a:t>
            </a:r>
            <a:r>
              <a:rPr lang="en-US" sz="7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 </a:t>
            </a:r>
            <a:r>
              <a:rPr lang="en-US" sz="7200" dirty="0">
                <a:solidFill>
                  <a:srgbClr val="0000FF"/>
                </a:solidFill>
              </a:rPr>
              <a:t>[0,n)</a:t>
            </a:r>
            <a:endParaRPr lang="en-US" sz="7200" dirty="0" smtClean="0">
              <a:solidFill>
                <a:schemeClr val="accent1">
                  <a:lumMod val="50000"/>
                </a:schemeClr>
              </a:solidFill>
              <a:sym typeface="Euclid Symbol" pitchFamily="18" charset="2"/>
            </a:endParaRPr>
          </a:p>
          <a:p>
            <a:pPr marL="609600" indent="-609600" eaLnBrk="1" hangingPunct="1">
              <a:buFontTx/>
              <a:buNone/>
              <a:defRPr/>
            </a:pPr>
            <a:r>
              <a:rPr lang="en-US" sz="7200" dirty="0" err="1" smtClean="0">
                <a:cs typeface="Courier New" pitchFamily="49" charset="0"/>
                <a:sym typeface="Euclid Symbol" pitchFamily="18" charset="2"/>
              </a:rPr>
              <a:t>s.t.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  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72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 </a:t>
            </a:r>
            <a:r>
              <a:rPr lang="en-US" sz="72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72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61471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87DF85EA-4F88-44EA-83A1-78351A258CE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78875" cy="36703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  <a:p>
            <a:pPr marL="609600" indent="-609600" eaLnBrk="1" hangingPunct="1">
              <a:spcAft>
                <a:spcPts val="0"/>
              </a:spcAft>
              <a:defRPr/>
            </a:pP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so    </a:t>
            </a:r>
            <a:r>
              <a:rPr lang="en-US" sz="6000" b="1" dirty="0" err="1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(n) </a:t>
            </a:r>
            <a:r>
              <a:rPr lang="en-US" sz="60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 </a:t>
            </a:r>
            <a:r>
              <a:rPr lang="en-US" sz="6600" dirty="0" smtClean="0">
                <a:solidFill>
                  <a:srgbClr val="AD0E97"/>
                </a:solidFill>
                <a:cs typeface="Comic Sans MS"/>
                <a:sym typeface="Euclid Symbol"/>
              </a:rPr>
              <a:t>|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mic Sans MS"/>
                <a:sym typeface="Euclid Symbol"/>
              </a:rPr>
              <a:t>gcd1</a:t>
            </a:r>
            <a:r>
              <a:rPr lang="en-US" sz="6000" dirty="0">
                <a:solidFill>
                  <a:schemeClr val="accent1">
                    <a:lumMod val="50000"/>
                  </a:schemeClr>
                </a:solidFill>
                <a:cs typeface="Comic Sans MS"/>
                <a:sym typeface="Euclid Symbol"/>
              </a:rPr>
              <a:t>{n</a:t>
            </a:r>
            <a:r>
              <a:rPr lang="en-US" sz="6000" dirty="0" smtClean="0">
                <a:solidFill>
                  <a:srgbClr val="0000CC"/>
                </a:solidFill>
                <a:cs typeface="Comic Sans MS"/>
                <a:sym typeface="Euclid Symbol"/>
              </a:rPr>
              <a:t>}</a:t>
            </a:r>
            <a:r>
              <a:rPr lang="en-US" sz="6600" dirty="0" smtClean="0">
                <a:solidFill>
                  <a:srgbClr val="AD0E97"/>
                </a:solidFill>
                <a:cs typeface="Comic Sans MS"/>
                <a:sym typeface="Euclid Symbol"/>
              </a:rPr>
              <a:t>|</a:t>
            </a:r>
            <a:endParaRPr lang="en-US" sz="6000" dirty="0" smtClean="0">
              <a:solidFill>
                <a:srgbClr val="AD0E97"/>
              </a:solidFill>
              <a:cs typeface="Courier New" pitchFamily="49" charset="0"/>
              <a:sym typeface="Euclid Symbol" pitchFamily="18" charset="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4570273"/>
            <a:ext cx="6027273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+mj-lt"/>
              </a:rPr>
              <a:t>(some books write </a:t>
            </a:r>
          </a:p>
          <a:p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  n* </a:t>
            </a:r>
            <a:r>
              <a:rPr lang="en-US" sz="5400" dirty="0" smtClean="0">
                <a:latin typeface="+mj-lt"/>
              </a:rPr>
              <a:t>for</a:t>
            </a:r>
            <a:r>
              <a:rPr lang="en-US" sz="5400" dirty="0" smtClean="0">
                <a:solidFill>
                  <a:srgbClr val="0000CC"/>
                </a:solidFill>
                <a:latin typeface="+mj-lt"/>
              </a:rPr>
              <a:t> gcd1{n})</a:t>
            </a:r>
          </a:p>
        </p:txBody>
      </p:sp>
    </p:spTree>
    <p:extLst>
      <p:ext uri="{BB962C8B-B14F-4D97-AF65-F5344CB8AC3E}">
        <p14:creationId xmlns:p14="http://schemas.microsoft.com/office/powerpoint/2010/main" val="14680839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87DF85EA-4F88-44EA-83A1-78351A258CE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3276600"/>
            <a:ext cx="87652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gcd1{7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 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 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1,2,3,4,5,6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52400" y="4343400"/>
            <a:ext cx="8839755" cy="221599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gcd1{12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endParaRPr lang="en-US" sz="6000" b="1" dirty="0" smtClean="0">
              <a:solidFill>
                <a:srgbClr val="000000"/>
              </a:solidFill>
              <a:latin typeface="Euclid Symbol" charset="2"/>
              <a:cs typeface="Euclid Symbol" charset="2"/>
              <a:sym typeface="Euclid Symbol"/>
            </a:endParaRPr>
          </a:p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0,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1,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2,3,4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,5,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6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,7,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8,9,10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,11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0795966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87DF85EA-4F88-44EA-83A1-78351A258CE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5188" y="3276600"/>
            <a:ext cx="85390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{7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 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000" kern="0" dirty="0">
                <a:solidFill>
                  <a:srgbClr val="AD0E97"/>
                </a:solidFill>
                <a:latin typeface="Comic Sans MS"/>
                <a:cs typeface="Comic Sans MS"/>
                <a:sym typeface="Euclid Symbol"/>
              </a:rPr>
              <a:t>|</a:t>
            </a:r>
            <a:r>
              <a:rPr lang="en-US" sz="6600" dirty="0" smtClean="0">
                <a:solidFill>
                  <a:srgbClr val="008000"/>
                </a:solidFill>
                <a:latin typeface="Comic Sans MS" pitchFamily="66" charset="0"/>
              </a:rPr>
              <a:t>1,2,3,4,5,6</a:t>
            </a:r>
            <a:r>
              <a:rPr lang="en-US" sz="6000" kern="0" dirty="0">
                <a:solidFill>
                  <a:srgbClr val="AD0E97"/>
                </a:solidFill>
                <a:latin typeface="Comic Sans MS"/>
                <a:cs typeface="Comic Sans MS"/>
                <a:sym typeface="Euclid Symbol"/>
              </a:rPr>
              <a:t>|</a:t>
            </a:r>
            <a:endParaRPr lang="en-US" sz="6600" dirty="0" smtClean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52400" y="4343400"/>
            <a:ext cx="8839755" cy="221599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gcd1{12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endParaRPr lang="en-US" sz="6000" b="1" dirty="0" smtClean="0">
              <a:solidFill>
                <a:srgbClr val="000000"/>
              </a:solidFill>
              <a:latin typeface="Euclid Symbol" charset="2"/>
              <a:cs typeface="Euclid Symbol" charset="2"/>
              <a:sym typeface="Euclid Symbol"/>
            </a:endParaRPr>
          </a:p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0,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1,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2,3,4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,5,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6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,7,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8,9,10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,11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34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87DF85EA-4F88-44EA-83A1-78351A258CE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5188" y="3276600"/>
            <a:ext cx="51179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{7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 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   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52400" y="4343400"/>
            <a:ext cx="8839755" cy="221599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gcd1{12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endParaRPr lang="en-US" sz="6000" b="1" dirty="0" smtClean="0">
              <a:solidFill>
                <a:srgbClr val="000000"/>
              </a:solidFill>
              <a:latin typeface="Euclid Symbol" charset="2"/>
              <a:cs typeface="Euclid Symbol" charset="2"/>
              <a:sym typeface="Euclid Symbol"/>
            </a:endParaRPr>
          </a:p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 0,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1,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2,3,4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,5,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6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,7,</a:t>
            </a:r>
            <a:r>
              <a:rPr lang="en-US" sz="6000" dirty="0" smtClean="0">
                <a:solidFill>
                  <a:schemeClr val="accent2"/>
                </a:solidFill>
                <a:latin typeface="Comic Sans MS" pitchFamily="66" charset="0"/>
              </a:rPr>
              <a:t>8,9,10</a:t>
            </a:r>
            <a:r>
              <a:rPr lang="en-US" sz="6000" dirty="0" smtClean="0">
                <a:solidFill>
                  <a:srgbClr val="008000"/>
                </a:solidFill>
                <a:latin typeface="Comic Sans MS" pitchFamily="66" charset="0"/>
              </a:rPr>
              <a:t>,11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6702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87DF85EA-4F88-44EA-83A1-78351A258CE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5188" y="3276600"/>
            <a:ext cx="51179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{7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 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   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0" y="4267200"/>
            <a:ext cx="8909537" cy="221599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 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{12</a:t>
            </a:r>
            <a:r>
              <a:rPr lang="en-US" sz="6600" dirty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600" dirty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</a:t>
            </a:r>
            <a:endParaRPr lang="en-US" sz="6000" b="1" dirty="0" smtClean="0">
              <a:solidFill>
                <a:srgbClr val="000000"/>
              </a:solidFill>
              <a:latin typeface="Euclid Symbol" charset="2"/>
              <a:cs typeface="Euclid Symbol" charset="2"/>
              <a:sym typeface="Euclid Symbol"/>
            </a:endParaRPr>
          </a:p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kern="0" dirty="0" smtClean="0">
                <a:solidFill>
                  <a:srgbClr val="AD0E97"/>
                </a:solidFill>
                <a:latin typeface="Comic Sans MS"/>
                <a:cs typeface="Comic Sans MS"/>
                <a:sym typeface="Euclid Symbol"/>
              </a:rPr>
              <a:t>|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0,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1,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2,3,4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,5,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6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,7,</a:t>
            </a:r>
            <a:r>
              <a:rPr lang="en-US" sz="5800" dirty="0" smtClean="0">
                <a:solidFill>
                  <a:schemeClr val="accent2"/>
                </a:solidFill>
                <a:latin typeface="Comic Sans MS" pitchFamily="66" charset="0"/>
              </a:rPr>
              <a:t>8,9,10</a:t>
            </a:r>
            <a:r>
              <a:rPr lang="en-US" sz="5800" dirty="0" smtClean="0">
                <a:solidFill>
                  <a:srgbClr val="008000"/>
                </a:solidFill>
                <a:latin typeface="Comic Sans MS" pitchFamily="66" charset="0"/>
              </a:rPr>
              <a:t>,11</a:t>
            </a:r>
            <a:r>
              <a:rPr lang="en-US" sz="5400" kern="0" dirty="0">
                <a:solidFill>
                  <a:srgbClr val="AD0E97"/>
                </a:solidFill>
                <a:latin typeface="Comic Sans MS"/>
                <a:cs typeface="Comic Sans MS"/>
                <a:sym typeface="Euclid Symbol"/>
              </a:rPr>
              <a:t>|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0660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77000" y="6553200"/>
            <a:ext cx="2667000" cy="307777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5F.</a:t>
            </a:r>
            <a:fld id="{87DF85EA-4F88-44EA-83A1-78351A258CE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25908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gcd1{n</a:t>
            </a:r>
            <a:r>
              <a:rPr lang="en-US" sz="60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000" dirty="0" smtClean="0"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/>
              <a:t>::=</a:t>
            </a:r>
            <a:endParaRPr lang="en-US" sz="6000" dirty="0">
              <a:solidFill>
                <a:schemeClr val="accent1">
                  <a:lumMod val="50000"/>
                </a:schemeClr>
              </a:solidFill>
            </a:endParaRPr>
          </a:p>
          <a:p>
            <a:pPr marL="609600" indent="-609600" algn="ctr" eaLnBrk="1" hangingPunct="1">
              <a:spcAft>
                <a:spcPts val="1800"/>
              </a:spcAft>
              <a:defRPr/>
            </a:pP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6000" dirty="0" smtClean="0">
                <a:solidFill>
                  <a:srgbClr val="000000"/>
                </a:solidFill>
              </a:rPr>
              <a:t>{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</a:rPr>
              <a:t>k </a:t>
            </a:r>
            <a:r>
              <a:rPr lang="en-US" sz="6000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  <a:sym typeface="Euclid Symbol" pitchFamily="18" charset="2"/>
              </a:rPr>
              <a:t>∈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sym typeface="Euclid Symbol" pitchFamily="18" charset="2"/>
              </a:rPr>
              <a:t> [0,n)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 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| 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gcd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(</a:t>
            </a:r>
            <a:r>
              <a:rPr lang="en-US" sz="6000" dirty="0" err="1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k,n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)</a:t>
            </a:r>
            <a:r>
              <a:rPr lang="en-US" sz="6000" b="1" dirty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=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  <a:sym typeface="Euclid Symbol" pitchFamily="18" charset="2"/>
              </a:rPr>
              <a:t>1</a:t>
            </a:r>
            <a:r>
              <a:rPr lang="en-US" sz="6000" dirty="0" smtClean="0">
                <a:solidFill>
                  <a:srgbClr val="000000"/>
                </a:solidFill>
                <a:cs typeface="Courier New" pitchFamily="49" charset="0"/>
                <a:sym typeface="Euclid Symbol" pitchFamily="18" charset="2"/>
              </a:rPr>
              <a:t>}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5791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 smtClean="0">
                <a:solidFill>
                  <a:schemeClr val="tx1"/>
                </a:solidFill>
              </a:rPr>
              <a:t>Euler </a:t>
            </a:r>
            <a:r>
              <a:rPr lang="en-US" sz="5400" dirty="0" err="1" smtClean="0">
                <a:solidFill>
                  <a:schemeClr val="tx1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4400" dirty="0" smtClean="0">
                <a:solidFill>
                  <a:schemeClr val="tx1"/>
                </a:solidFill>
              </a:rPr>
              <a:t>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5188" y="3276600"/>
            <a:ext cx="51179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{7</a:t>
            </a:r>
            <a:r>
              <a:rPr lang="en-US" sz="6600" dirty="0" smtClean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 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   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6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0" y="4267200"/>
            <a:ext cx="8909537" cy="110799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Symbol" pitchFamily="18" charset="2"/>
              <a:buNone/>
            </a:pPr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   </a:t>
            </a:r>
            <a:r>
              <a:rPr lang="en-US" sz="6600" b="1" dirty="0" err="1" smtClean="0">
                <a:solidFill>
                  <a:srgbClr val="0000CC"/>
                </a:solidFill>
                <a:latin typeface="Euclid Symbol" charset="2"/>
                <a:cs typeface="Euclid Symbol" charset="2"/>
                <a:sym typeface="Euclid Symbol"/>
              </a:rPr>
              <a:t>φ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Comic Sans MS"/>
                <a:cs typeface="Comic Sans MS"/>
                <a:sym typeface="Euclid Symbol"/>
              </a:rPr>
              <a:t>{12</a:t>
            </a:r>
            <a:r>
              <a:rPr lang="en-US" sz="6600" dirty="0">
                <a:solidFill>
                  <a:srgbClr val="0000CC"/>
                </a:solidFill>
                <a:latin typeface="Comic Sans MS"/>
                <a:cs typeface="Comic Sans MS"/>
                <a:sym typeface="Euclid Symbol"/>
              </a:rPr>
              <a:t>}</a:t>
            </a:r>
            <a:r>
              <a:rPr lang="en-US" sz="6600" dirty="0">
                <a:solidFill>
                  <a:srgbClr val="0000CC"/>
                </a:solidFill>
                <a:cs typeface="Comic Sans MS"/>
                <a:sym typeface="Euclid Symbol"/>
              </a:rPr>
              <a:t> </a:t>
            </a:r>
            <a:r>
              <a:rPr lang="en-US" sz="6600" dirty="0" smtClean="0">
                <a:solidFill>
                  <a:srgbClr val="0000CC"/>
                </a:solidFill>
                <a:cs typeface="Comic Sans MS"/>
                <a:sym typeface="Euclid Symbol"/>
              </a:rPr>
              <a:t>  </a:t>
            </a:r>
            <a:r>
              <a:rPr lang="en-US" sz="6600" b="1" dirty="0" smtClean="0">
                <a:solidFill>
                  <a:srgbClr val="000000"/>
                </a:solidFill>
                <a:latin typeface="Euclid Symbol" charset="2"/>
                <a:cs typeface="Euclid Symbol" charset="2"/>
                <a:sym typeface="Euclid Symbol"/>
              </a:rPr>
              <a:t>=   </a:t>
            </a:r>
            <a:r>
              <a:rPr lang="en-US" sz="6600" dirty="0" smtClean="0">
                <a:solidFill>
                  <a:srgbClr val="0000CC"/>
                </a:solidFill>
                <a:latin typeface="Comic Sans MS" pitchFamily="66" charset="0"/>
              </a:rPr>
              <a:t>4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3101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\newcommand{paren}{1}{(#1)}&#10;\newcommand{ang}{1}{\langle#1\rangle}&#10;\newcommand{suchthat}{0}{\mid}&#10;\newcommand{eqdef}{0}{\font{Euclid}{\bf{::=}}}&#10;\newcommand{bar}{1}{\overline{#1}}&#10;\newcommand{and}{0}{\wedge}&#10;\newcommand{conj}{0}{\And}&#10;\newcommand{smand}{0}{\And}&#10;\newcommand{AND}{0}{\bigwedge}&#10;\newcommand{Land}{0}{\AND}&#10;\newcommand{lgand}{0}{\AND}&#10;\newcommand{Or}{0}{\vee}&#10;\newcommand{disj}{0}{\Or}&#10;\newcommand{smor}{0}{\Or}&#10;\newcommand{OR}{0}{\bigvee}&#10;\newcommand{Lor}{0}{\OR}&#10;\newcommand{lgor}{0}{\OR}&#10;\newcommand{implies}{0}{\longrightarrow}&#10;\newcommand{iff}{0}{\longleftrightarrow}&#10;\newcommand{bicond}{0}{\longleftrightarrow}&#10;\newcommand{equivalent}{0}{\Longleftrightarrow}&#10;\newcommand{set}{1}{\lbrace{#1}\rbrace}&#10;\newcommand{card}{1}{\abs{#1}}&#10;\newcommand{union}{0}{\cup}&#10;\newcommand{lgunion}{0}{\bigcup}&#10;\newcommand{intersect}{0}{\cap}&#10;\newcommand{lgintersect}{0}{\bigcap}&#10;\newcommand{cross}{0}{\times}&#10;\newcommand{compose}{0}{\circ}&#10;\newcommand{composition}{0}{\circ}&#10;\newcommand{power}{0}{\cP}&#10;\newcommand{range}{1}{\font{times new roman}{range}(#1)}&#10;\newcommand{domain}{1}{\font{times new roman}{domain}(#1)}&#10;\newcommand{emptystring}{0}{\lambda}&#10;\newcommand{naturals}{0}{\bbn}}&#10;\newcommand{integers}{0}{\bbz}&#10;\newcommand{rationals}{0}{\bbq}&#10;\newcommand{reals}{0}{\bbr}&#10;\newcommand{complexes}{0}{\bbc}&#10;\newcommand{abs}{1}{\mid#1\mid}&#10;\newcommand{floor}{1}{\lfloor#1\rfloor}&#10;\newcommand{ceil}{1}{\lceil#1\rceil}&#10;%\newcommand{divides}{0}{\mathbin{|}}&#10;\newcommand{divides}{0}{\mid}&#10;\newcommand{sspace}{0}{\cS}&#10;\newcommand{pr}{1}{\font{times new roman}{Pr}\lbrace#1\rbrace}&#10;\newcommand{prob}{1}{\pr{#1}}&#10;\newcommand{prsub}{2}{\font{times new roman}{Pr}_{#2}\lbrace{#1}\rbrace}&#10;\newcommand{prcond}{2}{\font{times new roman}{Pr}\lbrace{#1}\,\mid\,#2\rbrace}&#10;\newcommand{Ex}{0}{\font{times new roman}{E}}&#10;\newcommand{Var}{0}{\font{times new roman}{Var}}&#10;\newcommand{Cov}{0}{\font{times new roman}{Cov}}&#10;\newcommand{expect}{1}{\Ex[#1]}&#10;\newcommand{expectsq}{1}{{\Ex}^2[#1]}&#10;\newcommand{expcond}{2}{\expect{#1\mid#2}}&#10;\newcommand{variance}{1}{\Var[#1]}&#10;\newcommand{varsq}{1}{{\Var}^2[#1]}&#10;\newcommand{covar}{1}{\Cov[#1]}&#10;\newcommand{covariance}{2}{\Cov[#1,#2}}"/>
  <p:tag name="USEAMSFONTS" val="True"/>
  <p:tag name="EMBEDFONTS" val="True"/>
  <p:tag name="USEBOLDAMS" val="True"/>
  <p:tag name="DEFAULTDISPLAYSOURCE" val="\documentclass{article}\pagestyle{empty}&#10;\usepackage{c:/latex-macros/texpoint}&#10;\begin{document}&#10;$$&#10;\end{document}"/>
  <p:tag name="TEX2PS" val="latex --interaction=nonstopmode $(base).tex; dvips -D $(res) -E -o $(base).ps $(base).dvi"/>
  <p:tag name="EXTERNALEDITCOMMAND" val="C:\Program Files\emacs-21.2\bin\runemacs.exe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46"/>
  <p:tag name="DEFAULTHEIGHT" val="328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noFill/>
        <a:ln w="38100" cap="flat" cmpd="sng" algn="ctr">
          <a:solidFill>
            <a:srgbClr val="FF00FF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72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801</Words>
  <Application>Microsoft Macintosh PowerPoint</Application>
  <PresentationFormat>On-screen Show (4:3)</PresentationFormat>
  <Paragraphs>130</Paragraphs>
  <Slides>19</Slides>
  <Notes>19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6.042 Lecture Template</vt:lpstr>
      <vt:lpstr>PowerPoint Presentation</vt:lpstr>
      <vt:lpstr>Euler φ function</vt:lpstr>
      <vt:lpstr>Euler φ function</vt:lpstr>
      <vt:lpstr>Euler φ function</vt:lpstr>
      <vt:lpstr>Euler φ function</vt:lpstr>
      <vt:lpstr>Euler φ function</vt:lpstr>
      <vt:lpstr>Euler φ function</vt:lpstr>
      <vt:lpstr>Euler φ function</vt:lpstr>
      <vt:lpstr>Euler φ function</vt:lpstr>
      <vt:lpstr>Calculating φ</vt:lpstr>
      <vt:lpstr>Calculating φ</vt:lpstr>
      <vt:lpstr>PowerPoint Presentation</vt:lpstr>
      <vt:lpstr>PowerPoint Presentation</vt:lpstr>
      <vt:lpstr>PowerPoint Presentation</vt:lpstr>
      <vt:lpstr>PowerPoint Presentation</vt:lpstr>
      <vt:lpstr>Calculating φ(a⋅b)</vt:lpstr>
      <vt:lpstr>Euler’s Theorem</vt:lpstr>
      <vt:lpstr>Fermat’s “Little” Theorem</vt:lpstr>
      <vt:lpstr>Euler φ function</vt:lpstr>
    </vt:vector>
  </TitlesOfParts>
  <Company>MIT CSAIL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R. Meyer</dc:creator>
  <cp:lastModifiedBy>Albert R Meyer</cp:lastModifiedBy>
  <cp:revision>420</cp:revision>
  <cp:lastPrinted>2012-03-07T05:44:24Z</cp:lastPrinted>
  <dcterms:created xsi:type="dcterms:W3CDTF">2011-03-02T01:35:54Z</dcterms:created>
  <dcterms:modified xsi:type="dcterms:W3CDTF">2012-03-07T05:46:31Z</dcterms:modified>
</cp:coreProperties>
</file>