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5.xml" ContentType="application/vnd.openxmlformats-officedocument.presentationml.notesSlide+xml"/>
  <Override PartName="/ppt/embeddings/oleObject5.bin" ContentType="application/vnd.openxmlformats-officedocument.oleObject"/>
  <Override PartName="/ppt/notesSlides/notesSlide6.xml" ContentType="application/vnd.openxmlformats-officedocument.presentationml.notesSlide+xml"/>
  <Override PartName="/ppt/embeddings/oleObject6.bin" ContentType="application/vnd.openxmlformats-officedocument.oleObject"/>
  <Override PartName="/ppt/notesSlides/notesSlide7.xml" ContentType="application/vnd.openxmlformats-officedocument.presentationml.notesSlide+xml"/>
  <Override PartName="/ppt/embeddings/oleObject7.bin" ContentType="application/vnd.openxmlformats-officedocument.oleObject"/>
  <Override PartName="/ppt/notesSlides/notesSlide8.xml" ContentType="application/vnd.openxmlformats-officedocument.presentationml.notesSlide+xml"/>
  <Override PartName="/ppt/embeddings/oleObject8.bin" ContentType="application/vnd.openxmlformats-officedocument.oleObject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9.bin" ContentType="application/vnd.openxmlformats-officedocument.oleObject"/>
  <Override PartName="/ppt/notesSlides/notesSlide11.xml" ContentType="application/vnd.openxmlformats-officedocument.presentationml.notesSlide+xml"/>
  <Override PartName="/ppt/embeddings/oleObject10.bin" ContentType="application/vnd.openxmlformats-officedocument.oleObject"/>
  <Override PartName="/ppt/notesSlides/notesSlide12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13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14.xml" ContentType="application/vnd.openxmlformats-officedocument.presentationml.notesSlide+xml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notesSlides/notesSlide15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6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notesSlides/notesSlide17.xml" ContentType="application/vnd.openxmlformats-officedocument.presentationml.notesSlide+xml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8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9.xml" ContentType="application/vnd.openxmlformats-officedocument.presentationml.notesSlide+xml"/>
  <Override PartName="/ppt/embeddings/oleObject34.bin" ContentType="application/vnd.openxmlformats-officedocument.oleObject"/>
  <Override PartName="/ppt/notesSlides/notesSlide20.xml" ContentType="application/vnd.openxmlformats-officedocument.presentationml.notesSlide+xml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notesSlides/notesSlide21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notesSlides/notesSlide22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23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notesSlides/notesSlide24.xml" ContentType="application/vnd.openxmlformats-officedocument.presentationml.notesSlide+xml"/>
  <Override PartName="/ppt/embeddings/oleObject43.bin" ContentType="application/vnd.openxmlformats-officedocument.oleObject"/>
  <Override PartName="/ppt/notesSlides/notesSlide25.xml" ContentType="application/vnd.openxmlformats-officedocument.presentationml.notesSlide+xml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6.xml" ContentType="application/vnd.openxmlformats-officedocument.presentationml.notesSlide+xml"/>
  <Override PartName="/ppt/embeddings/oleObject48.bin" ContentType="application/vnd.openxmlformats-officedocument.oleObject"/>
  <Override PartName="/ppt/notesSlides/notesSlide27.xml" ContentType="application/vnd.openxmlformats-officedocument.presentationml.notesSlide+xml"/>
  <Override PartName="/ppt/embeddings/oleObject49.bin" ContentType="application/vnd.openxmlformats-officedocument.oleObject"/>
  <Override PartName="/ppt/notesSlides/notesSlide28.xml" ContentType="application/vnd.openxmlformats-officedocument.presentationml.notesSlide+xml"/>
  <Override PartName="/ppt/embeddings/oleObject50.bin" ContentType="application/vnd.openxmlformats-officedocument.oleObject"/>
  <Override PartName="/ppt/notesSlides/notesSlide29.xml" ContentType="application/vnd.openxmlformats-officedocument.presentationml.notesSlide+xml"/>
  <Override PartName="/ppt/embeddings/oleObject51.bin" ContentType="application/vnd.openxmlformats-officedocument.oleObject"/>
  <Override PartName="/ppt/notesSlides/notesSlide30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notesSlides/notesSlide31.xml" ContentType="application/vnd.openxmlformats-officedocument.presentationml.notesSlide+xml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notesSlides/notesSlide32.xml" ContentType="application/vnd.openxmlformats-officedocument.presentationml.notesSlide+xml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33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notesSlides/notesSlide34.xml" ContentType="application/vnd.openxmlformats-officedocument.presentationml.notesSlide+xml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notesSlides/notesSlide35.xml" ContentType="application/vnd.openxmlformats-officedocument.presentationml.notesSlide+xml"/>
  <Override PartName="/ppt/embeddings/oleObject64.bin" ContentType="application/vnd.openxmlformats-officedocument.oleObject"/>
  <Override PartName="/ppt/notesSlides/notesSlide36.xml" ContentType="application/vnd.openxmlformats-officedocument.presentationml.notesSlide+xml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notesSlides/notesSlide37.xml" ContentType="application/vnd.openxmlformats-officedocument.presentationml.notesSlide+xml"/>
  <Override PartName="/ppt/embeddings/oleObject67.bin" ContentType="application/vnd.openxmlformats-officedocument.oleObject"/>
  <Override PartName="/ppt/notesSlides/notesSlide38.xml" ContentType="application/vnd.openxmlformats-officedocument.presentationml.notesSlide+xml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9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40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notesSlides/notesSlide41.xml" ContentType="application/vnd.openxmlformats-officedocument.presentationml.notesSlide+xml"/>
  <Override PartName="/ppt/embeddings/oleObject77.bin" ContentType="application/vnd.openxmlformats-officedocument.oleObject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0" r:id="rId1"/>
    <p:sldMasterId id="2147483651" r:id="rId2"/>
  </p:sldMasterIdLst>
  <p:notesMasterIdLst>
    <p:notesMasterId r:id="rId53"/>
  </p:notesMasterIdLst>
  <p:handoutMasterIdLst>
    <p:handoutMasterId r:id="rId54"/>
  </p:handoutMasterIdLst>
  <p:sldIdLst>
    <p:sldId id="392" r:id="rId3"/>
    <p:sldId id="447" r:id="rId4"/>
    <p:sldId id="544" r:id="rId5"/>
    <p:sldId id="493" r:id="rId6"/>
    <p:sldId id="491" r:id="rId7"/>
    <p:sldId id="496" r:id="rId8"/>
    <p:sldId id="495" r:id="rId9"/>
    <p:sldId id="489" r:id="rId10"/>
    <p:sldId id="506" r:id="rId11"/>
    <p:sldId id="494" r:id="rId12"/>
    <p:sldId id="510" r:id="rId13"/>
    <p:sldId id="514" r:id="rId14"/>
    <p:sldId id="509" r:id="rId15"/>
    <p:sldId id="511" r:id="rId16"/>
    <p:sldId id="512" r:id="rId17"/>
    <p:sldId id="541" r:id="rId18"/>
    <p:sldId id="515" r:id="rId19"/>
    <p:sldId id="508" r:id="rId20"/>
    <p:sldId id="516" r:id="rId21"/>
    <p:sldId id="545" r:id="rId22"/>
    <p:sldId id="519" r:id="rId23"/>
    <p:sldId id="517" r:id="rId24"/>
    <p:sldId id="521" r:id="rId25"/>
    <p:sldId id="520" r:id="rId26"/>
    <p:sldId id="542" r:id="rId27"/>
    <p:sldId id="498" r:id="rId28"/>
    <p:sldId id="499" r:id="rId29"/>
    <p:sldId id="543" r:id="rId30"/>
    <p:sldId id="556" r:id="rId31"/>
    <p:sldId id="522" r:id="rId32"/>
    <p:sldId id="525" r:id="rId33"/>
    <p:sldId id="546" r:id="rId34"/>
    <p:sldId id="547" r:id="rId35"/>
    <p:sldId id="548" r:id="rId36"/>
    <p:sldId id="550" r:id="rId37"/>
    <p:sldId id="535" r:id="rId38"/>
    <p:sldId id="551" r:id="rId39"/>
    <p:sldId id="552" r:id="rId40"/>
    <p:sldId id="553" r:id="rId41"/>
    <p:sldId id="554" r:id="rId42"/>
    <p:sldId id="555" r:id="rId43"/>
    <p:sldId id="557" r:id="rId44"/>
    <p:sldId id="531" r:id="rId45"/>
    <p:sldId id="536" r:id="rId46"/>
    <p:sldId id="537" r:id="rId47"/>
    <p:sldId id="538" r:id="rId48"/>
    <p:sldId id="503" r:id="rId49"/>
    <p:sldId id="523" r:id="rId50"/>
    <p:sldId id="504" r:id="rId51"/>
    <p:sldId id="501" r:id="rId52"/>
  </p:sldIdLst>
  <p:sldSz cx="9144000" cy="6858000" type="screen4x3"/>
  <p:notesSz cx="9601200" cy="7315200"/>
  <p:custDataLst>
    <p:tags r:id="rId5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3E3"/>
    <a:srgbClr val="000099"/>
    <a:srgbClr val="006600"/>
    <a:srgbClr val="BB0FAB"/>
    <a:srgbClr val="C40025"/>
    <a:srgbClr val="F90B1C"/>
    <a:srgbClr val="EC0213"/>
    <a:srgbClr val="F80214"/>
    <a:srgbClr val="FF0000"/>
    <a:srgbClr val="F27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4618" autoAdjust="0"/>
  </p:normalViewPr>
  <p:slideViewPr>
    <p:cSldViewPr snapToGrid="0" showGuides="1">
      <p:cViewPr>
        <p:scale>
          <a:sx n="100" d="100"/>
          <a:sy n="100" d="100"/>
        </p:scale>
        <p:origin x="-728" y="-160"/>
      </p:cViewPr>
      <p:guideLst>
        <p:guide orient="horz" pos="2160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5" d="100"/>
        <a:sy n="175" d="100"/>
      </p:scale>
      <p:origin x="0" y="19712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notesMaster" Target="notesMasters/notesMaster1.xml"/><Relationship Id="rId54" Type="http://schemas.openxmlformats.org/officeDocument/2006/relationships/handoutMaster" Target="handoutMasters/handoutMaster1.xml"/><Relationship Id="rId55" Type="http://schemas.openxmlformats.org/officeDocument/2006/relationships/printerSettings" Target="printerSettings/printerSettings1.bin"/><Relationship Id="rId56" Type="http://schemas.openxmlformats.org/officeDocument/2006/relationships/tags" Target="tags/tag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Relationship Id="rId3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1.emf"/><Relationship Id="rId5" Type="http://schemas.openxmlformats.org/officeDocument/2006/relationships/image" Target="../media/image22.emf"/><Relationship Id="rId1" Type="http://schemas.openxmlformats.org/officeDocument/2006/relationships/image" Target="../media/image23.emf"/><Relationship Id="rId2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4" Type="http://schemas.openxmlformats.org/officeDocument/2006/relationships/image" Target="../media/image37.emf"/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4.emf"/><Relationship Id="rId3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Relationship Id="rId2" Type="http://schemas.openxmlformats.org/officeDocument/2006/relationships/image" Target="../media/image46.emf"/><Relationship Id="rId3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Relationship Id="rId2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Relationship Id="rId2" Type="http://schemas.openxmlformats.org/officeDocument/2006/relationships/image" Target="../media/image5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4.emf"/><Relationship Id="rId3" Type="http://schemas.openxmlformats.org/officeDocument/2006/relationships/image" Target="../media/image5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Relationship Id="rId2" Type="http://schemas.openxmlformats.org/officeDocument/2006/relationships/image" Target="../media/image56.emf"/><Relationship Id="rId3" Type="http://schemas.openxmlformats.org/officeDocument/2006/relationships/image" Target="../media/image5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495099E-BA1C-4A72-A615-C88D7C824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76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327" y="3474963"/>
            <a:ext cx="704254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0" tIns="48324" rIns="96650" bIns="4832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7CDD2FB-05E6-4D8F-A577-F6AF03D67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BA567-AA92-4323-BE7D-C01256535593}" type="slidenum">
              <a:rPr lang="en-US"/>
              <a:pPr/>
              <a:t>1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B9F3F-3042-489F-AF35-1A733968F0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C3C9801B-391E-452B-A4C3-BC5EC51A0B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19F24CE2-1F4B-4512-B5C9-C4086662BBB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37824D00-345F-4FD0-936A-71B5AC1846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C1105D0F-4076-4DA8-8BBA-221619D9A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075B8CF0-67CE-46DB-AD5A-266E8FD012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6BBB068-6957-4CCF-BE52-E72E2DD2B1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867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918B944E-E05E-401F-B34C-339DD98DC3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A528ADE2-B74F-4D9D-8D04-FB5D781EA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3A503E6-B8FE-4B0A-9976-9CA65DFEA8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80681" y="6553200"/>
            <a:ext cx="196332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7D4651B8-09C8-4A4D-BE8E-31B6C97A42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85BC747C-4E6E-462A-A001-3C1CA56269D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42359" y="6553200"/>
            <a:ext cx="2001645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algebra..</a:t>
            </a:r>
            <a:fld id="{B7856ECB-7BA5-4EA4-A170-7A96316AE3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2057400"/>
            <a:ext cx="3810000" cy="1981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91000"/>
            <a:ext cx="3810000" cy="19812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5pPr>
              <a:buNone/>
              <a:defRPr/>
            </a:lvl5pPr>
          </a:lstStyle>
          <a:p>
            <a:pPr lvl="0"/>
            <a:endParaRPr lang="en-US" dirty="0" smtClean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883BA68D-4400-4AD9-848C-65748A4D08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671A9335-2B28-465B-823D-6F18B2E5431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theme" Target="../theme/theme2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 smtClean="0"/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80681" y="6553200"/>
            <a:ext cx="19633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EBFB97A3-F52F-4FD6-B1AC-522A20C954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45" name="Picture 12" descr="board"/>
          <p:cNvPicPr>
            <a:picLocks noChangeAspect="1" noChangeArrowheads="1"/>
          </p:cNvPicPr>
          <p:nvPr userDrawn="1"/>
        </p:nvPicPr>
        <p:blipFill>
          <a:blip r:embed="rId10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1" name="Rectangle 13"/>
          <p:cNvSpPr>
            <a:spLocks noChangeArrowheads="1"/>
          </p:cNvSpPr>
          <p:nvPr userDrawn="1"/>
        </p:nvSpPr>
        <p:spPr bwMode="auto">
          <a:xfrm>
            <a:off x="4125913" y="6570994"/>
            <a:ext cx="1380544" cy="2616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100" baseline="0" dirty="0" smtClean="0">
                <a:latin typeface="Comic Sans MS" pitchFamily="66" charset="0"/>
              </a:rPr>
              <a:t>February 14</a:t>
            </a:r>
            <a:r>
              <a:rPr lang="en-US" sz="1100" dirty="0" smtClean="0">
                <a:latin typeface="Comic Sans MS" pitchFamily="66" charset="0"/>
              </a:rPr>
              <a:t>, 2018</a:t>
            </a:r>
            <a:endParaRPr lang="en-US" sz="1100" dirty="0">
              <a:latin typeface="Comic Sans MS" pitchFamily="66" charset="0"/>
            </a:endParaRPr>
          </a:p>
        </p:txBody>
      </p:sp>
      <p:pic>
        <p:nvPicPr>
          <p:cNvPr id="8" name="Picture 7" descr="license.img"/>
          <p:cNvPicPr>
            <a:picLocks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38415" y="6553200"/>
            <a:ext cx="875985" cy="2903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87900" y="6611779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mic Sans MS" pitchFamily="66" charset="0"/>
              </a:rPr>
              <a:t>Albert R Meyer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7" r:id="rId4"/>
    <p:sldLayoutId id="2147483658" r:id="rId5"/>
    <p:sldLayoutId id="2147483660" r:id="rId6"/>
    <p:sldLayoutId id="2147483663" r:id="rId7"/>
    <p:sldLayoutId id="2147483664" r:id="rId8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38034" y="6553200"/>
            <a:ext cx="170596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dirty="0" smtClean="0"/>
              <a:t>propositional algebra.</a:t>
            </a:r>
            <a:fld id="{2CE11749-3435-4A3E-A162-33970963D0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269" name="Picture 5" descr="board"/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52400" y="304800"/>
            <a:ext cx="11430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2454" name="Rectangle 6"/>
          <p:cNvSpPr>
            <a:spLocks noChangeArrowheads="1"/>
          </p:cNvSpPr>
          <p:nvPr userDrawn="1"/>
        </p:nvSpPr>
        <p:spPr bwMode="auto">
          <a:xfrm>
            <a:off x="4141788" y="6611938"/>
            <a:ext cx="860425" cy="24606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 dirty="0"/>
              <a:t>Sept. 7, 2007</a:t>
            </a:r>
          </a:p>
        </p:txBody>
      </p:sp>
      <p:sp>
        <p:nvSpPr>
          <p:cNvPr id="232455" name="Text Box 7"/>
          <p:cNvSpPr txBox="1">
            <a:spLocks noChangeArrowheads="1"/>
          </p:cNvSpPr>
          <p:nvPr userDrawn="1"/>
        </p:nvSpPr>
        <p:spPr bwMode="auto">
          <a:xfrm>
            <a:off x="0" y="6578600"/>
            <a:ext cx="3070225" cy="27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000"/>
              <a:t>Copyright </a:t>
            </a:r>
            <a:r>
              <a:rPr lang="en-US" sz="1000" i="1"/>
              <a:t>©</a:t>
            </a:r>
            <a:r>
              <a:rPr lang="en-US" sz="1000"/>
              <a:t> Albert R. Meyer, 2007</a:t>
            </a:r>
            <a:r>
              <a:rPr lang="en-US" sz="1200"/>
              <a:t>. </a:t>
            </a:r>
            <a:r>
              <a:rPr lang="en-US" sz="1000"/>
              <a:t>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72" r:id="rId5"/>
    <p:sldLayoutId id="2147483674" r:id="rId6"/>
    <p:sldLayoutId id="2147483676" r:id="rId7"/>
  </p:sldLayoutIdLst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omic Sans MS" pitchFamily="66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Comic Sans MS" pitchFamily="66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 pitchFamily="66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 pitchFamily="66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Comic Sans MS" pitchFamily="66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3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17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19.emf"/><Relationship Id="rId10" Type="http://schemas.openxmlformats.org/officeDocument/2006/relationships/oleObject" Target="../embeddings/oleObject24.bin"/><Relationship Id="rId11" Type="http://schemas.openxmlformats.org/officeDocument/2006/relationships/image" Target="../media/image2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11.e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16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1.e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2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1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3.e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16.emf"/><Relationship Id="rId10" Type="http://schemas.openxmlformats.org/officeDocument/2006/relationships/oleObject" Target="../embeddings/oleObject3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24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35.bin"/><Relationship Id="rId5" Type="http://schemas.openxmlformats.org/officeDocument/2006/relationships/image" Target="../media/image25.emf"/><Relationship Id="rId6" Type="http://schemas.openxmlformats.org/officeDocument/2006/relationships/oleObject" Target="../embeddings/oleObject36.bin"/><Relationship Id="rId7" Type="http://schemas.openxmlformats.org/officeDocument/2006/relationships/image" Target="../media/image26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27.e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28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29.e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0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4" Type="http://schemas.openxmlformats.org/officeDocument/2006/relationships/oleObject" Target="../embeddings/oleObject41.bin"/><Relationship Id="rId5" Type="http://schemas.openxmlformats.org/officeDocument/2006/relationships/image" Target="../media/image31.emf"/><Relationship Id="rId6" Type="http://schemas.openxmlformats.org/officeDocument/2006/relationships/oleObject" Target="../embeddings/oleObject42.bin"/><Relationship Id="rId7" Type="http://schemas.openxmlformats.org/officeDocument/2006/relationships/image" Target="../media/image32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34.emf"/><Relationship Id="rId6" Type="http://schemas.openxmlformats.org/officeDocument/2006/relationships/oleObject" Target="../embeddings/oleObject45.bin"/><Relationship Id="rId7" Type="http://schemas.openxmlformats.org/officeDocument/2006/relationships/image" Target="../media/image35.emf"/><Relationship Id="rId8" Type="http://schemas.openxmlformats.org/officeDocument/2006/relationships/oleObject" Target="../embeddings/oleObject46.bin"/><Relationship Id="rId9" Type="http://schemas.openxmlformats.org/officeDocument/2006/relationships/image" Target="../media/image36.emf"/><Relationship Id="rId10" Type="http://schemas.openxmlformats.org/officeDocument/2006/relationships/oleObject" Target="../embeddings/oleObject47.bin"/><Relationship Id="rId11" Type="http://schemas.openxmlformats.org/officeDocument/2006/relationships/image" Target="../media/image37.e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33.e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38.emf"/><Relationship Id="rId1" Type="http://schemas.openxmlformats.org/officeDocument/2006/relationships/vmlDrawing" Target="../drawings/vmlDrawing24.vml"/><Relationship Id="rId2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39.emf"/><Relationship Id="rId1" Type="http://schemas.openxmlformats.org/officeDocument/2006/relationships/vmlDrawing" Target="../drawings/vmlDrawing25.vml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40.emf"/><Relationship Id="rId1" Type="http://schemas.openxmlformats.org/officeDocument/2006/relationships/vmlDrawing" Target="../drawings/vmlDrawing26.vml"/><Relationship Id="rId2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53.bin"/><Relationship Id="rId7" Type="http://schemas.openxmlformats.org/officeDocument/2006/relationships/image" Target="../media/image42.emf"/><Relationship Id="rId1" Type="http://schemas.openxmlformats.org/officeDocument/2006/relationships/vmlDrawing" Target="../drawings/vmlDrawing27.vml"/><Relationship Id="rId2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54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55.bin"/><Relationship Id="rId7" Type="http://schemas.openxmlformats.org/officeDocument/2006/relationships/image" Target="../media/image43.emf"/><Relationship Id="rId1" Type="http://schemas.openxmlformats.org/officeDocument/2006/relationships/vmlDrawing" Target="../drawings/vmlDrawing28.vml"/><Relationship Id="rId2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45.emf"/><Relationship Id="rId1" Type="http://schemas.openxmlformats.org/officeDocument/2006/relationships/vmlDrawing" Target="../drawings/vmlDrawing29.vml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41.emf"/><Relationship Id="rId6" Type="http://schemas.openxmlformats.org/officeDocument/2006/relationships/oleObject" Target="../embeddings/oleObject60.bin"/><Relationship Id="rId7" Type="http://schemas.openxmlformats.org/officeDocument/2006/relationships/image" Target="../media/image46.emf"/><Relationship Id="rId8" Type="http://schemas.openxmlformats.org/officeDocument/2006/relationships/oleObject" Target="../embeddings/oleObject61.bin"/><Relationship Id="rId9" Type="http://schemas.openxmlformats.org/officeDocument/2006/relationships/image" Target="../media/image47.emf"/><Relationship Id="rId1" Type="http://schemas.openxmlformats.org/officeDocument/2006/relationships/vmlDrawing" Target="../drawings/vmlDrawing30.vml"/><Relationship Id="rId2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48.emf"/><Relationship Id="rId6" Type="http://schemas.openxmlformats.org/officeDocument/2006/relationships/oleObject" Target="../embeddings/oleObject63.bin"/><Relationship Id="rId7" Type="http://schemas.openxmlformats.org/officeDocument/2006/relationships/image" Target="../media/image49.emf"/><Relationship Id="rId1" Type="http://schemas.openxmlformats.org/officeDocument/2006/relationships/vmlDrawing" Target="../drawings/vmlDrawing31.vml"/><Relationship Id="rId2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50.emf"/><Relationship Id="rId1" Type="http://schemas.openxmlformats.org/officeDocument/2006/relationships/vmlDrawing" Target="../drawings/vmlDrawing32.vml"/><Relationship Id="rId2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51.emf"/><Relationship Id="rId6" Type="http://schemas.openxmlformats.org/officeDocument/2006/relationships/oleObject" Target="../embeddings/oleObject66.bin"/><Relationship Id="rId7" Type="http://schemas.openxmlformats.org/officeDocument/2006/relationships/image" Target="../media/image52.emf"/><Relationship Id="rId1" Type="http://schemas.openxmlformats.org/officeDocument/2006/relationships/vmlDrawing" Target="../drawings/vmlDrawing33.vml"/><Relationship Id="rId2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4" Type="http://schemas.openxmlformats.org/officeDocument/2006/relationships/oleObject" Target="../embeddings/oleObject67.bin"/><Relationship Id="rId5" Type="http://schemas.openxmlformats.org/officeDocument/2006/relationships/image" Target="../media/image53.emf"/><Relationship Id="rId1" Type="http://schemas.openxmlformats.org/officeDocument/2006/relationships/vmlDrawing" Target="../drawings/vmlDrawing34.vml"/><Relationship Id="rId2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68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69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70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5.vml"/><Relationship Id="rId2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4" Type="http://schemas.openxmlformats.org/officeDocument/2006/relationships/oleObject" Target="../embeddings/oleObject71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54.emf"/><Relationship Id="rId8" Type="http://schemas.openxmlformats.org/officeDocument/2006/relationships/oleObject" Target="../embeddings/oleObject73.bin"/><Relationship Id="rId9" Type="http://schemas.openxmlformats.org/officeDocument/2006/relationships/image" Target="../media/image55.emf"/><Relationship Id="rId1" Type="http://schemas.openxmlformats.org/officeDocument/2006/relationships/vmlDrawing" Target="../drawings/vmlDrawing36.vml"/><Relationship Id="rId2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74.bin"/><Relationship Id="rId5" Type="http://schemas.openxmlformats.org/officeDocument/2006/relationships/image" Target="../media/image53.emf"/><Relationship Id="rId6" Type="http://schemas.openxmlformats.org/officeDocument/2006/relationships/oleObject" Target="../embeddings/oleObject75.bin"/><Relationship Id="rId7" Type="http://schemas.openxmlformats.org/officeDocument/2006/relationships/image" Target="../media/image56.emf"/><Relationship Id="rId8" Type="http://schemas.openxmlformats.org/officeDocument/2006/relationships/oleObject" Target="../embeddings/oleObject76.bin"/><Relationship Id="rId9" Type="http://schemas.openxmlformats.org/officeDocument/2006/relationships/image" Target="../media/image57.emf"/><Relationship Id="rId1" Type="http://schemas.openxmlformats.org/officeDocument/2006/relationships/vmlDrawing" Target="../drawings/vmlDrawing37.vml"/><Relationship Id="rId2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4" Type="http://schemas.openxmlformats.org/officeDocument/2006/relationships/oleObject" Target="../embeddings/oleObject77.bin"/><Relationship Id="rId5" Type="http://schemas.openxmlformats.org/officeDocument/2006/relationships/image" Target="../media/image58.emf"/><Relationship Id="rId1" Type="http://schemas.openxmlformats.org/officeDocument/2006/relationships/vmlDrawing" Target="../drawings/vmlDrawing38.vml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5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072" y="1589649"/>
            <a:ext cx="7642274" cy="3727938"/>
          </a:xfrm>
        </p:spPr>
        <p:txBody>
          <a:bodyPr/>
          <a:lstStyle/>
          <a:p>
            <a:pPr algn="ctr"/>
            <a:r>
              <a:rPr lang="en-US" sz="8800" b="0" dirty="0" smtClean="0"/>
              <a:t>Propositional</a:t>
            </a:r>
            <a:br>
              <a:rPr lang="en-US" sz="8800" b="0" dirty="0" smtClean="0"/>
            </a:br>
            <a:r>
              <a:rPr lang="en-US" sz="8800" b="0" dirty="0" smtClean="0"/>
              <a:t>Algebra</a:t>
            </a:r>
            <a:endParaRPr lang="en-US" sz="8800" b="0" dirty="0">
              <a:latin typeface="Comic Sans MS" pitchFamily="66" charset="0"/>
            </a:endParaRP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58461" y="6553200"/>
            <a:ext cx="1785540" cy="276999"/>
          </a:xfrm>
          <a:noFill/>
        </p:spPr>
        <p:txBody>
          <a:bodyPr/>
          <a:lstStyle/>
          <a:p>
            <a:r>
              <a:rPr lang="en-US" dirty="0" smtClean="0"/>
              <a:t>propositional algebra.</a:t>
            </a:r>
            <a:fld id="{0150943C-9303-41DF-A6FA-7E32D6C5D18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143000" y="304800"/>
            <a:ext cx="800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3200" i="1" smtClean="0"/>
              <a:t>Mathematics for Computer Science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z="3200" smtClean="0">
                <a:solidFill>
                  <a:srgbClr val="137117"/>
                </a:solidFill>
              </a:rPr>
              <a:t>6.042J/18.062J</a:t>
            </a:r>
            <a:endParaRPr lang="en-US" sz="2800" dirty="0" smtClean="0">
              <a:solidFill>
                <a:srgbClr val="00838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8001" y="1308100"/>
            <a:ext cx="301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723930122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76371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34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028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420334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1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27300" y="22297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1198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3437"/>
              </p:ext>
            </p:extLst>
          </p:nvPr>
        </p:nvGraphicFramePr>
        <p:xfrm>
          <a:off x="293688" y="1639888"/>
          <a:ext cx="86947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48" name="Equation" r:id="rId4" imgW="2146300" imgH="228600" progId="Equation.DSMT4">
                  <p:embed/>
                </p:oleObj>
              </mc:Choice>
              <mc:Fallback>
                <p:oleObj name="Equation" r:id="rId4" imgW="21463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688" y="1639888"/>
                        <a:ext cx="8694737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7150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49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5232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090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8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3613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89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14363" y="3106003"/>
            <a:ext cx="33265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 dirty="0" smtClean="0">
                <a:solidFill>
                  <a:srgbClr val="FF03E3"/>
                </a:solidFill>
                <a:latin typeface="Comic Sans MS" pitchFamily="66" charset="0"/>
              </a:rPr>
              <a:t>Double </a:t>
            </a:r>
            <a:r>
              <a:rPr 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NOT</a:t>
            </a:r>
            <a:endParaRPr lang="en-US" sz="4400" dirty="0" smtClean="0">
              <a:solidFill>
                <a:schemeClr val="accent1">
                  <a:lumMod val="5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255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261150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40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470244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41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262026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42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17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967688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3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42638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4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62078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85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640263" y="3906103"/>
            <a:ext cx="42338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use</a:t>
            </a:r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 </a:t>
            </a:r>
            <a:r>
              <a:rPr lang="en-US" sz="4800" dirty="0" err="1" smtClean="0">
                <a:solidFill>
                  <a:srgbClr val="FF03E3"/>
                </a:solidFill>
                <a:latin typeface="Comic Sans MS" pitchFamily="66" charset="0"/>
              </a:rPr>
              <a:t>DeMorgan</a:t>
            </a:r>
            <a:endParaRPr lang="en-US" sz="48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18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466819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7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865298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8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80278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9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57750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0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551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498303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6" name="Equation" r:id="rId4" imgW="2108200" imgH="228600" progId="Equation.DSMT4">
                  <p:embed/>
                </p:oleObj>
              </mc:Choice>
              <mc:Fallback>
                <p:oleObj name="Equation" r:id="rId4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87732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7"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231971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8" name="Equation" r:id="rId8" imgW="1866900" imgH="228600" progId="Equation.DSMT4">
                  <p:embed/>
                </p:oleObj>
              </mc:Choice>
              <mc:Fallback>
                <p:oleObj name="Equation" r:id="rId8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47647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69" name="Equation" r:id="rId10" imgW="1689100" imgH="254000" progId="Equation.DSMT4">
                  <p:embed/>
                </p:oleObj>
              </mc:Choice>
              <mc:Fallback>
                <p:oleObj name="Equation" r:id="rId10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90500" y="4668103"/>
            <a:ext cx="4958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Distribute (P OR Q)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9576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85799"/>
              </p:ext>
            </p:extLst>
          </p:nvPr>
        </p:nvGraphicFramePr>
        <p:xfrm>
          <a:off x="2387600" y="48387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87600" y="48387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91416"/>
              </p:ext>
            </p:extLst>
          </p:nvPr>
        </p:nvGraphicFramePr>
        <p:xfrm>
          <a:off x="369888" y="1639294"/>
          <a:ext cx="8540750" cy="9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4" name="Equation" r:id="rId6" imgW="2108200" imgH="228600" progId="Equation.DSMT4">
                  <p:embed/>
                </p:oleObj>
              </mc:Choice>
              <mc:Fallback>
                <p:oleObj name="Equation" r:id="rId6" imgW="210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888" y="1639294"/>
                        <a:ext cx="8540750" cy="92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098857"/>
              </p:ext>
            </p:extLst>
          </p:nvPr>
        </p:nvGraphicFramePr>
        <p:xfrm>
          <a:off x="233362" y="2597150"/>
          <a:ext cx="8796338" cy="800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5" name="Equation" r:id="rId8" imgW="2514600" imgH="228600" progId="Equation.DSMT4">
                  <p:embed/>
                </p:oleObj>
              </mc:Choice>
              <mc:Fallback>
                <p:oleObj name="Equation" r:id="rId8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362" y="2597150"/>
                        <a:ext cx="8796338" cy="8005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40193"/>
              </p:ext>
            </p:extLst>
          </p:nvPr>
        </p:nvGraphicFramePr>
        <p:xfrm>
          <a:off x="2462213" y="3441700"/>
          <a:ext cx="652938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6" name="Equation" r:id="rId10" imgW="1866900" imgH="228600" progId="Equation.DSMT4">
                  <p:embed/>
                </p:oleObj>
              </mc:Choice>
              <mc:Fallback>
                <p:oleObj name="Equation" r:id="rId10" imgW="18669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2213" y="3441700"/>
                        <a:ext cx="6529387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23635"/>
              </p:ext>
            </p:extLst>
          </p:nvPr>
        </p:nvGraphicFramePr>
        <p:xfrm>
          <a:off x="2470150" y="4070350"/>
          <a:ext cx="590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7" name="Equation" r:id="rId12" imgW="1689100" imgH="254000" progId="Equation.DSMT4">
                  <p:embed/>
                </p:oleObj>
              </mc:Choice>
              <mc:Fallback>
                <p:oleObj name="Equation" r:id="rId12" imgW="16891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70150" y="4070350"/>
                        <a:ext cx="59055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9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1140" y="1844664"/>
            <a:ext cx="8117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000000"/>
                </a:solidFill>
                <a:latin typeface="Comic Sans MS" pitchFamily="66" charset="0"/>
              </a:rPr>
              <a:t>Use an</a:t>
            </a:r>
            <a:r>
              <a:rPr lang="en-US" sz="6600" dirty="0" smtClean="0">
                <a:solidFill>
                  <a:srgbClr val="BB0FAB"/>
                </a:solidFill>
                <a:latin typeface="Comic Sans MS" pitchFamily="66" charset="0"/>
              </a:rPr>
              <a:t> algebra of equivalence</a:t>
            </a:r>
            <a:r>
              <a:rPr lang="en-US" sz="6600" dirty="0" smtClean="0">
                <a:latin typeface="Comic Sans MS" pitchFamily="66" charset="0"/>
              </a:rPr>
              <a:t> to prove</a:t>
            </a:r>
          </a:p>
          <a:p>
            <a:pPr algn="l"/>
            <a:r>
              <a:rPr lang="en-US" sz="6600" dirty="0" smtClean="0">
                <a:latin typeface="Comic Sans MS" pitchFamily="66" charset="0"/>
              </a:rPr>
              <a:t>formulas equivalent.</a:t>
            </a:r>
            <a:endParaRPr lang="en-US" sz="6600" dirty="0"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637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Proving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32488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00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4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/>
      </p:transition>
    </mc:Choice>
    <mc:Fallback xmlns="">
      <p:transition xmlns:p14="http://schemas.microsoft.com/office/powerpoint/2010/main" spd="slow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89669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47900" y="2540000"/>
            <a:ext cx="3759199" cy="901700"/>
            <a:chOff x="2247900" y="2540000"/>
            <a:chExt cx="3759199" cy="901700"/>
          </a:xfrm>
        </p:grpSpPr>
        <p:sp>
          <p:nvSpPr>
            <p:cNvPr id="18" name="TextBox 17"/>
            <p:cNvSpPr txBox="1"/>
            <p:nvPr/>
          </p:nvSpPr>
          <p:spPr>
            <a:xfrm>
              <a:off x="2247900" y="25980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 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7561875"/>
                </p:ext>
              </p:extLst>
            </p:nvPr>
          </p:nvGraphicFramePr>
          <p:xfrm>
            <a:off x="5423646" y="2540000"/>
            <a:ext cx="583453" cy="90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474" name="Equation" r:id="rId6" imgW="139700" imgH="215900" progId="Equation.DSMT4">
                    <p:embed/>
                  </p:oleObj>
                </mc:Choice>
                <mc:Fallback>
                  <p:oleObj name="Equation" r:id="rId6" imgW="139700" imgH="2159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423646" y="2540000"/>
                          <a:ext cx="583453" cy="90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167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676866"/>
              </p:ext>
            </p:extLst>
          </p:nvPr>
        </p:nvGraphicFramePr>
        <p:xfrm>
          <a:off x="2108200" y="1206500"/>
          <a:ext cx="47974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3" name="Equation" r:id="rId4" imgW="1371600" imgH="482600" progId="Equation.DSMT4">
                  <p:embed/>
                </p:oleObj>
              </mc:Choice>
              <mc:Fallback>
                <p:oleObj name="Equation" r:id="rId4" imgW="13716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8200" y="1206500"/>
                        <a:ext cx="4797425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76093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4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7241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964034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45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659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00" y="4399189"/>
            <a:ext cx="3803650" cy="922111"/>
            <a:chOff x="1054100" y="4361089"/>
            <a:chExt cx="3803650" cy="922111"/>
          </a:xfrm>
        </p:grpSpPr>
        <p:sp>
          <p:nvSpPr>
            <p:cNvPr id="21" name="TextBox 20"/>
            <p:cNvSpPr txBox="1"/>
            <p:nvPr/>
          </p:nvSpPr>
          <p:spPr>
            <a:xfrm>
              <a:off x="1054100" y="4401403"/>
              <a:ext cx="31719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800" dirty="0" smtClean="0">
                  <a:solidFill>
                    <a:srgbClr val="FF03E3"/>
                  </a:solidFill>
                  <a:latin typeface="Comic Sans MS" pitchFamily="66" charset="0"/>
                </a:rPr>
                <a:t>Distribute</a:t>
              </a:r>
              <a:endParaRPr lang="en-US" sz="4800" dirty="0" smtClean="0">
                <a:latin typeface="Comic Sans MS" pitchFamily="66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7657467"/>
                </p:ext>
              </p:extLst>
            </p:nvPr>
          </p:nvGraphicFramePr>
          <p:xfrm>
            <a:off x="4178300" y="4361089"/>
            <a:ext cx="679450" cy="922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46" name="Equation" r:id="rId6" imgW="177800" imgH="241300" progId="Equation.DSMT4">
                    <p:embed/>
                  </p:oleObj>
                </mc:Choice>
                <mc:Fallback>
                  <p:oleObj name="Equation" r:id="rId6" imgW="177800" imgH="2413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78300" y="4361089"/>
                          <a:ext cx="679450" cy="92211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9921729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797077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29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42400"/>
              </p:ext>
            </p:extLst>
          </p:nvPr>
        </p:nvGraphicFramePr>
        <p:xfrm>
          <a:off x="1485900" y="2908300"/>
          <a:ext cx="6307138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30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900" y="2908300"/>
                        <a:ext cx="6307138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0205878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80303"/>
              </p:ext>
            </p:extLst>
          </p:nvPr>
        </p:nvGraphicFramePr>
        <p:xfrm>
          <a:off x="1398588" y="45593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7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8588" y="45593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965200" y="4533900"/>
            <a:ext cx="7289800" cy="18796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018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Get Sum of Products</a:t>
            </a:r>
            <a:endParaRPr lang="en-US" sz="4000" dirty="0"/>
          </a:p>
        </p:txBody>
      </p:sp>
      <p:sp useBgFill="1">
        <p:nvSpPr>
          <p:cNvPr id="5" name="TextBox 4"/>
          <p:cNvSpPr txBox="1"/>
          <p:nvPr/>
        </p:nvSpPr>
        <p:spPr>
          <a:xfrm>
            <a:off x="1028700" y="444500"/>
            <a:ext cx="1795984" cy="83099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Done:</a:t>
            </a:r>
          </a:p>
        </p:txBody>
      </p:sp>
    </p:spTree>
    <p:extLst>
      <p:ext uri="{BB962C8B-B14F-4D97-AF65-F5344CB8AC3E}">
        <p14:creationId xmlns:p14="http://schemas.microsoft.com/office/powerpoint/2010/main" val="35141218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381001"/>
            <a:ext cx="661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Simplification </a:t>
            </a:r>
            <a:r>
              <a:rPr lang="en-US" sz="5400" dirty="0" smtClean="0">
                <a:latin typeface="Comic Sans MS" pitchFamily="66" charset="0"/>
              </a:rPr>
              <a:t>rules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76991"/>
              </p:ext>
            </p:extLst>
          </p:nvPr>
        </p:nvGraphicFramePr>
        <p:xfrm>
          <a:off x="649288" y="1584325"/>
          <a:ext cx="76533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4" name="Equation" r:id="rId4" imgW="1511300" imgH="254000" progId="Equation.DSMT4">
                  <p:embed/>
                </p:oleObj>
              </mc:Choice>
              <mc:Fallback>
                <p:oleObj name="Equation" r:id="rId4" imgW="15113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9288" y="1584325"/>
                        <a:ext cx="7653337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35638"/>
              </p:ext>
            </p:extLst>
          </p:nvPr>
        </p:nvGraphicFramePr>
        <p:xfrm>
          <a:off x="527050" y="2798762"/>
          <a:ext cx="77184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5" name="Equation" r:id="rId6" imgW="1524000" imgH="254000" progId="Equation.DSMT4">
                  <p:embed/>
                </p:oleObj>
              </mc:Choice>
              <mc:Fallback>
                <p:oleObj name="Equation" r:id="rId6" imgW="1524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050" y="2798762"/>
                        <a:ext cx="7718425" cy="128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75992"/>
              </p:ext>
            </p:extLst>
          </p:nvPr>
        </p:nvGraphicFramePr>
        <p:xfrm>
          <a:off x="2525713" y="5105400"/>
          <a:ext cx="59817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6" name="Equation" r:id="rId8" imgW="1181100" imgH="228600" progId="Equation.DSMT4">
                  <p:embed/>
                </p:oleObj>
              </mc:Choice>
              <mc:Fallback>
                <p:oleObj name="Equation" r:id="rId8" imgW="1181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25713" y="5105400"/>
                        <a:ext cx="5981700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291388"/>
              </p:ext>
            </p:extLst>
          </p:nvPr>
        </p:nvGraphicFramePr>
        <p:xfrm>
          <a:off x="2545557" y="4089400"/>
          <a:ext cx="591661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87" name="Equation" r:id="rId10" imgW="1168400" imgH="228600" progId="Equation.DSMT4">
                  <p:embed/>
                </p:oleObj>
              </mc:Choice>
              <mc:Fallback>
                <p:oleObj name="Equation" r:id="rId10" imgW="116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45557" y="4089400"/>
                        <a:ext cx="5916612" cy="1157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6316401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046133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0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1263" y="1231900"/>
            <a:ext cx="6980237" cy="1866900"/>
          </a:xfrm>
          <a:prstGeom prst="roundRect">
            <a:avLst/>
          </a:prstGeom>
          <a:noFill/>
          <a:ln w="4127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4810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28985"/>
              </p:ext>
            </p:extLst>
          </p:nvPr>
        </p:nvGraphicFramePr>
        <p:xfrm>
          <a:off x="1397794" y="1282700"/>
          <a:ext cx="64849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4"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7794" y="1282700"/>
                        <a:ext cx="64849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72100" y="3067903"/>
            <a:ext cx="256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endParaRPr lang="en-US" sz="48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3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Click="0">
        <p:fade/>
      </p:transition>
    </mc:Choice>
    <mc:Fallback xmlns="">
      <p:transition xmlns:p14="http://schemas.microsoft.com/office/powerpoint/2010/main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79757"/>
              </p:ext>
            </p:extLst>
          </p:nvPr>
        </p:nvGraphicFramePr>
        <p:xfrm>
          <a:off x="1423988" y="1282700"/>
          <a:ext cx="63055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91" name="Equation" r:id="rId4" imgW="1803400" imgH="482600" progId="Equation.DSMT4">
                  <p:embed/>
                </p:oleObj>
              </mc:Choice>
              <mc:Fallback>
                <p:oleObj name="Equation" r:id="rId4" imgW="1803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3988" y="1282700"/>
                        <a:ext cx="6305550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4686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Strategy: Convert to DNF</a:t>
            </a:r>
            <a:endParaRPr lang="en-US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propositional algebra.</a:t>
            </a:r>
            <a:fld id="{DB6F0ED6-FEF5-4C9C-B1CC-29B47EC66FA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2368" y="1346200"/>
            <a:ext cx="8574932" cy="468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Come up with enough equivalence rules to convert any formula to an equivalent Full DNF.</a:t>
            </a:r>
          </a:p>
          <a:p>
            <a:pPr algn="l"/>
            <a:r>
              <a:rPr lang="en-US" sz="4800" dirty="0" smtClean="0">
                <a:latin typeface="Comic Sans MS" pitchFamily="66" charset="0"/>
              </a:rPr>
              <a:t>Two formulas are </a:t>
            </a:r>
            <a:r>
              <a:rPr lang="en-US" sz="4800" dirty="0" err="1" smtClean="0">
                <a:latin typeface="Comic Sans MS" pitchFamily="66" charset="0"/>
              </a:rPr>
              <a:t>equiv</a:t>
            </a:r>
            <a:r>
              <a:rPr lang="en-US" sz="4800" dirty="0">
                <a:latin typeface="Comic Sans MS" pitchFamily="66" charset="0"/>
              </a:rPr>
              <a:t> </a:t>
            </a:r>
            <a:r>
              <a:rPr lang="en-US" sz="4800" dirty="0" smtClean="0">
                <a:latin typeface="Comic Sans MS" pitchFamily="66" charset="0"/>
              </a:rPr>
              <a:t>when convert to same Full DNF.</a:t>
            </a:r>
          </a:p>
        </p:txBody>
      </p:sp>
    </p:spTree>
    <p:extLst>
      <p:ext uri="{BB962C8B-B14F-4D97-AF65-F5344CB8AC3E}">
        <p14:creationId xmlns:p14="http://schemas.microsoft.com/office/powerpoint/2010/main" val="2045858714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9539"/>
              </p:ext>
            </p:extLst>
          </p:nvPr>
        </p:nvGraphicFramePr>
        <p:xfrm>
          <a:off x="350837" y="1593850"/>
          <a:ext cx="87931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22" name="Equation" r:id="rId4" imgW="2514600" imgH="254000" progId="Equation.DSMT4">
                  <p:embed/>
                </p:oleObj>
              </mc:Choice>
              <mc:Fallback>
                <p:oleObj name="Equation" r:id="rId4" imgW="25146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7" y="1593850"/>
                        <a:ext cx="8793163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8233" y="2730054"/>
            <a:ext cx="8656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now get to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Full </a:t>
            </a:r>
            <a:r>
              <a:rPr lang="en-US" sz="6000" dirty="0" smtClean="0">
                <a:latin typeface="Comic Sans MS" pitchFamily="66" charset="0"/>
              </a:rPr>
              <a:t>DNF: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292100"/>
            <a:ext cx="5791200" cy="10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Comic Sans MS" pitchFamily="66" charset="0"/>
              </a:rPr>
              <a:t>we have DNF!</a:t>
            </a:r>
          </a:p>
        </p:txBody>
      </p:sp>
    </p:spTree>
    <p:extLst>
      <p:ext uri="{BB962C8B-B14F-4D97-AF65-F5344CB8AC3E}">
        <p14:creationId xmlns:p14="http://schemas.microsoft.com/office/powerpoint/2010/main" val="263079291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43840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95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267048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96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75480" y="1515070"/>
            <a:ext cx="3442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unsimplify</a:t>
            </a:r>
            <a:endParaRPr lang="en-US" sz="5400" dirty="0" smtClean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7149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609893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2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50913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83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69120416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475492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0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88811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1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862759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22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983713" y="2559903"/>
            <a:ext cx="3160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 smtClean="0">
                <a:solidFill>
                  <a:srgbClr val="FF03E3"/>
                </a:solidFill>
                <a:latin typeface="Comic Sans MS" pitchFamily="66" charset="0"/>
              </a:rPr>
              <a:t>distribute</a:t>
            </a:r>
          </a:p>
        </p:txBody>
      </p:sp>
    </p:spTree>
    <p:extLst>
      <p:ext uri="{BB962C8B-B14F-4D97-AF65-F5344CB8AC3E}">
        <p14:creationId xmlns:p14="http://schemas.microsoft.com/office/powerpoint/2010/main" val="2575918491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3404"/>
              </p:ext>
            </p:extLst>
          </p:nvPr>
        </p:nvGraphicFramePr>
        <p:xfrm>
          <a:off x="350838" y="1593850"/>
          <a:ext cx="24431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4" name="Equation" r:id="rId4" imgW="698500" imgH="254000" progId="Equation.DSMT4">
                  <p:embed/>
                </p:oleObj>
              </mc:Choice>
              <mc:Fallback>
                <p:oleObj name="Equation" r:id="rId4" imgW="6985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838" y="1593850"/>
                        <a:ext cx="2443162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816086"/>
              </p:ext>
            </p:extLst>
          </p:nvPr>
        </p:nvGraphicFramePr>
        <p:xfrm>
          <a:off x="292100" y="2565400"/>
          <a:ext cx="57737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5" name="Equation" r:id="rId6" imgW="1651000" imgH="254000" progId="Equation.DSMT4">
                  <p:embed/>
                </p:oleObj>
              </mc:Choice>
              <mc:Fallback>
                <p:oleObj name="Equation" r:id="rId6" imgW="1651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100" y="2565400"/>
                        <a:ext cx="5773738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7800" y="292100"/>
            <a:ext cx="7543800" cy="1143000"/>
          </a:xfrm>
        </p:spPr>
        <p:txBody>
          <a:bodyPr/>
          <a:lstStyle/>
          <a:p>
            <a:r>
              <a:rPr lang="en-US" sz="4400" dirty="0" smtClean="0"/>
              <a:t>Convert to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46031"/>
              </p:ext>
            </p:extLst>
          </p:nvPr>
        </p:nvGraphicFramePr>
        <p:xfrm>
          <a:off x="1254124" y="3467100"/>
          <a:ext cx="525844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94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4124" y="3467100"/>
                        <a:ext cx="5258445" cy="190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762000" y="3340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2600" y="3822700"/>
            <a:ext cx="18034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6600" dirty="0" smtClean="0">
                <a:solidFill>
                  <a:srgbClr val="FF03E3"/>
                </a:solidFill>
                <a:latin typeface="Comic Sans MS" pitchFamily="66" charset="0"/>
              </a:rPr>
              <a:t>Full!</a:t>
            </a:r>
          </a:p>
        </p:txBody>
      </p:sp>
    </p:spTree>
    <p:extLst>
      <p:ext uri="{BB962C8B-B14F-4D97-AF65-F5344CB8AC3E}">
        <p14:creationId xmlns:p14="http://schemas.microsoft.com/office/powerpoint/2010/main" val="199892472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5054" y="355601"/>
            <a:ext cx="6911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Rearrangement 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rules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61431"/>
              </p:ext>
            </p:extLst>
          </p:nvPr>
        </p:nvGraphicFramePr>
        <p:xfrm>
          <a:off x="387350" y="1638300"/>
          <a:ext cx="8102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5" name="Equation" r:id="rId4" imgW="1600200" imgH="215900" progId="Equation.DSMT4">
                  <p:embed/>
                </p:oleObj>
              </mc:Choice>
              <mc:Fallback>
                <p:oleObj name="Equation" r:id="rId4" imgW="16002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7350" y="1638300"/>
                        <a:ext cx="81026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99358"/>
              </p:ext>
            </p:extLst>
          </p:nvPr>
        </p:nvGraphicFramePr>
        <p:xfrm>
          <a:off x="952500" y="2684647"/>
          <a:ext cx="707390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6" name="Equation" r:id="rId6" imgW="1397000" imgH="457200" progId="Equation.DSMT4">
                  <p:embed/>
                </p:oleObj>
              </mc:Choice>
              <mc:Fallback>
                <p:oleObj name="Equation" r:id="rId6" imgW="1397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2500" y="2684647"/>
                        <a:ext cx="7073900" cy="231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96959" y="4916336"/>
            <a:ext cx="66746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s-IS" sz="6600" dirty="0" smtClean="0">
                <a:solidFill>
                  <a:srgbClr val="000000"/>
                </a:solidFill>
                <a:latin typeface="Comic Sans MS" pitchFamily="66" charset="0"/>
              </a:rPr>
              <a:t>…</a:t>
            </a:r>
            <a:r>
              <a:rPr lang="en-US" sz="6600" dirty="0" smtClean="0">
                <a:solidFill>
                  <a:srgbClr val="800000"/>
                </a:solidFill>
                <a:latin typeface="Comic Sans MS" pitchFamily="66" charset="0"/>
              </a:rPr>
              <a:t>likewise</a:t>
            </a:r>
            <a:r>
              <a:rPr lang="en-US" sz="6600" dirty="0" smtClean="0">
                <a:latin typeface="Comic Sans MS" pitchFamily="66" charset="0"/>
              </a:rPr>
              <a:t> for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  <a:endParaRPr lang="en-US" sz="66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07249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7697962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858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073900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511300" y="1181100"/>
            <a:ext cx="5930900" cy="22098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27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63831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3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79284"/>
              </p:ext>
            </p:extLst>
          </p:nvPr>
        </p:nvGraphicFramePr>
        <p:xfrm>
          <a:off x="2003424" y="1225549"/>
          <a:ext cx="5273675" cy="191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4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3424" y="1225549"/>
                        <a:ext cx="5273675" cy="1910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73900" y="2171700"/>
            <a:ext cx="1544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sort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7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400" dirty="0" smtClean="0"/>
              <a:t>Sorted Full </a:t>
            </a:r>
            <a:r>
              <a:rPr lang="en-US" sz="4000" dirty="0" smtClean="0">
                <a:solidFill>
                  <a:schemeClr val="accent5">
                    <a:lumMod val="50000"/>
                  </a:schemeClr>
                </a:solidFill>
              </a:rPr>
              <a:t>AND-</a:t>
            </a:r>
            <a:r>
              <a:rPr lang="en-US" sz="4000" dirty="0" smtClean="0">
                <a:solidFill>
                  <a:schemeClr val="tx1"/>
                </a:solidFill>
              </a:rPr>
              <a:t>term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006192"/>
              </p:ext>
            </p:extLst>
          </p:nvPr>
        </p:nvGraphicFramePr>
        <p:xfrm>
          <a:off x="2143124" y="3194049"/>
          <a:ext cx="5100694" cy="184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9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43124" y="3194049"/>
                        <a:ext cx="5100694" cy="184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ounded Rectangle 1"/>
          <p:cNvSpPr/>
          <p:nvPr/>
        </p:nvSpPr>
        <p:spPr bwMode="auto">
          <a:xfrm>
            <a:off x="1638300" y="3238500"/>
            <a:ext cx="6070600" cy="1968500"/>
          </a:xfrm>
          <a:prstGeom prst="roundRect">
            <a:avLst/>
          </a:prstGeom>
          <a:noFill/>
          <a:ln w="34925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7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5913" y="1320800"/>
            <a:ext cx="8521700" cy="1765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>
                <a:latin typeface="Comic Sans MS" pitchFamily="66" charset="0"/>
              </a:rPr>
              <a:t>S</a:t>
            </a:r>
            <a:r>
              <a:rPr lang="en-US" sz="5400" dirty="0" smtClean="0">
                <a:latin typeface="Comic Sans MS" pitchFamily="66" charset="0"/>
              </a:rPr>
              <a:t>ame for </a:t>
            </a:r>
            <a:r>
              <a:rPr lang="en-US" sz="5400" dirty="0" smtClean="0">
                <a:latin typeface="Comic Sans MS"/>
                <a:cs typeface="Comic Sans MS"/>
              </a:rPr>
              <a:t>each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AND</a:t>
            </a:r>
            <a:r>
              <a:rPr lang="en-US" sz="5400" dirty="0">
                <a:solidFill>
                  <a:srgbClr val="000000"/>
                </a:solidFill>
                <a:latin typeface="Comic Sans MS"/>
                <a:cs typeface="Comic Sans MS"/>
              </a:rPr>
              <a:t>-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term,</a:t>
            </a:r>
          </a:p>
          <a:p>
            <a:pPr lvl="0" algn="l"/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and </a:t>
            </a:r>
            <a:r>
              <a:rPr lang="en-US" sz="4000" dirty="0" smtClean="0">
                <a:solidFill>
                  <a:srgbClr val="E2E2FF">
                    <a:lumMod val="50000"/>
                  </a:srgbClr>
                </a:solidFill>
                <a:latin typeface="Comic Sans MS"/>
                <a:cs typeface="Comic Sans MS"/>
              </a:rPr>
              <a:t>OR</a:t>
            </a:r>
            <a:r>
              <a:rPr lang="en-US" sz="5400" dirty="0" smtClean="0">
                <a:solidFill>
                  <a:srgbClr val="000000"/>
                </a:solidFill>
                <a:latin typeface="Comic Sans MS"/>
                <a:cs typeface="Comic Sans MS"/>
              </a:rPr>
              <a:t> them together:</a:t>
            </a:r>
            <a:r>
              <a:rPr lang="en-US" sz="5400" dirty="0" smtClean="0">
                <a:latin typeface="Comic Sans MS" pitchFamily="66" charset="0"/>
              </a:rPr>
              <a:t>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6373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6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1632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7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751734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338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FF03E3"/>
                </a:solidFill>
                <a:latin typeface="Comic Sans MS" pitchFamily="66" charset="0"/>
              </a:rPr>
              <a:t>OR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749300" y="3073400"/>
            <a:ext cx="3327400" cy="1460500"/>
          </a:xfrm>
          <a:prstGeom prst="roundRect">
            <a:avLst/>
          </a:prstGeom>
          <a:noFill/>
          <a:ln w="38100" cap="flat" cmpd="sng" algn="ctr">
            <a:solidFill>
              <a:srgbClr val="FF03E3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>
                <a:solidFill>
                  <a:srgbClr val="FF03E3"/>
                </a:solidFill>
              </a:rPr>
              <a:t>example</a:t>
            </a:r>
            <a:endParaRPr lang="en-US" sz="4000" dirty="0">
              <a:solidFill>
                <a:srgbClr val="FF03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4483" y="1320800"/>
            <a:ext cx="5729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Double Negation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183914"/>
              </p:ext>
            </p:extLst>
          </p:nvPr>
        </p:nvGraphicFramePr>
        <p:xfrm>
          <a:off x="1090751" y="2590801"/>
          <a:ext cx="7099024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4" imgW="1295400" imgH="228600" progId="Equation.DSMT4">
                  <p:embed/>
                </p:oleObj>
              </mc:Choice>
              <mc:Fallback>
                <p:oleObj name="Equation" r:id="rId4" imgW="12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751" y="2590801"/>
                        <a:ext cx="7099024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065415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0863" y="1473201"/>
            <a:ext cx="805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simplify </a:t>
            </a:r>
            <a:r>
              <a:rPr lang="en-US" sz="5400" dirty="0" smtClean="0">
                <a:latin typeface="Comic Sans MS" pitchFamily="66" charset="0"/>
              </a:rPr>
              <a:t>(duplicates)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5496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4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497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742198"/>
              </p:ext>
            </p:extLst>
          </p:nvPr>
        </p:nvGraphicFramePr>
        <p:xfrm>
          <a:off x="4670424" y="33401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5" name="Equation" r:id="rId6" imgW="1333500" imgH="482600" progId="Equation.DSMT4">
                  <p:embed/>
                </p:oleObj>
              </mc:Choice>
              <mc:Fallback>
                <p:oleObj name="Equation" r:id="rId6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70424" y="33401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14251"/>
              </p:ext>
            </p:extLst>
          </p:nvPr>
        </p:nvGraphicFramePr>
        <p:xfrm>
          <a:off x="2723764" y="4622800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56" name="Equation" r:id="rId8" imgW="1333500" imgH="482600" progId="Equation.DSMT4">
                  <p:embed/>
                </p:oleObj>
              </mc:Choice>
              <mc:Fallback>
                <p:oleObj name="Equation" r:id="rId8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3764" y="4622800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04101" y="39878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576763" y="3429000"/>
            <a:ext cx="3411537" cy="317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2557463" y="5232400"/>
            <a:ext cx="3030537" cy="4318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359400" y="4889500"/>
            <a:ext cx="508000" cy="190500"/>
          </a:xfrm>
          <a:prstGeom prst="line">
            <a:avLst/>
          </a:prstGeom>
          <a:solidFill>
            <a:schemeClr val="accent1"/>
          </a:solidFill>
          <a:ln w="44450" cap="flat" cmpd="sng" algn="ctr">
            <a:solidFill>
              <a:srgbClr val="F8021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itle 4"/>
          <p:cNvSpPr txBox="1">
            <a:spLocks/>
          </p:cNvSpPr>
          <p:nvPr/>
        </p:nvSpPr>
        <p:spPr bwMode="auto">
          <a:xfrm>
            <a:off x="2908300" y="266700"/>
            <a:ext cx="3683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5400" dirty="0" smtClean="0"/>
              <a:t>Full </a:t>
            </a:r>
            <a:r>
              <a:rPr lang="en-US" sz="5400" dirty="0" smtClean="0">
                <a:solidFill>
                  <a:schemeClr val="tx1"/>
                </a:solidFill>
              </a:rPr>
              <a:t>DNF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407762"/>
              </p:ext>
            </p:extLst>
          </p:nvPr>
        </p:nvGraphicFramePr>
        <p:xfrm>
          <a:off x="885824" y="3282949"/>
          <a:ext cx="3172598" cy="1149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5" name="Equation" r:id="rId4" imgW="1333500" imgH="482600" progId="Equation.DSMT4">
                  <p:embed/>
                </p:oleObj>
              </mc:Choice>
              <mc:Fallback>
                <p:oleObj name="Equation" r:id="rId4" imgW="13335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5824" y="3282949"/>
                        <a:ext cx="3172598" cy="1149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13201" y="39243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OR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236877"/>
              </p:ext>
            </p:extLst>
          </p:nvPr>
        </p:nvGraphicFramePr>
        <p:xfrm>
          <a:off x="4686300" y="3259138"/>
          <a:ext cx="28082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6" name="Equation" r:id="rId6" imgW="1181100" imgH="508000" progId="Equation.DSMT4">
                  <p:embed/>
                </p:oleObj>
              </mc:Choice>
              <mc:Fallback>
                <p:oleObj name="Equation" r:id="rId6" imgW="1181100" imgH="508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86300" y="3259138"/>
                        <a:ext cx="2808288" cy="1209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628101"/>
              </p:ext>
            </p:extLst>
          </p:nvPr>
        </p:nvGraphicFramePr>
        <p:xfrm>
          <a:off x="2684463" y="4652963"/>
          <a:ext cx="27178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77" name="Equation" r:id="rId8" imgW="1143000" imgH="254000" progId="Equation.DSMT4">
                  <p:embed/>
                </p:oleObj>
              </mc:Choice>
              <mc:Fallback>
                <p:oleObj name="Equation" r:id="rId8" imgW="1143000" imgH="2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4463" y="4652963"/>
                        <a:ext cx="2717800" cy="604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442201" y="3962400"/>
            <a:ext cx="64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solidFill>
                  <a:srgbClr val="0000E5"/>
                </a:solidFill>
                <a:latin typeface="Comic Sans MS" pitchFamily="66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89697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80148"/>
              </p:ext>
            </p:extLst>
          </p:nvPr>
        </p:nvGraphicFramePr>
        <p:xfrm>
          <a:off x="819150" y="1631950"/>
          <a:ext cx="64039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14" name="Equation" r:id="rId4" imgW="2692400" imgH="482600" progId="Equation.DSMT4">
                  <p:embed/>
                </p:oleObj>
              </mc:Choice>
              <mc:Fallback>
                <p:oleObj name="Equation" r:id="rId4" imgW="2692400" imgH="482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150" y="1631950"/>
                        <a:ext cx="6403975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4"/>
          <p:cNvSpPr txBox="1">
            <a:spLocks/>
          </p:cNvSpPr>
          <p:nvPr/>
        </p:nvSpPr>
        <p:spPr bwMode="auto">
          <a:xfrm>
            <a:off x="1892300" y="279400"/>
            <a:ext cx="5969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4800" dirty="0" smtClean="0"/>
              <a:t>Sorted </a:t>
            </a:r>
            <a:r>
              <a:rPr lang="en-US" sz="4800" dirty="0" smtClean="0">
                <a:solidFill>
                  <a:srgbClr val="000000"/>
                </a:solidFill>
              </a:rPr>
              <a:t>Full DNF</a:t>
            </a:r>
            <a:endParaRPr lang="en-US" sz="4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74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4740" y="1577965"/>
            <a:ext cx="8985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This </a:t>
            </a:r>
            <a:r>
              <a:rPr lang="en-US" sz="6000" dirty="0">
                <a:solidFill>
                  <a:srgbClr val="000000"/>
                </a:solidFill>
                <a:latin typeface="Comic Sans MS" pitchFamily="66" charset="0"/>
              </a:rPr>
              <a:t>set 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of rules for </a:t>
            </a:r>
            <a:r>
              <a:rPr lang="en-US" sz="60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≡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is </a:t>
            </a:r>
            <a:r>
              <a:rPr lang="en-US" sz="6000" dirty="0" smtClean="0">
                <a:solidFill>
                  <a:srgbClr val="FF03E3"/>
                </a:solidFill>
                <a:latin typeface="Comic Sans MS" pitchFamily="66" charset="0"/>
              </a:rPr>
              <a:t>complete</a:t>
            </a:r>
            <a:r>
              <a:rPr lang="en-US" sz="6000" dirty="0" smtClean="0">
                <a:latin typeface="Comic Sans MS" pitchFamily="66" charset="0"/>
              </a:rPr>
              <a:t>:</a:t>
            </a:r>
          </a:p>
          <a:p>
            <a:r>
              <a:rPr lang="en-US" sz="6000" dirty="0" smtClean="0">
                <a:latin typeface="Comic Sans MS" pitchFamily="66" charset="0"/>
              </a:rPr>
              <a:t>if two formulas are </a:t>
            </a:r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≡</a:t>
            </a:r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</a:p>
          <a:p>
            <a:r>
              <a:rPr lang="en-US" sz="6000" dirty="0" smtClean="0">
                <a:solidFill>
                  <a:srgbClr val="000000"/>
                </a:solidFill>
                <a:latin typeface="Comic Sans MS" pitchFamily="66" charset="0"/>
              </a:rPr>
              <a:t>these rules can prove it.</a:t>
            </a:r>
            <a:endParaRPr lang="en-US" sz="60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3504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243" y="1847840"/>
            <a:ext cx="89852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Because two formulas are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equivalent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 truth table </a:t>
            </a:r>
            <a:r>
              <a:rPr lang="en-US" sz="5400" dirty="0" err="1" smtClean="0">
                <a:solidFill>
                  <a:srgbClr val="000000"/>
                </a:solidFill>
                <a:latin typeface="Comic Sans MS" pitchFamily="66" charset="0"/>
              </a:rPr>
              <a:t>iff</a:t>
            </a:r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 have same</a:t>
            </a:r>
          </a:p>
          <a:p>
            <a:pPr algn="l"/>
            <a:r>
              <a:rPr lang="en-US" sz="5400" dirty="0" smtClean="0">
                <a:solidFill>
                  <a:srgbClr val="000000"/>
                </a:solidFill>
                <a:latin typeface="Comic Sans MS" pitchFamily="66" charset="0"/>
              </a:rPr>
              <a:t>sorted DNF.</a:t>
            </a:r>
            <a:endParaRPr lang="en-US" sz="54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70480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DNF</a:t>
            </a:r>
            <a:r>
              <a:rPr lang="en-US" sz="5400" dirty="0" smtClean="0">
                <a:latin typeface="Comic Sans MS" pitchFamily="66" charset="0"/>
              </a:rPr>
              <a:t> is just an</a:t>
            </a:r>
          </a:p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algebraic copy </a:t>
            </a:r>
            <a:r>
              <a:rPr lang="en-US" sz="5400" dirty="0" smtClean="0">
                <a:latin typeface="Comic Sans MS" pitchFamily="66" charset="0"/>
              </a:rPr>
              <a:t>of the</a:t>
            </a:r>
          </a:p>
          <a:p>
            <a:r>
              <a:rPr lang="en-US" sz="5400" dirty="0" smtClean="0">
                <a:latin typeface="Comic Sans MS" pitchFamily="66" charset="0"/>
              </a:rPr>
              <a:t>truth table.</a:t>
            </a:r>
            <a:endParaRPr lang="en-US" sz="5400" dirty="0"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7063" y="1308100"/>
            <a:ext cx="7970837" cy="424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don’t beat truth tables.  </a:t>
            </a:r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 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 advClick="0">
        <p:fade/>
      </p:transition>
    </mc:Choice>
    <mc:Fallback xmlns="">
      <p:transition xmlns:p14="http://schemas.microsoft.com/office/powerpoint/2010/main" spd="med" advClick="0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5613" y="1270000"/>
            <a:ext cx="8267700" cy="939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Rules for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XOR</a:t>
            </a:r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,</a:t>
            </a:r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4000" dirty="0" smtClean="0">
                <a:solidFill>
                  <a:srgbClr val="FF03E3"/>
                </a:solidFill>
                <a:latin typeface="Comic Sans MS" pitchFamily="66" charset="0"/>
              </a:rPr>
              <a:t>IMPLIES</a:t>
            </a:r>
            <a:endParaRPr lang="en-US" sz="40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726815"/>
              </p:ext>
            </p:extLst>
          </p:nvPr>
        </p:nvGraphicFramePr>
        <p:xfrm>
          <a:off x="5397500" y="4064000"/>
          <a:ext cx="139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7" name="Equation" r:id="rId4" imgW="139700" imgH="215900" progId="Equation.DSMT4">
                  <p:embed/>
                </p:oleObj>
              </mc:Choice>
              <mc:Fallback>
                <p:oleObj name="Equation" r:id="rId4" imgW="139700" imgH="215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0" y="4064000"/>
                        <a:ext cx="1397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76364"/>
              </p:ext>
            </p:extLst>
          </p:nvPr>
        </p:nvGraphicFramePr>
        <p:xfrm>
          <a:off x="481013" y="2393950"/>
          <a:ext cx="78374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8" name="Equation" r:id="rId6" imgW="2044700" imgH="228600" progId="Equation.DSMT4">
                  <p:embed/>
                </p:oleObj>
              </mc:Choice>
              <mc:Fallback>
                <p:oleObj name="Equation" r:id="rId6" imgW="2044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013" y="2393950"/>
                        <a:ext cx="7837487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5300" y="5377576"/>
            <a:ext cx="820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Just leaves 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AND</a:t>
            </a:r>
            <a:r>
              <a:rPr lang="en-US" sz="4400" dirty="0" smtClean="0"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OR</a:t>
            </a:r>
            <a:r>
              <a:rPr lang="en-US" sz="4400" dirty="0" smtClean="0">
                <a:solidFill>
                  <a:srgbClr val="000000"/>
                </a:solidFill>
                <a:latin typeface="Comic Sans MS" pitchFamily="66" charset="0"/>
              </a:rPr>
              <a:t>,</a:t>
            </a:r>
            <a:r>
              <a:rPr lang="en-US" sz="4400" dirty="0" smtClean="0">
                <a:solidFill>
                  <a:srgbClr val="CCCCFF">
                    <a:lumMod val="50000"/>
                  </a:srgbClr>
                </a:solidFill>
                <a:latin typeface="Comic Sans MS" pitchFamily="66" charset="0"/>
              </a:rPr>
              <a:t> NOT</a:t>
            </a:r>
            <a:endParaRPr lang="en-US" sz="4400" dirty="0" smtClean="0">
              <a:latin typeface="Comic Sans MS" pitchFamily="66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639958"/>
              </p:ext>
            </p:extLst>
          </p:nvPr>
        </p:nvGraphicFramePr>
        <p:xfrm>
          <a:off x="515144" y="3238500"/>
          <a:ext cx="8275637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9" name="Equation" r:id="rId8" imgW="2159000" imgH="457200" progId="Equation.DSMT4">
                  <p:embed/>
                </p:oleObj>
              </mc:Choice>
              <mc:Fallback>
                <p:oleObj name="Equation" r:id="rId8" imgW="21590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144" y="3238500"/>
                        <a:ext cx="8275637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19550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202" y="325438"/>
            <a:ext cx="6227298" cy="1058862"/>
          </a:xfrm>
        </p:spPr>
        <p:txBody>
          <a:bodyPr/>
          <a:lstStyle/>
          <a:p>
            <a:r>
              <a:rPr lang="en-US" sz="3600" dirty="0" smtClean="0"/>
              <a:t>Validity Checking still hard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11163" y="1346200"/>
            <a:ext cx="8458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Algebraic proofs </a:t>
            </a:r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in general</a:t>
            </a:r>
            <a:r>
              <a:rPr lang="en-US" sz="5400" dirty="0" smtClean="0">
                <a:latin typeface="Comic Sans MS" pitchFamily="66" charset="0"/>
              </a:rPr>
              <a:t> no better than truth tables. </a:t>
            </a:r>
          </a:p>
          <a:p>
            <a:pPr algn="l"/>
            <a:r>
              <a:rPr lang="en-US" sz="5400" dirty="0" smtClean="0">
                <a:solidFill>
                  <a:srgbClr val="F90B1C"/>
                </a:solidFill>
                <a:latin typeface="Comic Sans MS" pitchFamily="66" charset="0"/>
              </a:rPr>
              <a:t>No efficient method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 for</a:t>
            </a:r>
          </a:p>
          <a:p>
            <a:pPr algn="l"/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verifying validity is known.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1335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AND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50218"/>
              </p:ext>
            </p:extLst>
          </p:nvPr>
        </p:nvGraphicFramePr>
        <p:xfrm>
          <a:off x="1128713" y="2387600"/>
          <a:ext cx="664051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60" name="Equation" r:id="rId4" imgW="1498600" imgH="457200" progId="Equation.DSMT4">
                  <p:embed/>
                </p:oleObj>
              </mc:Choice>
              <mc:Fallback>
                <p:oleObj name="Equation" r:id="rId4" imgW="14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8713" y="2387600"/>
                        <a:ext cx="664051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06637"/>
      </p:ext>
    </p:extLst>
  </p:cSld>
  <p:clrMapOvr>
    <a:masterClrMapping/>
  </p:clrMapOvr>
  <p:transition xmlns:p14="http://schemas.microsoft.com/office/powerpoint/2010/main" spd="slow" advClick="0">
    <p:fade thruBlk="1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635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907848"/>
              </p:ext>
            </p:extLst>
          </p:nvPr>
        </p:nvGraphicFramePr>
        <p:xfrm>
          <a:off x="1552575" y="2387600"/>
          <a:ext cx="7089775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936" name="Equation" r:id="rId4" imgW="1600200" imgH="457200" progId="Equation.DSMT4">
                  <p:embed/>
                </p:oleObj>
              </mc:Choice>
              <mc:Fallback>
                <p:oleObj name="Equation" r:id="rId4" imgW="160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2575" y="2387600"/>
                        <a:ext cx="7089775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00" y="43234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 </a:t>
            </a:r>
          </a:p>
          <a:p>
            <a:pPr algn="l"/>
            <a:r>
              <a:rPr lang="en-US" sz="4000" dirty="0" smtClean="0">
                <a:solidFill>
                  <a:srgbClr val="0000FF"/>
                </a:solidFill>
                <a:latin typeface="Comic Sans MS" pitchFamily="66" charset="0"/>
              </a:rPr>
              <a:t>NOT</a:t>
            </a:r>
            <a:r>
              <a:rPr lang="en-US" sz="5400" dirty="0" smtClean="0">
                <a:latin typeface="Comic Sans MS" pitchFamily="66" charset="0"/>
              </a:rPr>
              <a:t>’s only on variables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200" y="1308100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err="1" smtClean="0">
                <a:solidFill>
                  <a:srgbClr val="FF03E3"/>
                </a:solidFill>
                <a:latin typeface="Comic Sans MS" pitchFamily="66" charset="0"/>
              </a:rPr>
              <a:t>DeMorgan’s</a:t>
            </a:r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 law </a:t>
            </a:r>
            <a:r>
              <a:rPr lang="en-US" sz="5400" dirty="0" smtClean="0">
                <a:solidFill>
                  <a:srgbClr val="0000F1"/>
                </a:solidFill>
                <a:latin typeface="Comic Sans MS" pitchFamily="66" charset="0"/>
              </a:rPr>
              <a:t>-</a:t>
            </a:r>
            <a:r>
              <a:rPr lang="en-US" sz="4400" dirty="0" smtClean="0">
                <a:solidFill>
                  <a:srgbClr val="0000F1"/>
                </a:solidFill>
                <a:latin typeface="Comic Sans MS" pitchFamily="66" charset="0"/>
              </a:rPr>
              <a:t>OR</a:t>
            </a:r>
            <a:endParaRPr lang="en-US" sz="5400" dirty="0">
              <a:solidFill>
                <a:srgbClr val="0000F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092592"/>
      </p:ext>
    </p:extLst>
  </p:cSld>
  <p:clrMapOvr>
    <a:masterClrMapping/>
  </p:clrMapOvr>
  <p:transition xmlns:p14="http://schemas.microsoft.com/office/powerpoint/2010/main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761407"/>
              </p:ext>
            </p:extLst>
          </p:nvPr>
        </p:nvGraphicFramePr>
        <p:xfrm>
          <a:off x="642938" y="2273300"/>
          <a:ext cx="8272462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08" name="Equation" r:id="rId4" imgW="1866900" imgH="457200" progId="Equation.DSMT4">
                  <p:embed/>
                </p:oleObj>
              </mc:Choice>
              <mc:Fallback>
                <p:oleObj name="Equation" r:id="rId4" imgW="18669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2273300"/>
                        <a:ext cx="8272462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>
        <p:fade thruBlk="1"/>
      </p:transition>
    </mc:Choice>
    <mc:Fallback xmlns="">
      <p:transition xmlns:p14="http://schemas.microsoft.com/office/powerpoint/2010/main" spd="slow" advClick="0">
        <p:fade thruBlk="1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716964"/>
              </p:ext>
            </p:extLst>
          </p:nvPr>
        </p:nvGraphicFramePr>
        <p:xfrm>
          <a:off x="622565" y="2273300"/>
          <a:ext cx="7933796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8" name="Equation" r:id="rId4" imgW="1790700" imgH="457200" progId="Equation.DSMT4">
                  <p:embed/>
                </p:oleObj>
              </mc:Choice>
              <mc:Fallback>
                <p:oleObj name="Equation" r:id="rId4" imgW="17907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565" y="2273300"/>
                        <a:ext cx="7933796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6040" y="1331772"/>
            <a:ext cx="599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400" dirty="0" smtClean="0">
                <a:solidFill>
                  <a:srgbClr val="FF03E3"/>
                </a:solidFill>
                <a:latin typeface="Comic Sans MS" pitchFamily="66" charset="0"/>
              </a:rPr>
              <a:t>Distributive Law</a:t>
            </a:r>
            <a:endParaRPr lang="en-US" sz="5400" dirty="0">
              <a:solidFill>
                <a:srgbClr val="FF03E3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7333815" y="6553200"/>
            <a:ext cx="1810186" cy="276999"/>
          </a:xfrm>
        </p:spPr>
        <p:txBody>
          <a:bodyPr/>
          <a:lstStyle/>
          <a:p>
            <a:r>
              <a:rPr lang="en-US" dirty="0" smtClean="0"/>
              <a:t>propositional algebra.</a:t>
            </a:r>
            <a:fld id="{3251DA95-B240-47FE-901D-B78FC8E8E5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6400" y="4336177"/>
            <a:ext cx="8421935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 smtClean="0">
                <a:latin typeface="Comic Sans MS" pitchFamily="66" charset="0"/>
              </a:rPr>
              <a:t>rewrite left to right until</a:t>
            </a:r>
          </a:p>
          <a:p>
            <a:pPr algn="l"/>
            <a:r>
              <a:rPr lang="en-US" sz="5400" dirty="0" smtClean="0">
                <a:solidFill>
                  <a:srgbClr val="006600"/>
                </a:solidFill>
                <a:latin typeface="Comic Sans MS" pitchFamily="66" charset="0"/>
              </a:rPr>
              <a:t>       “sum of products”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2222500" y="5159970"/>
            <a:ext cx="51816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</a:rPr>
              <a:t>    OR</a:t>
            </a:r>
            <a:r>
              <a:rPr lang="en-US" sz="5400" dirty="0" smtClean="0">
                <a:latin typeface="Comic Sans MS" pitchFamily="66" charset="0"/>
              </a:rPr>
              <a:t> of </a:t>
            </a:r>
            <a:r>
              <a:rPr lang="en-US" sz="4400" dirty="0" smtClean="0">
                <a:solidFill>
                  <a:srgbClr val="0000E5"/>
                </a:solidFill>
                <a:latin typeface="Comic Sans MS" pitchFamily="66" charset="0"/>
              </a:rPr>
              <a:t>AND</a:t>
            </a:r>
            <a:r>
              <a:rPr lang="en-US" sz="5400" dirty="0" smtClean="0">
                <a:latin typeface="Comic Sans MS" pitchFamily="66" charset="0"/>
              </a:rPr>
              <a:t>’s    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1000" y="350838"/>
            <a:ext cx="6794500" cy="1003300"/>
          </a:xfrm>
        </p:spPr>
        <p:txBody>
          <a:bodyPr/>
          <a:lstStyle/>
          <a:p>
            <a:r>
              <a:rPr lang="en-US" sz="4000" dirty="0" smtClean="0"/>
              <a:t>Algebra for Equivalence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7273813"/>
      </p:ext>
    </p:extLst>
  </p:cSld>
  <p:clrMapOvr>
    <a:masterClrMapping/>
  </p:clrMapOvr>
  <p:transition xmlns:p14="http://schemas.microsoft.com/office/powerpoint/2010/main" spd="slow" advClick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False"/>
  <p:tag name="USEBOLDAMS" val="False"/>
  <p:tag name="TEX2PS" val="latex %.tex; dvips -D 300 -o %.ps %.dvi"/>
  <p:tag name="TEX2PSBATCH" val="latex --interaction=nonstopmode %.tex; dvips -D 300 -o %.ps %.dvi"/>
  <p:tag name="DEFAULTMAGNIFICATION" val="1.5"/>
  <p:tag name="DEFAULTFONTSIZE" val="10"/>
  <p:tag name="DEFAULTWORDWRAP" val="0"/>
  <p:tag name="DEFAULTWIDTH" val="348"/>
  <p:tag name="DEFAULTHEIGHT" val="250"/>
  <p:tag name="DEFAULTDISPLAYSOURCE" val="\documentclass{slides}\pagestyle{empty}&#10;\input{macros}&#10;\begin{document}&#10;$ 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5400" dirty="0" smtClean="0">
            <a:latin typeface="Comic Sans MS" pitchFamily="66" charset="0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1_6.042 Lecture Templat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8504</TotalTime>
  <Words>687</Words>
  <Application>Microsoft Macintosh PowerPoint</Application>
  <PresentationFormat>On-screen Show (4:3)</PresentationFormat>
  <Paragraphs>212</Paragraphs>
  <Slides>50</Slides>
  <Notes>49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6.042 Lecture Template</vt:lpstr>
      <vt:lpstr>1_6.042 Lecture Template</vt:lpstr>
      <vt:lpstr>Equation</vt:lpstr>
      <vt:lpstr>Propositional Algebra</vt:lpstr>
      <vt:lpstr>Proving Equivalence</vt:lpstr>
      <vt:lpstr>Strategy: Convert to DNF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Algebra for Equivalence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Get Sum of Products</vt:lpstr>
      <vt:lpstr>PowerPoint Presentation</vt:lpstr>
      <vt:lpstr>example</vt:lpstr>
      <vt:lpstr>example</vt:lpstr>
      <vt:lpstr>example</vt:lpstr>
      <vt:lpstr>PowerPoint Presentation</vt:lpstr>
      <vt:lpstr>Convert to Full AND-term</vt:lpstr>
      <vt:lpstr>Convert to Full AND-term</vt:lpstr>
      <vt:lpstr>Convert to Full AND-term</vt:lpstr>
      <vt:lpstr>Convert to Full AND-term</vt:lpstr>
      <vt:lpstr>PowerPoint Presentation</vt:lpstr>
      <vt:lpstr>example</vt:lpstr>
      <vt:lpstr>example</vt:lpstr>
      <vt:lpstr>PowerPoint Presentation</vt:lpstr>
      <vt:lpstr>example</vt:lpstr>
      <vt:lpstr>PowerPoint Presentation</vt:lpstr>
      <vt:lpstr>PowerPoint Presentation</vt:lpstr>
      <vt:lpstr>PowerPoint Presentation</vt:lpstr>
      <vt:lpstr>Algebra for Equivalence</vt:lpstr>
      <vt:lpstr>Algebra for Equivalence</vt:lpstr>
      <vt:lpstr>Algebra for Equivalence</vt:lpstr>
      <vt:lpstr>Algebra for Equivalence</vt:lpstr>
      <vt:lpstr>Validity Checking still hard</vt:lpstr>
      <vt:lpstr>Validity Checking still hard</vt:lpstr>
      <vt:lpstr>Validity Checking still hard</vt:lpstr>
      <vt:lpstr>Validity Checking still hard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Meyer</cp:lastModifiedBy>
  <cp:revision>763</cp:revision>
  <cp:lastPrinted>2018-02-12T02:00:34Z</cp:lastPrinted>
  <dcterms:created xsi:type="dcterms:W3CDTF">2011-02-09T15:01:58Z</dcterms:created>
  <dcterms:modified xsi:type="dcterms:W3CDTF">2018-02-12T02:01:02Z</dcterms:modified>
</cp:coreProperties>
</file>