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462" r:id="rId2"/>
    <p:sldId id="599" r:id="rId3"/>
    <p:sldId id="625" r:id="rId4"/>
    <p:sldId id="623" r:id="rId5"/>
    <p:sldId id="636" r:id="rId6"/>
    <p:sldId id="605" r:id="rId7"/>
    <p:sldId id="607" r:id="rId8"/>
    <p:sldId id="610" r:id="rId9"/>
    <p:sldId id="617" r:id="rId10"/>
    <p:sldId id="613" r:id="rId11"/>
    <p:sldId id="614" r:id="rId12"/>
    <p:sldId id="615" r:id="rId13"/>
    <p:sldId id="616" r:id="rId14"/>
    <p:sldId id="618" r:id="rId15"/>
    <p:sldId id="638" r:id="rId16"/>
    <p:sldId id="619" r:id="rId17"/>
    <p:sldId id="621" r:id="rId18"/>
    <p:sldId id="622" r:id="rId19"/>
    <p:sldId id="627" r:id="rId20"/>
    <p:sldId id="628" r:id="rId21"/>
    <p:sldId id="630" r:id="rId22"/>
    <p:sldId id="631" r:id="rId23"/>
    <p:sldId id="632" r:id="rId24"/>
    <p:sldId id="635" r:id="rId25"/>
    <p:sldId id="637" r:id="rId26"/>
    <p:sldId id="634" r:id="rId27"/>
  </p:sldIdLst>
  <p:sldSz cx="9144000" cy="6858000" type="letter"/>
  <p:notesSz cx="9601200" cy="73152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99" d="100"/>
          <a:sy n="99" d="100"/>
        </p:scale>
        <p:origin x="-920" y="-104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October 28,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3048000" y="1981200"/>
            <a:ext cx="914400" cy="12192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073604"/>
            <a:ext cx="1924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::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3048000" y="1981200"/>
            <a:ext cx="914400" cy="12192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330551"/>
              </p:ext>
            </p:extLst>
          </p:nvPr>
        </p:nvGraphicFramePr>
        <p:xfrm>
          <a:off x="649288" y="5105400"/>
          <a:ext cx="28924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546100" imgH="228600" progId="Equation.DSMT4">
                  <p:embed/>
                </p:oleObj>
              </mc:Choice>
              <mc:Fallback>
                <p:oleObj name="Equation" r:id="rId3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288" y="5105400"/>
                        <a:ext cx="28924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6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073604"/>
            <a:ext cx="1924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::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4876"/>
              </p:ext>
            </p:extLst>
          </p:nvPr>
        </p:nvGraphicFramePr>
        <p:xfrm>
          <a:off x="609600" y="5105400"/>
          <a:ext cx="3429000" cy="121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3" imgW="647700" imgH="228600" progId="Equation.DSMT4">
                  <p:embed/>
                </p:oleObj>
              </mc:Choice>
              <mc:Fallback>
                <p:oleObj name="Equation" r:id="rId3" imgW="647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5105400"/>
                        <a:ext cx="3429000" cy="121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34225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4638" y="2604310"/>
            <a:ext cx="76410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end-points of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connected</a:t>
            </a:r>
          </a:p>
          <a:p>
            <a:r>
              <a:rPr lang="en-US" sz="4800" dirty="0" smtClean="0"/>
              <a:t>by </a:t>
            </a:r>
            <a:r>
              <a:rPr lang="en-US" sz="4800" dirty="0" smtClean="0">
                <a:solidFill>
                  <a:srgbClr val="008000"/>
                </a:solidFill>
              </a:rPr>
              <a:t>path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endParaRPr lang="en-US" sz="4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1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246895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4638" y="2604310"/>
            <a:ext cx="78697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end-points of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connected</a:t>
            </a:r>
          </a:p>
          <a:p>
            <a:r>
              <a:rPr lang="en-US" sz="4800" dirty="0" smtClean="0"/>
              <a:t>by </a:t>
            </a:r>
            <a:r>
              <a:rPr lang="en-US" sz="4800" dirty="0" smtClean="0">
                <a:solidFill>
                  <a:srgbClr val="008000"/>
                </a:solidFill>
              </a:rPr>
              <a:t>path</a:t>
            </a:r>
            <a:r>
              <a:rPr lang="en-US" sz="4800" dirty="0" smtClean="0">
                <a:solidFill>
                  <a:srgbClr val="000000"/>
                </a:solidFill>
              </a:rPr>
              <a:t>, so</a:t>
            </a:r>
            <a:r>
              <a:rPr lang="en-US" sz="4800" dirty="0" smtClean="0">
                <a:solidFill>
                  <a:srgbClr val="008000"/>
                </a:solidFill>
              </a:rPr>
              <a:t> D </a:t>
            </a:r>
            <a:r>
              <a:rPr lang="en-US" sz="4800" dirty="0" smtClean="0"/>
              <a:t>is </a:t>
            </a:r>
            <a:r>
              <a:rPr lang="en-US" sz="4800" dirty="0" smtClean="0"/>
              <a:t>connected.</a:t>
            </a:r>
          </a:p>
          <a:p>
            <a:r>
              <a:rPr lang="en-US" sz="4800" dirty="0" smtClean="0">
                <a:solidFill>
                  <a:srgbClr val="008000"/>
                </a:solidFill>
              </a:rPr>
              <a:t>D </a:t>
            </a:r>
            <a:r>
              <a:rPr lang="en-US" sz="4800" dirty="0" smtClean="0">
                <a:solidFill>
                  <a:srgbClr val="000000"/>
                </a:solidFill>
              </a:rPr>
              <a:t>has same # edges as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dirty="0" smtClean="0"/>
              <a:t> is also a spanning tree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49433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54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9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79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331471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4638" y="2604310"/>
            <a:ext cx="80200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end-points of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connected</a:t>
            </a:r>
          </a:p>
          <a:p>
            <a:r>
              <a:rPr lang="en-US" sz="4800" dirty="0" smtClean="0"/>
              <a:t>by </a:t>
            </a:r>
            <a:r>
              <a:rPr lang="en-US" sz="4800" dirty="0" smtClean="0">
                <a:solidFill>
                  <a:srgbClr val="008000"/>
                </a:solidFill>
              </a:rPr>
              <a:t>path</a:t>
            </a:r>
            <a:r>
              <a:rPr lang="en-US" sz="4800" dirty="0" smtClean="0">
                <a:solidFill>
                  <a:srgbClr val="000000"/>
                </a:solidFill>
              </a:rPr>
              <a:t>, so</a:t>
            </a:r>
            <a:r>
              <a:rPr lang="en-US" sz="4800" dirty="0" smtClean="0">
                <a:solidFill>
                  <a:srgbClr val="008000"/>
                </a:solidFill>
              </a:rPr>
              <a:t> D </a:t>
            </a:r>
            <a:r>
              <a:rPr lang="en-US" sz="4800" dirty="0" smtClean="0"/>
              <a:t>is connected.</a:t>
            </a:r>
          </a:p>
          <a:p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gray</a:t>
            </a:r>
            <a:r>
              <a:rPr lang="en-US" sz="4800" dirty="0" smtClean="0">
                <a:solidFill>
                  <a:srgbClr val="000000"/>
                </a:solidFill>
              </a:rPr>
              <a:t> edge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g</a:t>
            </a:r>
            <a:r>
              <a:rPr lang="en-US" sz="4800" dirty="0" smtClean="0"/>
              <a:t> not an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-edge</a:t>
            </a:r>
          </a:p>
          <a:p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 remains a subset of</a:t>
            </a:r>
            <a:r>
              <a:rPr lang="en-US" sz="4800" dirty="0" smtClean="0">
                <a:solidFill>
                  <a:srgbClr val="008000"/>
                </a:solidFill>
              </a:rPr>
              <a:t> D</a:t>
            </a:r>
            <a:r>
              <a:rPr lang="en-US" sz="4800" dirty="0"/>
              <a:t>.</a:t>
            </a:r>
            <a:endParaRPr lang="en-US" sz="4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6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449898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37162" y="2209800"/>
            <a:ext cx="69638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also</a:t>
            </a:r>
          </a:p>
          <a:p>
            <a:r>
              <a:rPr lang="en-US" sz="4800" dirty="0" smtClean="0">
                <a:solidFill>
                  <a:srgbClr val="0000F1"/>
                </a:solidFill>
              </a:rPr>
              <a:t>weight 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>
                <a:solidFill>
                  <a:srgbClr val="0000F1"/>
                </a:solidFill>
              </a:rPr>
              <a:t>)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800" dirty="0">
                <a:solidFill>
                  <a:srgbClr val="0000F1"/>
                </a:solidFill>
              </a:rPr>
              <a:t>weight </a:t>
            </a:r>
            <a:r>
              <a:rPr lang="en-US" sz="4800" dirty="0" smtClean="0">
                <a:solidFill>
                  <a:srgbClr val="0000F1"/>
                </a:solidFill>
              </a:rPr>
              <a:t>(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>
                <a:solidFill>
                  <a:srgbClr val="0000F1"/>
                </a:solidFill>
              </a:rPr>
              <a:t>)</a:t>
            </a:r>
          </a:p>
          <a:p>
            <a:r>
              <a:rPr lang="en-US" sz="4800" dirty="0" smtClean="0"/>
              <a:t>so</a:t>
            </a:r>
          </a:p>
          <a:p>
            <a:r>
              <a:rPr lang="en-US" sz="4800" dirty="0" smtClean="0">
                <a:solidFill>
                  <a:srgbClr val="0000F1"/>
                </a:solidFill>
              </a:rPr>
              <a:t>weight </a:t>
            </a:r>
            <a:r>
              <a:rPr lang="en-US" sz="4800" dirty="0">
                <a:solidFill>
                  <a:srgbClr val="0000F1"/>
                </a:solidFill>
              </a:rPr>
              <a:t>(</a:t>
            </a:r>
            <a:r>
              <a:rPr lang="en-US" sz="4800" dirty="0">
                <a:solidFill>
                  <a:srgbClr val="008000"/>
                </a:solidFill>
              </a:rPr>
              <a:t>D</a:t>
            </a:r>
            <a:r>
              <a:rPr lang="en-US" sz="4800" dirty="0">
                <a:solidFill>
                  <a:srgbClr val="0000F1"/>
                </a:solidFill>
              </a:rPr>
              <a:t>)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800" dirty="0">
                <a:solidFill>
                  <a:srgbClr val="0000F1"/>
                </a:solidFill>
              </a:rPr>
              <a:t>weight (C)</a:t>
            </a:r>
            <a:r>
              <a:rPr lang="en-US" sz="4800" dirty="0" smtClean="0">
                <a:solidFill>
                  <a:srgbClr val="0000F1"/>
                </a:solidFill>
              </a:rPr>
              <a:t> </a:t>
            </a:r>
            <a:endParaRPr lang="en-US" sz="48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51816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QED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638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205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400" dirty="0" smtClean="0"/>
              <a:t>     MST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400" dirty="0"/>
              <a:t> is </a:t>
            </a:r>
            <a:r>
              <a:rPr lang="en-US" sz="4400" dirty="0" smtClean="0"/>
              <a:t>unique if all weights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differ: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76400"/>
            <a:ext cx="853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en-US" sz="4400" dirty="0" smtClean="0"/>
              <a:t>not a </a:t>
            </a:r>
            <a:r>
              <a:rPr lang="en-US" sz="4400" dirty="0" smtClean="0">
                <a:solidFill>
                  <a:srgbClr val="0000E5"/>
                </a:solidFill>
              </a:rPr>
              <a:t>C</a:t>
            </a:r>
            <a:r>
              <a:rPr lang="en-US" sz="4400" dirty="0" smtClean="0"/>
              <a:t>-edge then</a:t>
            </a:r>
          </a:p>
          <a:p>
            <a:pPr algn="ctr"/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w(g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  <a:endParaRPr lang="en-US" sz="4400" dirty="0">
              <a:latin typeface="Comic Sans MS"/>
              <a:cs typeface="Comic Sans MS"/>
            </a:endParaRPr>
          </a:p>
          <a:p>
            <a:pPr algn="ctr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(C)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C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So only </a:t>
            </a:r>
            <a:r>
              <a:rPr lang="en-US" sz="4400" dirty="0" smtClean="0">
                <a:solidFill>
                  <a:srgbClr val="930093"/>
                </a:solidFill>
                <a:latin typeface="Comic Sans MS"/>
                <a:cs typeface="Comic Sans MS"/>
              </a:rPr>
              <a:t>Case 1</a:t>
            </a:r>
            <a:r>
              <a:rPr lang="en-US" sz="4400" dirty="0" smtClean="0">
                <a:latin typeface="Comic Sans MS"/>
                <a:cs typeface="Comic Sans MS"/>
              </a:rPr>
              <a:t> is possible:</a:t>
            </a:r>
          </a:p>
        </p:txBody>
      </p:sp>
    </p:spTree>
    <p:extLst>
      <p:ext uri="{BB962C8B-B14F-4D97-AF65-F5344CB8AC3E}">
        <p14:creationId xmlns:p14="http://schemas.microsoft.com/office/powerpoint/2010/main" val="188784775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205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400" dirty="0" smtClean="0"/>
              <a:t>     MST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400" dirty="0"/>
              <a:t> is </a:t>
            </a:r>
            <a:r>
              <a:rPr lang="en-US" sz="4400" dirty="0" smtClean="0"/>
              <a:t>unique if all weights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differ: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76400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en-US" sz="4400" dirty="0" smtClean="0"/>
              <a:t>not a </a:t>
            </a:r>
            <a:r>
              <a:rPr lang="en-US" sz="4400" dirty="0" smtClean="0">
                <a:solidFill>
                  <a:srgbClr val="0000E5"/>
                </a:solidFill>
              </a:rPr>
              <a:t>C</a:t>
            </a:r>
            <a:r>
              <a:rPr lang="en-US" sz="4400" dirty="0" smtClean="0"/>
              <a:t>-edge then</a:t>
            </a:r>
          </a:p>
          <a:p>
            <a:pPr algn="ctr"/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w(g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  <a:endParaRPr lang="en-US" sz="4400" dirty="0">
              <a:latin typeface="Comic Sans MS"/>
              <a:cs typeface="Comic Sans MS"/>
            </a:endParaRPr>
          </a:p>
          <a:p>
            <a:pPr algn="ctr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(C)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C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419600"/>
            <a:ext cx="77724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MST </a:t>
            </a:r>
            <a:r>
              <a:rPr lang="en-US" sz="5400" dirty="0">
                <a:solidFill>
                  <a:srgbClr val="930093"/>
                </a:solidFill>
                <a:latin typeface="Comic Sans MS"/>
                <a:cs typeface="Comic Sans MS"/>
              </a:rPr>
              <a:t>consists of all the </a:t>
            </a:r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min weight </a:t>
            </a:r>
            <a:r>
              <a:rPr lang="en-US" sz="5400" dirty="0">
                <a:solidFill>
                  <a:srgbClr val="930093"/>
                </a:solidFill>
                <a:latin typeface="Comic Sans MS"/>
                <a:cs typeface="Comic Sans MS"/>
              </a:rPr>
              <a:t>gray edges.</a:t>
            </a:r>
          </a:p>
        </p:txBody>
      </p:sp>
    </p:spTree>
    <p:extLst>
      <p:ext uri="{BB962C8B-B14F-4D97-AF65-F5344CB8AC3E}">
        <p14:creationId xmlns:p14="http://schemas.microsoft.com/office/powerpoint/2010/main" val="138936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5105400"/>
          </a:xfrm>
        </p:spPr>
        <p:txBody>
          <a:bodyPr/>
          <a:lstStyle/>
          <a:p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930093"/>
                </a:solidFill>
              </a:rPr>
              <a:t>spanning </a:t>
            </a:r>
            <a:r>
              <a:rPr lang="en-US" sz="5400" dirty="0" err="1" smtClean="0">
                <a:solidFill>
                  <a:srgbClr val="930093"/>
                </a:solidFill>
              </a:rPr>
              <a:t>subgraph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of a </a:t>
            </a:r>
          </a:p>
          <a:p>
            <a:r>
              <a:rPr lang="en-US" sz="5400" dirty="0" smtClean="0"/>
              <a:t>graph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is any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</a:p>
          <a:p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with the same vertices: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V(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V(G)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edges</a:t>
            </a:r>
            <a:r>
              <a:rPr lang="en-US" sz="5400" dirty="0">
                <a:solidFill>
                  <a:srgbClr val="0000FF"/>
                </a:solidFill>
              </a:rPr>
              <a:t>(</a:t>
            </a:r>
            <a:r>
              <a:rPr lang="en-US" sz="5400" dirty="0">
                <a:solidFill>
                  <a:srgbClr val="FF00FF"/>
                </a:solidFill>
              </a:rPr>
              <a:t>S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JCkg"/>
              </a:rPr>
              <a:t>⊆</a:t>
            </a:r>
            <a:r>
              <a:rPr lang="en-US" sz="5400" b="1" baseline="-25000" dirty="0" smtClean="0">
                <a:solidFill>
                  <a:schemeClr val="accent1">
                    <a:lumMod val="50000"/>
                  </a:schemeClr>
                </a:solidFill>
                <a:latin typeface="JCkg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edges</a:t>
            </a:r>
            <a:r>
              <a:rPr lang="en-US" sz="5400" dirty="0">
                <a:solidFill>
                  <a:srgbClr val="0000FF"/>
                </a:solidFill>
              </a:rPr>
              <a:t>(G)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41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 smtClean="0"/>
              <a:t>black</a:t>
            </a:r>
            <a:r>
              <a:rPr lang="en-US" sz="5400" dirty="0" smtClean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r>
              <a:rPr lang="en-US" sz="5400" dirty="0" smtClean="0"/>
              <a:t>A spanning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need </a:t>
            </a:r>
            <a:r>
              <a:rPr lang="en-US" sz="5400" dirty="0" smtClean="0">
                <a:solidFill>
                  <a:schemeClr val="accent2"/>
                </a:solidFill>
              </a:rPr>
              <a:t>not</a:t>
            </a:r>
            <a:r>
              <a:rPr lang="en-US" sz="5400" dirty="0" smtClean="0"/>
              <a:t> be connected.  </a:t>
            </a:r>
          </a:p>
          <a:p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30093"/>
                </a:solidFill>
              </a:rPr>
              <a:t>empty graph </a:t>
            </a:r>
            <a:r>
              <a:rPr lang="en-US" sz="5400" dirty="0" smtClean="0"/>
              <a:t>on </a:t>
            </a:r>
            <a:r>
              <a:rPr lang="en-US" sz="5400" dirty="0" smtClean="0">
                <a:solidFill>
                  <a:srgbClr val="0000FF"/>
                </a:solidFill>
              </a:rPr>
              <a:t>V(G)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will always be a spanning </a:t>
            </a:r>
          </a:p>
          <a:p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2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038600"/>
          </a:xfrm>
        </p:spPr>
        <p:txBody>
          <a:bodyPr/>
          <a:lstStyle/>
          <a:p>
            <a:r>
              <a:rPr lang="en-US" sz="5400" dirty="0" smtClean="0"/>
              <a:t>A graph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is a </a:t>
            </a:r>
            <a:r>
              <a:rPr lang="en-US" sz="5400" dirty="0" smtClean="0">
                <a:solidFill>
                  <a:srgbClr val="930093"/>
                </a:solidFill>
              </a:rPr>
              <a:t>connector</a:t>
            </a:r>
            <a:r>
              <a:rPr lang="en-US" sz="5400" dirty="0" smtClean="0"/>
              <a:t> 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for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when 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is a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 is connected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6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Gray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3657600"/>
          </a:xfrm>
        </p:spPr>
        <p:txBody>
          <a:bodyPr/>
          <a:lstStyle/>
          <a:p>
            <a:r>
              <a:rPr lang="en-US" sz="5400" dirty="0" smtClean="0"/>
              <a:t> Suppose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5400" dirty="0" smtClean="0"/>
              <a:t> is a minimum weight gray edge in a black-white coloring of the components of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9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Gray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343400"/>
          </a:xfrm>
        </p:spPr>
        <p:txBody>
          <a:bodyPr/>
          <a:lstStyle/>
          <a:p>
            <a:r>
              <a:rPr lang="en-US" sz="6600" dirty="0" smtClean="0"/>
              <a:t> Suppose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6600" dirty="0" smtClean="0"/>
              <a:t> is a </a:t>
            </a:r>
            <a:r>
              <a:rPr lang="en-US" sz="6600" dirty="0" smtClean="0"/>
              <a:t>min </a:t>
            </a:r>
            <a:r>
              <a:rPr lang="en-US" sz="6600" dirty="0" smtClean="0"/>
              <a:t>weight gray edge in a black-white coloring of </a:t>
            </a:r>
            <a:r>
              <a:rPr lang="en-US" sz="6600" dirty="0" smtClean="0">
                <a:solidFill>
                  <a:srgbClr val="0000FF"/>
                </a:solidFill>
              </a:rPr>
              <a:t>V(G)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dirty="0" smtClean="0"/>
              <a:t>black or white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419600"/>
            <a:ext cx="7129589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not all </a:t>
            </a:r>
            <a:endParaRPr lang="en-US" sz="5400" kern="0" dirty="0" smtClean="0">
              <a:solidFill>
                <a:srgbClr val="000000"/>
              </a:solidFill>
              <a:latin typeface="Comic Sans MS"/>
            </a:endParaRPr>
          </a:p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same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4291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3657600"/>
          </a:xfrm>
        </p:spPr>
        <p:txBody>
          <a:bodyPr/>
          <a:lstStyle/>
          <a:p>
            <a:r>
              <a:rPr lang="en-US" sz="4400" dirty="0"/>
              <a:t>If </a:t>
            </a:r>
            <a:r>
              <a:rPr lang="en-US" sz="4400" dirty="0">
                <a:solidFill>
                  <a:srgbClr val="0000E5"/>
                </a:solidFill>
              </a:rPr>
              <a:t>C</a:t>
            </a:r>
            <a:r>
              <a:rPr lang="en-US" sz="4400" dirty="0"/>
              <a:t> is a connector for </a:t>
            </a:r>
            <a:r>
              <a:rPr lang="en-US" sz="4400" dirty="0" smtClean="0">
                <a:solidFill>
                  <a:srgbClr val="FF00FF"/>
                </a:solidFill>
              </a:rPr>
              <a:t>S</a:t>
            </a:r>
            <a:r>
              <a:rPr lang="en-US" sz="4400" dirty="0" smtClean="0"/>
              <a:t>, then </a:t>
            </a:r>
          </a:p>
          <a:p>
            <a:r>
              <a:rPr lang="en-US" sz="4400" dirty="0" smtClean="0"/>
              <a:t>also have connector </a:t>
            </a:r>
            <a:r>
              <a:rPr lang="en-US" sz="4400" dirty="0" smtClean="0">
                <a:solidFill>
                  <a:srgbClr val="008000"/>
                </a:solidFill>
              </a:rPr>
              <a:t>D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008000"/>
                </a:solidFill>
              </a:rPr>
              <a:t>S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smtClean="0"/>
              <a:t>and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e</a:t>
            </a:r>
            <a:r>
              <a:rPr lang="en-US" sz="5400" dirty="0" smtClean="0"/>
              <a:t> is an edge of 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(C) </a:t>
            </a: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86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 thruBlk="1"/>
      </p:transition>
    </mc:Choice>
    <mc:Fallback>
      <p:transition xmlns:p14="http://schemas.microsoft.com/office/powerpoint/2010/main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9763"/>
            <a:ext cx="7315200" cy="1295400"/>
          </a:xfrm>
        </p:spPr>
        <p:txBody>
          <a:bodyPr/>
          <a:lstStyle/>
          <a:p>
            <a:r>
              <a:rPr lang="en-US" dirty="0" smtClean="0"/>
              <a:t>Gray</a:t>
            </a:r>
            <a:r>
              <a:rPr lang="en-US" dirty="0"/>
              <a:t>-edge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24000"/>
            <a:ext cx="8763000" cy="4419600"/>
          </a:xfrm>
        </p:spPr>
        <p:txBody>
          <a:bodyPr/>
          <a:lstStyle/>
          <a:p>
            <a:r>
              <a:rPr lang="en-US" sz="4800" dirty="0" smtClean="0"/>
              <a:t>So if an MST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800" dirty="0" smtClean="0"/>
              <a:t> is a connector</a:t>
            </a:r>
          </a:p>
          <a:p>
            <a:r>
              <a:rPr lang="en-US" sz="4800" dirty="0" smtClean="0"/>
              <a:t>for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, then some MST 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dirty="0" smtClean="0"/>
              <a:t> is a</a:t>
            </a:r>
            <a:r>
              <a:rPr lang="en-US" sz="4800" dirty="0" smtClean="0">
                <a:solidFill>
                  <a:srgbClr val="0000E5"/>
                </a:solidFill>
              </a:rPr>
              <a:t> </a:t>
            </a:r>
          </a:p>
          <a:p>
            <a:r>
              <a:rPr lang="en-US" sz="4800" dirty="0" smtClean="0"/>
              <a:t>connector for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b="1" dirty="0" err="1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So keep adding min gray</a:t>
            </a:r>
          </a:p>
          <a:p>
            <a:r>
              <a:rPr lang="en-US" sz="4800" dirty="0" smtClean="0"/>
              <a:t>edges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/>
              <a:t> to get an MST.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8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 smtClean="0"/>
              <a:t>black</a:t>
            </a:r>
            <a:r>
              <a:rPr lang="en-US" sz="5400" dirty="0" smtClean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419600"/>
            <a:ext cx="7129589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not all </a:t>
            </a:r>
            <a:endParaRPr lang="en-US" sz="5400" kern="0" dirty="0" smtClean="0">
              <a:solidFill>
                <a:srgbClr val="000000"/>
              </a:solidFill>
              <a:latin typeface="Comic Sans MS"/>
            </a:endParaRPr>
          </a:p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same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4068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9144000" cy="5105400"/>
          </a:xfrm>
        </p:spPr>
        <p:txBody>
          <a:bodyPr/>
          <a:lstStyle/>
          <a:p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</a:t>
            </a:r>
            <a:r>
              <a:rPr lang="en-US" sz="6000" dirty="0" smtClean="0"/>
              <a:t>connects vertices with different colors:  </a:t>
            </a:r>
          </a:p>
          <a:p>
            <a:r>
              <a:rPr lang="en-US" sz="6000" dirty="0" smtClean="0"/>
              <a:t>Let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6000" dirty="0"/>
              <a:t> </a:t>
            </a:r>
            <a:r>
              <a:rPr lang="en-US" sz="6000" dirty="0" smtClean="0"/>
              <a:t>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r>
              <a:rPr lang="en-US" sz="6000" dirty="0" smtClean="0"/>
              <a:t>gray </a:t>
            </a:r>
            <a:r>
              <a:rPr lang="en-US" sz="6000" dirty="0"/>
              <a:t>edge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14800" y="35814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09220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724400"/>
          </a:xfrm>
        </p:spPr>
        <p:txBody>
          <a:bodyPr/>
          <a:lstStyle/>
          <a:p>
            <a:r>
              <a:rPr lang="en-US" sz="4800" dirty="0"/>
              <a:t>If </a:t>
            </a:r>
            <a:r>
              <a:rPr lang="en-US" sz="5400" dirty="0">
                <a:solidFill>
                  <a:srgbClr val="0000E5"/>
                </a:solidFill>
              </a:rPr>
              <a:t>C</a:t>
            </a:r>
            <a:r>
              <a:rPr lang="en-US" sz="4800" dirty="0"/>
              <a:t> is a </a:t>
            </a:r>
            <a:r>
              <a:rPr lang="en-US" sz="4800" dirty="0" smtClean="0"/>
              <a:t>spanning tree for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4800" dirty="0" smtClean="0"/>
              <a:t>, </a:t>
            </a:r>
          </a:p>
          <a:p>
            <a:r>
              <a:rPr lang="en-US" sz="4800" dirty="0" smtClean="0"/>
              <a:t>then there is a spanning tree</a:t>
            </a:r>
            <a:r>
              <a:rPr lang="en-US" sz="4800" dirty="0"/>
              <a:t> </a:t>
            </a:r>
            <a:endParaRPr lang="en-US" sz="4800" dirty="0" smtClean="0"/>
          </a:p>
          <a:p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such that</a:t>
            </a:r>
            <a:endParaRPr lang="en-US" sz="4800" dirty="0" smtClean="0"/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e</a:t>
            </a:r>
            <a:r>
              <a:rPr lang="en-US" sz="5400" dirty="0" smtClean="0"/>
              <a:t> is an edge of 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(C) </a:t>
            </a: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2590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1.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is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600" dirty="0" smtClean="0"/>
              <a:t>  OK, just let </a:t>
            </a:r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/>
              <a:t>::= </a:t>
            </a:r>
            <a:r>
              <a:rPr lang="en-US" sz="6600" dirty="0" smtClean="0">
                <a:solidFill>
                  <a:srgbClr val="0000E5"/>
                </a:solidFill>
              </a:rPr>
              <a:t>C</a:t>
            </a:r>
            <a:endParaRPr lang="en-US" sz="6600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2.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CC0000"/>
                </a:solidFill>
              </a:rPr>
              <a:t>not</a:t>
            </a:r>
            <a:r>
              <a:rPr lang="en-US" sz="6000" dirty="0" smtClean="0"/>
              <a:t>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000" dirty="0" smtClean="0"/>
              <a:t>Say 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430238"/>
              </p:ext>
            </p:extLst>
          </p:nvPr>
        </p:nvGraphicFramePr>
        <p:xfrm>
          <a:off x="1643401" y="2590800"/>
          <a:ext cx="7043399" cy="94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3" imgW="1130300" imgH="152400" progId="Equation.DSMT4">
                  <p:embed/>
                </p:oleObj>
              </mc:Choice>
              <mc:Fallback>
                <p:oleObj name="Equation" r:id="rId3" imgW="11303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401" y="2590800"/>
                        <a:ext cx="7043399" cy="949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54319"/>
              </p:ext>
            </p:extLst>
          </p:nvPr>
        </p:nvGraphicFramePr>
        <p:xfrm>
          <a:off x="2065338" y="4800600"/>
          <a:ext cx="6715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5" imgW="889000" imgH="190500" progId="Equation.DSMT4">
                  <p:embed/>
                </p:oleObj>
              </mc:Choice>
              <mc:Fallback>
                <p:oleObj name="Equation" r:id="rId5" imgW="889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338" y="4800600"/>
                        <a:ext cx="67151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1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121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737</Words>
  <Application>Microsoft Macintosh PowerPoint</Application>
  <PresentationFormat>Letter Paper (8.5x11 in)</PresentationFormat>
  <Paragraphs>170</Paragraphs>
  <Slides>26</Slides>
  <Notes>1</Notes>
  <HiddenSlides>11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6.042 Lecture Template</vt:lpstr>
      <vt:lpstr>Equation</vt:lpstr>
      <vt:lpstr>Mathematics for Computer Science MIT 6.042J/18.062J</vt:lpstr>
      <vt:lpstr>Black-white coloring</vt:lpstr>
      <vt:lpstr>Black-white coloring</vt:lpstr>
      <vt:lpstr>Gray Edges</vt:lpstr>
      <vt:lpstr>Gray Edge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Corollary</vt:lpstr>
      <vt:lpstr>Corollary</vt:lpstr>
      <vt:lpstr>Spanning Subgraphs</vt:lpstr>
      <vt:lpstr>Spanning Subgraphs</vt:lpstr>
      <vt:lpstr>Connectors</vt:lpstr>
      <vt:lpstr>Minimum Gray Edge</vt:lpstr>
      <vt:lpstr>Minimum Gray Edge</vt:lpstr>
      <vt:lpstr>Black-white coloring</vt:lpstr>
      <vt:lpstr>Proof of Lemma</vt:lpstr>
      <vt:lpstr>Gray-edge construction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2015-11-04T04:12:39Z</dcterms:modified>
</cp:coreProperties>
</file>